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crdownload"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9"/>
  </p:notesMasterIdLst>
  <p:sldIdLst>
    <p:sldId id="308" r:id="rId2"/>
    <p:sldId id="352" r:id="rId3"/>
    <p:sldId id="353" r:id="rId4"/>
    <p:sldId id="310" r:id="rId5"/>
    <p:sldId id="311" r:id="rId6"/>
    <p:sldId id="431" r:id="rId7"/>
    <p:sldId id="354" r:id="rId8"/>
    <p:sldId id="363" r:id="rId9"/>
    <p:sldId id="312" r:id="rId10"/>
    <p:sldId id="364" r:id="rId11"/>
    <p:sldId id="365" r:id="rId12"/>
    <p:sldId id="367" r:id="rId13"/>
    <p:sldId id="369" r:id="rId14"/>
    <p:sldId id="432" r:id="rId15"/>
    <p:sldId id="439" r:id="rId16"/>
    <p:sldId id="440" r:id="rId17"/>
    <p:sldId id="434" r:id="rId18"/>
    <p:sldId id="435" r:id="rId19"/>
    <p:sldId id="437" r:id="rId20"/>
    <p:sldId id="441" r:id="rId21"/>
    <p:sldId id="362" r:id="rId22"/>
    <p:sldId id="409" r:id="rId23"/>
    <p:sldId id="360" r:id="rId24"/>
    <p:sldId id="359" r:id="rId25"/>
    <p:sldId id="361" r:id="rId26"/>
    <p:sldId id="316" r:id="rId27"/>
    <p:sldId id="356" r:id="rId28"/>
    <p:sldId id="357" r:id="rId29"/>
    <p:sldId id="427" r:id="rId30"/>
    <p:sldId id="428" r:id="rId31"/>
    <p:sldId id="315" r:id="rId32"/>
    <p:sldId id="370" r:id="rId33"/>
    <p:sldId id="314" r:id="rId34"/>
    <p:sldId id="412" r:id="rId35"/>
    <p:sldId id="413" r:id="rId36"/>
    <p:sldId id="442" r:id="rId37"/>
    <p:sldId id="443" r:id="rId38"/>
    <p:sldId id="444" r:id="rId39"/>
    <p:sldId id="445" r:id="rId40"/>
    <p:sldId id="446" r:id="rId41"/>
    <p:sldId id="447" r:id="rId42"/>
    <p:sldId id="448" r:id="rId43"/>
    <p:sldId id="449" r:id="rId44"/>
    <p:sldId id="321" r:id="rId45"/>
    <p:sldId id="322" r:id="rId46"/>
    <p:sldId id="450" r:id="rId47"/>
    <p:sldId id="451" r:id="rId48"/>
    <p:sldId id="452" r:id="rId49"/>
    <p:sldId id="323" r:id="rId50"/>
    <p:sldId id="453" r:id="rId51"/>
    <p:sldId id="366" r:id="rId52"/>
    <p:sldId id="346" r:id="rId53"/>
    <p:sldId id="454" r:id="rId54"/>
    <p:sldId id="347" r:id="rId55"/>
    <p:sldId id="368" r:id="rId56"/>
    <p:sldId id="455" r:id="rId57"/>
    <p:sldId id="456" r:id="rId58"/>
    <p:sldId id="348" r:id="rId59"/>
    <p:sldId id="457" r:id="rId60"/>
    <p:sldId id="458" r:id="rId61"/>
    <p:sldId id="349" r:id="rId62"/>
    <p:sldId id="459" r:id="rId63"/>
    <p:sldId id="373" r:id="rId64"/>
    <p:sldId id="324" r:id="rId65"/>
    <p:sldId id="332" r:id="rId66"/>
    <p:sldId id="325" r:id="rId67"/>
    <p:sldId id="326" r:id="rId68"/>
    <p:sldId id="330" r:id="rId69"/>
    <p:sldId id="328" r:id="rId70"/>
    <p:sldId id="329" r:id="rId71"/>
    <p:sldId id="331" r:id="rId72"/>
    <p:sldId id="333" r:id="rId73"/>
    <p:sldId id="334" r:id="rId74"/>
    <p:sldId id="460" r:id="rId75"/>
    <p:sldId id="461" r:id="rId76"/>
    <p:sldId id="335" r:id="rId77"/>
    <p:sldId id="336" r:id="rId78"/>
    <p:sldId id="338" r:id="rId79"/>
    <p:sldId id="339" r:id="rId80"/>
    <p:sldId id="340" r:id="rId81"/>
    <p:sldId id="371" r:id="rId82"/>
    <p:sldId id="372" r:id="rId83"/>
    <p:sldId id="341" r:id="rId84"/>
    <p:sldId id="345" r:id="rId85"/>
    <p:sldId id="342" r:id="rId86"/>
    <p:sldId id="344" r:id="rId87"/>
    <p:sldId id="355" r:id="rId88"/>
    <p:sldId id="384" r:id="rId89"/>
    <p:sldId id="385" r:id="rId90"/>
    <p:sldId id="382" r:id="rId91"/>
    <p:sldId id="383" r:id="rId92"/>
    <p:sldId id="390" r:id="rId93"/>
    <p:sldId id="408" r:id="rId94"/>
    <p:sldId id="375" r:id="rId95"/>
    <p:sldId id="350" r:id="rId96"/>
    <p:sldId id="376" r:id="rId97"/>
    <p:sldId id="377" r:id="rId98"/>
    <p:sldId id="351" r:id="rId99"/>
    <p:sldId id="378" r:id="rId100"/>
    <p:sldId id="379" r:id="rId101"/>
    <p:sldId id="380" r:id="rId102"/>
    <p:sldId id="381" r:id="rId103"/>
    <p:sldId id="462" r:id="rId104"/>
    <p:sldId id="463" r:id="rId105"/>
    <p:sldId id="464" r:id="rId106"/>
    <p:sldId id="465" r:id="rId107"/>
    <p:sldId id="386" r:id="rId108"/>
    <p:sldId id="387" r:id="rId109"/>
    <p:sldId id="388" r:id="rId110"/>
    <p:sldId id="389" r:id="rId111"/>
    <p:sldId id="466" r:id="rId112"/>
    <p:sldId id="391" r:id="rId113"/>
    <p:sldId id="392" r:id="rId114"/>
    <p:sldId id="393" r:id="rId115"/>
    <p:sldId id="394" r:id="rId116"/>
    <p:sldId id="395" r:id="rId117"/>
    <p:sldId id="396" r:id="rId118"/>
    <p:sldId id="397" r:id="rId119"/>
    <p:sldId id="403" r:id="rId120"/>
    <p:sldId id="404" r:id="rId121"/>
    <p:sldId id="405" r:id="rId122"/>
    <p:sldId id="398" r:id="rId123"/>
    <p:sldId id="399" r:id="rId124"/>
    <p:sldId id="400" r:id="rId125"/>
    <p:sldId id="401" r:id="rId126"/>
    <p:sldId id="402" r:id="rId127"/>
    <p:sldId id="426" r:id="rId128"/>
  </p:sldIdLst>
  <p:sldSz cx="12192000" cy="6858000"/>
  <p:notesSz cx="6858000" cy="9144000"/>
  <p:embeddedFontLst>
    <p:embeddedFont>
      <p:font typeface="Segoe UI Black" panose="020B0A02040204020203" pitchFamily="34" charset="0"/>
      <p:bold r:id="rId130"/>
      <p:boldItalic r:id="rId131"/>
    </p:embeddedFont>
    <p:embeddedFont>
      <p:font typeface="Wingdings 2" panose="05020102010507070707" pitchFamily="18" charset="2"/>
      <p:regular r:id="rId132"/>
    </p:embeddedFont>
    <p:embeddedFont>
      <p:font typeface="Roboto Condensed Light" panose="02000000000000000000" pitchFamily="2" charset="0"/>
      <p:regular r:id="rId133"/>
      <p:italic r:id="rId134"/>
    </p:embeddedFont>
    <p:embeddedFont>
      <p:font typeface="Roboto Condensed" panose="02000000000000000000" pitchFamily="2" charset="0"/>
      <p:regular r:id="rId135"/>
      <p:bold r:id="rId136"/>
      <p:italic r:id="rId137"/>
      <p:boldItalic r:id="rId138"/>
    </p:embeddedFont>
    <p:embeddedFont>
      <p:font typeface="Calibri" panose="020F0502020204030204" pitchFamily="34" charset="0"/>
      <p:regular r:id="rId139"/>
      <p:bold r:id="rId140"/>
      <p:italic r:id="rId141"/>
      <p:boldItalic r:id="rId142"/>
    </p:embeddedFont>
    <p:embeddedFont>
      <p:font typeface="Consolas" panose="020B0609020204030204" pitchFamily="49" charset="0"/>
      <p:regular r:id="rId143"/>
      <p:bold r:id="rId144"/>
      <p:italic r:id="rId145"/>
      <p:boldItalic r:id="rId146"/>
    </p:embeddedFont>
    <p:embeddedFont>
      <p:font typeface="Arial Rounded MT Bold" panose="020F0704030504030204" pitchFamily="34" charset="0"/>
      <p:regular r:id="rId147"/>
    </p:embeddedFont>
    <p:embeddedFont>
      <p:font typeface="Ebrima" panose="02000000000000000000" pitchFamily="2" charset="0"/>
      <p:regular r:id="rId148"/>
      <p:bold r:id="rId149"/>
    </p:embeddedFont>
    <p:embeddedFont>
      <p:font typeface="Wingdings 3" panose="05040102010807070707" pitchFamily="18" charset="2"/>
      <p:regular r:id="rId1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nzmwgwatwzedzvbZAaLDfg==" hashData="val5Vo4xvmgHnM3+LuBTZYj+8D2bUbMKvL4HoyvbVokUpqpHj2yq1s6KaJ5mITp9iFo3Mr3H3qSP4ySutox1F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2827"/>
    <a:srgbClr val="D81A60"/>
    <a:srgbClr val="301B92"/>
    <a:srgbClr val="673BB7"/>
    <a:srgbClr val="607D8B"/>
    <a:srgbClr val="ED524F"/>
    <a:srgbClr val="B71B1C"/>
    <a:srgbClr val="F54337"/>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660"/>
  </p:normalViewPr>
  <p:slideViewPr>
    <p:cSldViewPr snapToGrid="0">
      <p:cViewPr varScale="1">
        <p:scale>
          <a:sx n="83" d="100"/>
          <a:sy n="83" d="100"/>
        </p:scale>
        <p:origin x="811" y="7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20.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1.fntdata"/><Relationship Id="rId14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4.fntdata"/><Relationship Id="rId148"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5.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3.jpe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4.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FBF56C4-A1BE-EE44-A786-4A827E0E8E1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11721" y="318857"/>
            <a:ext cx="2976891" cy="904935"/>
          </a:xfrm>
          <a:prstGeom prst="rect">
            <a:avLst/>
          </a:prstGeom>
        </p:spPr>
      </p:pic>
      <p:pic>
        <p:nvPicPr>
          <p:cNvPr id="4" name="Picture 3">
            <a:extLst>
              <a:ext uri="{FF2B5EF4-FFF2-40B4-BE49-F238E27FC236}">
                <a16:creationId xmlns:a16="http://schemas.microsoft.com/office/drawing/2014/main" id="{1026A30E-B0EE-991E-0979-12649F2AAFAC}"/>
              </a:ext>
            </a:extLst>
          </p:cNvPr>
          <p:cNvPicPr>
            <a:picLocks noChangeAspect="1"/>
          </p:cNvPicPr>
          <p:nvPr userDrawn="1"/>
        </p:nvPicPr>
        <p:blipFill>
          <a:blip r:embed="rId10" cstate="hqprint">
            <a:extLst>
              <a:ext uri="{28A0092B-C50C-407E-A947-70E740481C1C}">
                <a14:useLocalDpi xmlns:a14="http://schemas.microsoft.com/office/drawing/2010/main" val="0"/>
              </a:ext>
            </a:extLst>
          </a:blip>
          <a:srcRect/>
          <a:stretch/>
        </p:blipFill>
        <p:spPr>
          <a:xfrm>
            <a:off x="8839237" y="2511454"/>
            <a:ext cx="2793273" cy="1745796"/>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12BAB0-1CB8-413D-970D-4F482F1A0EDB}"/>
              </a:ext>
            </a:extLst>
          </p:cNvPr>
          <p:cNvSpPr/>
          <p:nvPr userDrawn="1"/>
        </p:nvSpPr>
        <p:spPr>
          <a:xfrm>
            <a:off x="9253046" y="1708917"/>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Shruti R. Maniar</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userDrawn="1">
            <p:ph idx="1"/>
          </p:nvPr>
        </p:nvSpPr>
        <p:spPr>
          <a:xfrm>
            <a:off x="169281" y="923925"/>
            <a:ext cx="11746494" cy="550545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6F4F3604-0A78-5C99-B067-C2415E89CC0E}"/>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IN"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IN" dirty="0">
                <a:latin typeface="Roboto Condensed" panose="02000000000000000000" pitchFamily="2" charset="0"/>
              </a:rPr>
              <a:t>2305CS303</a:t>
            </a:r>
            <a:r>
              <a:rPr lang="en-IN" dirty="0"/>
              <a:t>  (PDS) Unit- 1 - Introduction to Python</a:t>
            </a:r>
            <a:endParaRPr lang="en-US" dirty="0"/>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Shruti R. Maniar</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IN"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IN" dirty="0">
                <a:latin typeface="Roboto Condensed" panose="02000000000000000000" pitchFamily="2" charset="0"/>
              </a:rPr>
              <a:t>2305CS303</a:t>
            </a:r>
            <a:r>
              <a:rPr lang="en-IN" dirty="0"/>
              <a:t>  (PDS) Unit- 1 - Introduction to Python</a:t>
            </a: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432187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41FBD5D-AB37-4F4E-A127-DAB7A6E35DEA}"/>
              </a:ext>
            </a:extLst>
          </p:cNvPr>
          <p:cNvGrpSpPr/>
          <p:nvPr userDrawn="1"/>
        </p:nvGrpSpPr>
        <p:grpSpPr>
          <a:xfrm>
            <a:off x="10313386" y="5940670"/>
            <a:ext cx="1649043" cy="501287"/>
            <a:chOff x="10721798" y="852808"/>
            <a:chExt cx="1339023" cy="407045"/>
          </a:xfrm>
        </p:grpSpPr>
        <p:pic>
          <p:nvPicPr>
            <p:cNvPr id="15" name="Picture 14">
              <a:extLst>
                <a:ext uri="{FF2B5EF4-FFF2-40B4-BE49-F238E27FC236}">
                  <a16:creationId xmlns:a16="http://schemas.microsoft.com/office/drawing/2014/main" id="{1F51F16C-249B-E345-B841-8128601D1D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86E1CEFF-5022-B343-970D-93BF7837B19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F525FD31-DBEE-9A49-8D30-8AA370CD1AC6}"/>
              </a:ext>
            </a:extLst>
          </p:cNvPr>
          <p:cNvGrpSpPr/>
          <p:nvPr userDrawn="1"/>
        </p:nvGrpSpPr>
        <p:grpSpPr>
          <a:xfrm>
            <a:off x="10313386" y="6223181"/>
            <a:ext cx="1649043" cy="501287"/>
            <a:chOff x="10721798" y="852808"/>
            <a:chExt cx="1339023" cy="407045"/>
          </a:xfrm>
        </p:grpSpPr>
        <p:pic>
          <p:nvPicPr>
            <p:cNvPr id="18" name="Picture 17">
              <a:extLst>
                <a:ext uri="{FF2B5EF4-FFF2-40B4-BE49-F238E27FC236}">
                  <a16:creationId xmlns:a16="http://schemas.microsoft.com/office/drawing/2014/main" id="{2E2024B0-256A-DE40-97A3-3554EEB4DE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F7E3F7EC-9A5A-AA4D-ADD8-31449DFF979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6/12/2025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localhost:8888/"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2.crdownload"/><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anaconda.com/downloads"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shruti.maniar@darshan.ac.in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US" dirty="0"/>
              <a:t>(O) 9727747317</a:t>
            </a:r>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Shruti Maniar</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Python for Data Science (</a:t>
            </a:r>
            <a:r>
              <a:rPr lang="en-IN" dirty="0">
                <a:latin typeface="Roboto Condensed" panose="02000000000000000000" pitchFamily="2" charset="0"/>
              </a:rPr>
              <a:t>2305CS303</a:t>
            </a:r>
            <a:r>
              <a:rPr lang="en-IN" dirty="0"/>
              <a:t>)</a:t>
            </a:r>
            <a:endParaRPr lang="en-US" dirty="0"/>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IN" dirty="0"/>
              <a:t>Introduction to Python</a:t>
            </a:r>
            <a:r>
              <a:rPr lang="en-US" dirty="0"/>
              <a:t/>
            </a:r>
            <a:br>
              <a:rPr lang="en-US" dirty="0"/>
            </a:br>
            <a:r>
              <a:rPr lang="en-US" dirty="0"/>
              <a:t/>
            </a:r>
            <a:br>
              <a:rPr lang="en-US" dirty="0"/>
            </a:br>
            <a:endParaRPr lang="en-US" dirty="0"/>
          </a:p>
        </p:txBody>
      </p:sp>
      <p:pic>
        <p:nvPicPr>
          <p:cNvPr id="5" name="Picture Placeholder 4">
            <a:extLst>
              <a:ext uri="{FF2B5EF4-FFF2-40B4-BE49-F238E27FC236}">
                <a16:creationId xmlns:a16="http://schemas.microsoft.com/office/drawing/2014/main" id="{A161DE45-276D-7849-BC99-BAB0D00EC1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2150-EE49-3A42-AD1E-CC8F9572003D}"/>
              </a:ext>
            </a:extLst>
          </p:cNvPr>
          <p:cNvSpPr>
            <a:spLocks noGrp="1"/>
          </p:cNvSpPr>
          <p:nvPr>
            <p:ph type="title"/>
          </p:nvPr>
        </p:nvSpPr>
        <p:spPr/>
        <p:txBody>
          <a:bodyPr/>
          <a:lstStyle/>
          <a:p>
            <a:r>
              <a:rPr lang="en-IN" dirty="0"/>
              <a:t>Installing Python-Windows</a:t>
            </a:r>
            <a:endParaRPr lang="en-US" dirty="0"/>
          </a:p>
        </p:txBody>
      </p:sp>
      <p:pic>
        <p:nvPicPr>
          <p:cNvPr id="4" name="Picture 3">
            <a:extLst>
              <a:ext uri="{FF2B5EF4-FFF2-40B4-BE49-F238E27FC236}">
                <a16:creationId xmlns:a16="http://schemas.microsoft.com/office/drawing/2014/main" id="{EB64B7A7-199D-F1E2-B762-DE91A74F7B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098" y="921565"/>
            <a:ext cx="5749047" cy="3734339"/>
          </a:xfrm>
          <a:prstGeom prst="rect">
            <a:avLst/>
          </a:prstGeom>
          <a:ln w="38100">
            <a:solidFill>
              <a:srgbClr val="002060"/>
            </a:solidFill>
          </a:ln>
        </p:spPr>
      </p:pic>
      <p:sp>
        <p:nvSpPr>
          <p:cNvPr id="3" name="TextBox 2">
            <a:extLst>
              <a:ext uri="{FF2B5EF4-FFF2-40B4-BE49-F238E27FC236}">
                <a16:creationId xmlns:a16="http://schemas.microsoft.com/office/drawing/2014/main" id="{133A7245-0057-5FDC-3F56-DA2125F112DF}"/>
              </a:ext>
            </a:extLst>
          </p:cNvPr>
          <p:cNvSpPr txBox="1"/>
          <p:nvPr/>
        </p:nvSpPr>
        <p:spPr>
          <a:xfrm>
            <a:off x="1196502" y="4710627"/>
            <a:ext cx="3385225"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Search Python in Google</a:t>
            </a:r>
          </a:p>
        </p:txBody>
      </p:sp>
      <p:pic>
        <p:nvPicPr>
          <p:cNvPr id="5" name="Picture 4">
            <a:extLst>
              <a:ext uri="{FF2B5EF4-FFF2-40B4-BE49-F238E27FC236}">
                <a16:creationId xmlns:a16="http://schemas.microsoft.com/office/drawing/2014/main" id="{2F445566-8A8D-6E6D-7F54-9A227DF59137}"/>
              </a:ext>
            </a:extLst>
          </p:cNvPr>
          <p:cNvPicPr>
            <a:picLocks noChangeAspect="1"/>
          </p:cNvPicPr>
          <p:nvPr/>
        </p:nvPicPr>
        <p:blipFill>
          <a:blip r:embed="rId3"/>
          <a:stretch>
            <a:fillRect/>
          </a:stretch>
        </p:blipFill>
        <p:spPr>
          <a:xfrm>
            <a:off x="6267857" y="921566"/>
            <a:ext cx="5664717" cy="3720966"/>
          </a:xfrm>
          <a:prstGeom prst="rect">
            <a:avLst/>
          </a:prstGeom>
          <a:ln w="38100">
            <a:solidFill>
              <a:srgbClr val="002060"/>
            </a:solidFill>
          </a:ln>
        </p:spPr>
      </p:pic>
      <p:sp>
        <p:nvSpPr>
          <p:cNvPr id="6" name="TextBox 5">
            <a:extLst>
              <a:ext uri="{FF2B5EF4-FFF2-40B4-BE49-F238E27FC236}">
                <a16:creationId xmlns:a16="http://schemas.microsoft.com/office/drawing/2014/main" id="{DD90722C-44D2-5029-84CE-B2D720F2BF9E}"/>
              </a:ext>
            </a:extLst>
          </p:cNvPr>
          <p:cNvSpPr txBox="1"/>
          <p:nvPr/>
        </p:nvSpPr>
        <p:spPr>
          <a:xfrm>
            <a:off x="7204952" y="4694816"/>
            <a:ext cx="3385225"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Open python.org</a:t>
            </a:r>
          </a:p>
        </p:txBody>
      </p:sp>
      <p:sp>
        <p:nvSpPr>
          <p:cNvPr id="7" name="TextBox 6">
            <a:extLst>
              <a:ext uri="{FF2B5EF4-FFF2-40B4-BE49-F238E27FC236}">
                <a16:creationId xmlns:a16="http://schemas.microsoft.com/office/drawing/2014/main" id="{6AFF1083-A347-AEBA-2307-35C25BE153F4}"/>
              </a:ext>
            </a:extLst>
          </p:cNvPr>
          <p:cNvSpPr txBox="1"/>
          <p:nvPr/>
        </p:nvSpPr>
        <p:spPr>
          <a:xfrm>
            <a:off x="560961" y="4694816"/>
            <a:ext cx="635541"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1.</a:t>
            </a:r>
          </a:p>
        </p:txBody>
      </p:sp>
      <p:sp>
        <p:nvSpPr>
          <p:cNvPr id="8" name="TextBox 7">
            <a:extLst>
              <a:ext uri="{FF2B5EF4-FFF2-40B4-BE49-F238E27FC236}">
                <a16:creationId xmlns:a16="http://schemas.microsoft.com/office/drawing/2014/main" id="{083794A9-EE87-D1AD-85D4-997691957335}"/>
              </a:ext>
            </a:extLst>
          </p:cNvPr>
          <p:cNvSpPr txBox="1"/>
          <p:nvPr/>
        </p:nvSpPr>
        <p:spPr>
          <a:xfrm>
            <a:off x="6682902" y="4710627"/>
            <a:ext cx="522050"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2.</a:t>
            </a:r>
          </a:p>
        </p:txBody>
      </p:sp>
    </p:spTree>
    <p:extLst>
      <p:ext uri="{BB962C8B-B14F-4D97-AF65-F5344CB8AC3E}">
        <p14:creationId xmlns:p14="http://schemas.microsoft.com/office/powerpoint/2010/main" val="316497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EE33-CD7F-1843-A7A5-ACB88154C1A6}"/>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D0FF6C0B-4CD3-D343-9A3D-81851BE6C338}"/>
              </a:ext>
            </a:extLst>
          </p:cNvPr>
          <p:cNvSpPr>
            <a:spLocks noGrp="1"/>
          </p:cNvSpPr>
          <p:nvPr>
            <p:ph idx="1"/>
          </p:nvPr>
        </p:nvSpPr>
        <p:spPr/>
        <p:txBody>
          <a:bodyPr/>
          <a:lstStyle/>
          <a:p>
            <a:r>
              <a:rPr lang="en-US" dirty="0"/>
              <a:t>WAP to count simple interest using function.</a:t>
            </a:r>
          </a:p>
          <a:p>
            <a:r>
              <a:rPr lang="en-US" dirty="0"/>
              <a:t>WAP to find maximum number from given two numbers using function.</a:t>
            </a:r>
          </a:p>
          <a:p>
            <a:r>
              <a:rPr lang="en-US" dirty="0"/>
              <a:t>WAP that defines a function exchange to interchange the values of two variables, say x and y.</a:t>
            </a:r>
          </a:p>
        </p:txBody>
      </p:sp>
    </p:spTree>
    <p:extLst>
      <p:ext uri="{BB962C8B-B14F-4D97-AF65-F5344CB8AC3E}">
        <p14:creationId xmlns:p14="http://schemas.microsoft.com/office/powerpoint/2010/main" val="38899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4E9C-B391-FA40-811A-C38DD3499DFD}"/>
              </a:ext>
            </a:extLst>
          </p:cNvPr>
          <p:cNvSpPr>
            <a:spLocks noGrp="1"/>
          </p:cNvSpPr>
          <p:nvPr>
            <p:ph type="title"/>
          </p:nvPr>
        </p:nvSpPr>
        <p:spPr/>
        <p:txBody>
          <a:bodyPr/>
          <a:lstStyle/>
          <a:p>
            <a:r>
              <a:rPr lang="en-US" altLang="en-US" sz="3600" dirty="0"/>
              <a:t>Function Arguments</a:t>
            </a:r>
            <a:endParaRPr lang="en-US" dirty="0"/>
          </a:p>
        </p:txBody>
      </p:sp>
      <p:sp>
        <p:nvSpPr>
          <p:cNvPr id="3" name="Content Placeholder 2">
            <a:extLst>
              <a:ext uri="{FF2B5EF4-FFF2-40B4-BE49-F238E27FC236}">
                <a16:creationId xmlns:a16="http://schemas.microsoft.com/office/drawing/2014/main" id="{C4952991-AB10-DC4C-993E-2F11E2E026D0}"/>
              </a:ext>
            </a:extLst>
          </p:cNvPr>
          <p:cNvSpPr>
            <a:spLocks noGrp="1"/>
          </p:cNvSpPr>
          <p:nvPr>
            <p:ph idx="1"/>
          </p:nvPr>
        </p:nvSpPr>
        <p:spPr/>
        <p:txBody>
          <a:bodyPr/>
          <a:lstStyle/>
          <a:p>
            <a:r>
              <a:rPr lang="en-US" altLang="en-US" dirty="0"/>
              <a:t>A function by using the following types of formal arguments:</a:t>
            </a:r>
          </a:p>
          <a:p>
            <a:pPr lvl="1"/>
            <a:r>
              <a:rPr lang="en-US" dirty="0"/>
              <a:t>Required arguments</a:t>
            </a:r>
          </a:p>
          <a:p>
            <a:pPr lvl="1"/>
            <a:r>
              <a:rPr lang="en-US" dirty="0"/>
              <a:t>Keyword arguments</a:t>
            </a:r>
          </a:p>
          <a:p>
            <a:pPr lvl="1"/>
            <a:r>
              <a:rPr lang="en-US" dirty="0"/>
              <a:t>Default arguments</a:t>
            </a:r>
          </a:p>
          <a:p>
            <a:pPr lvl="1"/>
            <a:r>
              <a:rPr lang="en-US" dirty="0"/>
              <a:t>Variable-length arguments</a:t>
            </a:r>
          </a:p>
          <a:p>
            <a:r>
              <a:rPr lang="en-US" dirty="0">
                <a:solidFill>
                  <a:srgbClr val="C00000"/>
                </a:solidFill>
              </a:rPr>
              <a:t>Required arguments</a:t>
            </a:r>
          </a:p>
          <a:p>
            <a:pPr lvl="1"/>
            <a:r>
              <a:rPr lang="en-US" dirty="0"/>
              <a:t>Required arguments are the arguments passed to a function in </a:t>
            </a:r>
            <a:r>
              <a:rPr lang="en-US" dirty="0">
                <a:solidFill>
                  <a:srgbClr val="C00000"/>
                </a:solidFill>
              </a:rPr>
              <a:t>correct positional</a:t>
            </a:r>
            <a:r>
              <a:rPr lang="en-US" dirty="0"/>
              <a:t> order. </a:t>
            </a:r>
          </a:p>
          <a:p>
            <a:pPr lvl="1"/>
            <a:r>
              <a:rPr lang="en-US" dirty="0"/>
              <a:t>During a function call, values passed through arguments should be in the </a:t>
            </a:r>
            <a:r>
              <a:rPr lang="en-US" dirty="0">
                <a:solidFill>
                  <a:srgbClr val="C00000"/>
                </a:solidFill>
              </a:rPr>
              <a:t>order of parameters </a:t>
            </a:r>
            <a:r>
              <a:rPr lang="en-US" dirty="0"/>
              <a:t>in the function definition.</a:t>
            </a:r>
          </a:p>
          <a:p>
            <a:endParaRPr lang="en-US" dirty="0"/>
          </a:p>
          <a:p>
            <a:pPr lvl="1"/>
            <a:endParaRPr lang="en-US" dirty="0"/>
          </a:p>
        </p:txBody>
      </p:sp>
      <p:sp>
        <p:nvSpPr>
          <p:cNvPr id="11" name="Rectangle 10">
            <a:extLst>
              <a:ext uri="{FF2B5EF4-FFF2-40B4-BE49-F238E27FC236}">
                <a16:creationId xmlns:a16="http://schemas.microsoft.com/office/drawing/2014/main" id="{01D8069A-C35F-DF4B-B855-FEEEB76C8523}"/>
              </a:ext>
            </a:extLst>
          </p:cNvPr>
          <p:cNvSpPr/>
          <p:nvPr/>
        </p:nvSpPr>
        <p:spPr>
          <a:xfrm>
            <a:off x="1068035" y="4393970"/>
            <a:ext cx="4005769" cy="1323439"/>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(n1,n2):</a:t>
            </a:r>
          </a:p>
          <a:p>
            <a:r>
              <a:rPr lang="en-IN" sz="1600" dirty="0">
                <a:solidFill>
                  <a:srgbClr val="000000"/>
                </a:solidFill>
                <a:latin typeface="Consolas" panose="020B0609020204030204" pitchFamily="49" charset="0"/>
                <a:cs typeface="Consolas" panose="020B0609020204030204" pitchFamily="49" charset="0"/>
              </a:rPr>
              <a:t>	print(</a:t>
            </a:r>
            <a:r>
              <a:rPr lang="en-IN" sz="1600" dirty="0">
                <a:solidFill>
                  <a:srgbClr val="A31515"/>
                </a:solidFill>
                <a:latin typeface="Consolas" panose="020B0609020204030204" pitchFamily="49" charset="0"/>
                <a:cs typeface="Consolas" panose="020B0609020204030204" pitchFamily="49" charset="0"/>
              </a:rPr>
              <a:t>"Sum = "</a:t>
            </a:r>
            <a:r>
              <a:rPr lang="en-IN" sz="1600" dirty="0">
                <a:solidFill>
                  <a:srgbClr val="000000"/>
                </a:solidFill>
                <a:latin typeface="Consolas" panose="020B0609020204030204" pitchFamily="49" charset="0"/>
                <a:cs typeface="Consolas" panose="020B0609020204030204" pitchFamily="49" charset="0"/>
              </a:rPr>
              <a:t>, n1+n2)</a:t>
            </a:r>
          </a:p>
          <a:p>
            <a:endParaRPr lang="en-IN" sz="1600" dirty="0">
              <a:solidFill>
                <a:srgbClr val="000000"/>
              </a:solidFill>
              <a:latin typeface="Consolas" panose="020B0609020204030204" pitchFamily="49" charset="0"/>
              <a:cs typeface="Consolas" panose="020B0609020204030204" pitchFamily="49" charset="0"/>
            </a:endParaRPr>
          </a:p>
          <a:p>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 </a:t>
            </a:r>
          </a:p>
        </p:txBody>
      </p:sp>
      <p:sp>
        <p:nvSpPr>
          <p:cNvPr id="12" name="Rectangle 11">
            <a:extLst>
              <a:ext uri="{FF2B5EF4-FFF2-40B4-BE49-F238E27FC236}">
                <a16:creationId xmlns:a16="http://schemas.microsoft.com/office/drawing/2014/main" id="{28B273FE-17F1-BC48-9DA3-0A7232128527}"/>
              </a:ext>
            </a:extLst>
          </p:cNvPr>
          <p:cNvSpPr/>
          <p:nvPr/>
        </p:nvSpPr>
        <p:spPr>
          <a:xfrm>
            <a:off x="568042" y="4393970"/>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3" name="Rectangle: Top Corners Rounded 6">
            <a:extLst>
              <a:ext uri="{FF2B5EF4-FFF2-40B4-BE49-F238E27FC236}">
                <a16:creationId xmlns:a16="http://schemas.microsoft.com/office/drawing/2014/main" id="{089767F7-1AC7-3C4D-97CD-BAA8B28A728F}"/>
              </a:ext>
            </a:extLst>
          </p:cNvPr>
          <p:cNvSpPr/>
          <p:nvPr/>
        </p:nvSpPr>
        <p:spPr>
          <a:xfrm>
            <a:off x="568042" y="4064786"/>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14" name="Rectangle 13">
            <a:extLst>
              <a:ext uri="{FF2B5EF4-FFF2-40B4-BE49-F238E27FC236}">
                <a16:creationId xmlns:a16="http://schemas.microsoft.com/office/drawing/2014/main" id="{125E11F8-50CA-E943-A7B2-DA89441A36B5}"/>
              </a:ext>
            </a:extLst>
          </p:cNvPr>
          <p:cNvSpPr/>
          <p:nvPr/>
        </p:nvSpPr>
        <p:spPr>
          <a:xfrm>
            <a:off x="5659762" y="4390488"/>
            <a:ext cx="2080995"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Sum =  5</a:t>
            </a:r>
          </a:p>
          <a:p>
            <a:r>
              <a:rPr lang="en-IN" sz="1600" b="1" dirty="0">
                <a:latin typeface="Consolas" pitchFamily="49" charset="0"/>
                <a:cs typeface="Consolas" panose="020B0609020204030204" pitchFamily="49" charset="0"/>
              </a:rPr>
              <a:t>Sum =  8</a:t>
            </a:r>
          </a:p>
        </p:txBody>
      </p:sp>
      <p:sp>
        <p:nvSpPr>
          <p:cNvPr id="15" name="Rectangle: Top Corners Rounded 6">
            <a:extLst>
              <a:ext uri="{FF2B5EF4-FFF2-40B4-BE49-F238E27FC236}">
                <a16:creationId xmlns:a16="http://schemas.microsoft.com/office/drawing/2014/main" id="{EC75EAEA-EFA6-E545-859A-00DE5B0DD133}"/>
              </a:ext>
            </a:extLst>
          </p:cNvPr>
          <p:cNvSpPr/>
          <p:nvPr/>
        </p:nvSpPr>
        <p:spPr>
          <a:xfrm>
            <a:off x="5659762" y="4064786"/>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45270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2" grpId="0" animBg="1"/>
      <p:bldP spid="13" grpId="0" animBg="1"/>
      <p:bldP spid="14" grpId="0" build="p"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7A7C-036D-6A43-9A0D-165C7986986A}"/>
              </a:ext>
            </a:extLst>
          </p:cNvPr>
          <p:cNvSpPr>
            <a:spLocks noGrp="1"/>
          </p:cNvSpPr>
          <p:nvPr>
            <p:ph type="title"/>
          </p:nvPr>
        </p:nvSpPr>
        <p:spPr/>
        <p:txBody>
          <a:bodyPr>
            <a:normAutofit/>
          </a:bodyPr>
          <a:lstStyle/>
          <a:p>
            <a:r>
              <a:rPr lang="en-US" altLang="en-US" sz="3600" dirty="0"/>
              <a:t>Function Arguments(</a:t>
            </a:r>
            <a:r>
              <a:rPr lang="en-IN" sz="3600" dirty="0"/>
              <a:t>cont.)</a:t>
            </a:r>
            <a:endParaRPr lang="en-US" sz="3600" dirty="0"/>
          </a:p>
        </p:txBody>
      </p:sp>
      <p:sp>
        <p:nvSpPr>
          <p:cNvPr id="3" name="Content Placeholder 2">
            <a:extLst>
              <a:ext uri="{FF2B5EF4-FFF2-40B4-BE49-F238E27FC236}">
                <a16:creationId xmlns:a16="http://schemas.microsoft.com/office/drawing/2014/main" id="{FA2389C0-F3A3-494B-B83C-E8E89F11A669}"/>
              </a:ext>
            </a:extLst>
          </p:cNvPr>
          <p:cNvSpPr>
            <a:spLocks noGrp="1"/>
          </p:cNvSpPr>
          <p:nvPr>
            <p:ph idx="1"/>
          </p:nvPr>
        </p:nvSpPr>
        <p:spPr/>
        <p:txBody>
          <a:bodyPr/>
          <a:lstStyle/>
          <a:p>
            <a:r>
              <a:rPr lang="en-US" dirty="0">
                <a:solidFill>
                  <a:srgbClr val="C00000"/>
                </a:solidFill>
              </a:rPr>
              <a:t>Keyword arguments</a:t>
            </a:r>
          </a:p>
          <a:p>
            <a:pPr lvl="1"/>
            <a:r>
              <a:rPr lang="en-US" dirty="0"/>
              <a:t>When you use keyword arguments in a function call, the caller identifies the arguments by the </a:t>
            </a:r>
            <a:r>
              <a:rPr lang="en-US" dirty="0">
                <a:solidFill>
                  <a:srgbClr val="C00000"/>
                </a:solidFill>
              </a:rPr>
              <a:t>parameter name.</a:t>
            </a:r>
          </a:p>
          <a:p>
            <a:pPr lvl="1"/>
            <a:r>
              <a:rPr lang="en-US" dirty="0"/>
              <a:t>This allows you to </a:t>
            </a:r>
            <a:r>
              <a:rPr lang="en-US" dirty="0">
                <a:solidFill>
                  <a:srgbClr val="C00000"/>
                </a:solidFill>
              </a:rPr>
              <a:t>skip arguments or place them out of order</a:t>
            </a:r>
            <a:r>
              <a:rPr lang="en-US" dirty="0"/>
              <a:t> because the Python interpreter is able to use the keywords provided to match the values with parameters.</a:t>
            </a:r>
          </a:p>
          <a:p>
            <a:pPr lvl="1"/>
            <a:r>
              <a:rPr lang="en-US" dirty="0"/>
              <a:t>Functions can also be called using keyword arguments of the form </a:t>
            </a:r>
            <a:r>
              <a:rPr lang="en-US" dirty="0" err="1">
                <a:solidFill>
                  <a:srgbClr val="C00000"/>
                </a:solidFill>
              </a:rPr>
              <a:t>kwarg</a:t>
            </a:r>
            <a:r>
              <a:rPr lang="en-US" dirty="0">
                <a:solidFill>
                  <a:srgbClr val="C00000"/>
                </a:solidFill>
              </a:rPr>
              <a:t>=value</a:t>
            </a:r>
          </a:p>
          <a:p>
            <a:pPr lvl="1"/>
            <a:r>
              <a:rPr lang="en-US" dirty="0"/>
              <a:t>During a function call, values passed through arguments need not be in the </a:t>
            </a:r>
            <a:r>
              <a:rPr lang="en-US" dirty="0">
                <a:solidFill>
                  <a:schemeClr val="accent6"/>
                </a:solidFill>
              </a:rPr>
              <a:t>order of parameters </a:t>
            </a:r>
            <a:r>
              <a:rPr lang="en-US" dirty="0"/>
              <a:t>in the function definition. This can be achieved by keyword arguments.</a:t>
            </a:r>
          </a:p>
        </p:txBody>
      </p:sp>
      <p:sp>
        <p:nvSpPr>
          <p:cNvPr id="9" name="Rectangle 8">
            <a:extLst>
              <a:ext uri="{FF2B5EF4-FFF2-40B4-BE49-F238E27FC236}">
                <a16:creationId xmlns:a16="http://schemas.microsoft.com/office/drawing/2014/main" id="{53920D8E-ED10-5445-AB39-E729FE200BB0}"/>
              </a:ext>
            </a:extLst>
          </p:cNvPr>
          <p:cNvSpPr/>
          <p:nvPr/>
        </p:nvSpPr>
        <p:spPr>
          <a:xfrm>
            <a:off x="1536384" y="4125557"/>
            <a:ext cx="6146805" cy="1323439"/>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subtract_number</a:t>
            </a:r>
            <a:r>
              <a:rPr lang="en-IN" sz="1600" dirty="0">
                <a:solidFill>
                  <a:srgbClr val="000000"/>
                </a:solidFill>
                <a:latin typeface="Consolas" panose="020B0609020204030204" pitchFamily="49" charset="0"/>
                <a:cs typeface="Consolas" panose="020B0609020204030204" pitchFamily="49" charset="0"/>
              </a:rPr>
              <a:t>(n1,n2):</a:t>
            </a:r>
          </a:p>
          <a:p>
            <a:r>
              <a:rPr lang="en-IN" sz="1600" dirty="0">
                <a:solidFill>
                  <a:srgbClr val="000000"/>
                </a:solidFill>
                <a:latin typeface="Consolas" panose="020B0609020204030204" pitchFamily="49" charset="0"/>
                <a:cs typeface="Consolas" panose="020B0609020204030204" pitchFamily="49" charset="0"/>
              </a:rPr>
              <a:t>	print(</a:t>
            </a:r>
            <a:r>
              <a:rPr lang="en-IN" sz="1600" dirty="0">
                <a:solidFill>
                  <a:srgbClr val="A31515"/>
                </a:solidFill>
                <a:latin typeface="Consolas" panose="020B0609020204030204" pitchFamily="49" charset="0"/>
                <a:cs typeface="Consolas" panose="020B0609020204030204" pitchFamily="49" charset="0"/>
              </a:rPr>
              <a:t>"Subtraction = "</a:t>
            </a:r>
            <a:r>
              <a:rPr lang="en-IN" sz="1600" dirty="0">
                <a:solidFill>
                  <a:srgbClr val="000000"/>
                </a:solidFill>
                <a:latin typeface="Consolas" panose="020B0609020204030204" pitchFamily="49" charset="0"/>
                <a:cs typeface="Consolas" panose="020B0609020204030204" pitchFamily="49" charset="0"/>
              </a:rPr>
              <a:t>, n1-n2)</a:t>
            </a:r>
          </a:p>
          <a:p>
            <a:endParaRPr lang="en-IN" sz="1600" dirty="0">
              <a:solidFill>
                <a:srgbClr val="000000"/>
              </a:solidFill>
              <a:latin typeface="Consolas" panose="020B0609020204030204" pitchFamily="49" charset="0"/>
              <a:cs typeface="Consolas" panose="020B0609020204030204" pitchFamily="49" charset="0"/>
            </a:endParaRPr>
          </a:p>
          <a:p>
            <a:r>
              <a:rPr lang="en-IN" sz="1600" dirty="0" err="1">
                <a:solidFill>
                  <a:srgbClr val="000000"/>
                </a:solidFill>
                <a:latin typeface="Consolas" panose="020B0609020204030204" pitchFamily="49" charset="0"/>
                <a:cs typeface="Consolas" panose="020B0609020204030204" pitchFamily="49" charset="0"/>
              </a:rPr>
              <a:t>subtract_number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20</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subtract_number</a:t>
            </a:r>
            <a:r>
              <a:rPr lang="en-IN" sz="1600" dirty="0">
                <a:solidFill>
                  <a:srgbClr val="000000"/>
                </a:solidFill>
                <a:latin typeface="Consolas" panose="020B0609020204030204" pitchFamily="49" charset="0"/>
                <a:cs typeface="Consolas" panose="020B0609020204030204" pitchFamily="49" charset="0"/>
              </a:rPr>
              <a:t>(n2=</a:t>
            </a:r>
            <a:r>
              <a:rPr lang="en-IN" sz="1600" dirty="0">
                <a:solidFill>
                  <a:srgbClr val="098658"/>
                </a:solidFill>
                <a:latin typeface="Consolas" panose="020B0609020204030204" pitchFamily="49" charset="0"/>
                <a:cs typeface="Consolas" panose="020B0609020204030204" pitchFamily="49" charset="0"/>
              </a:rPr>
              <a:t>20</a:t>
            </a:r>
            <a:r>
              <a:rPr lang="en-IN" sz="1600" dirty="0">
                <a:solidFill>
                  <a:srgbClr val="000000"/>
                </a:solidFill>
                <a:latin typeface="Consolas" panose="020B0609020204030204" pitchFamily="49" charset="0"/>
                <a:cs typeface="Consolas" panose="020B0609020204030204" pitchFamily="49" charset="0"/>
              </a:rPr>
              <a:t>,n1=</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08000"/>
                </a:solidFill>
                <a:latin typeface="Consolas" panose="020B0609020204030204" pitchFamily="49" charset="0"/>
                <a:cs typeface="Consolas" panose="020B0609020204030204" pitchFamily="49" charset="0"/>
              </a:rPr>
              <a:t>Keyword Arguments </a:t>
            </a:r>
            <a:endParaRPr lang="en-IN" sz="1600" dirty="0">
              <a:solidFill>
                <a:srgbClr val="000000"/>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9919209D-C6EB-B046-BA8A-FA98D607866A}"/>
              </a:ext>
            </a:extLst>
          </p:cNvPr>
          <p:cNvSpPr/>
          <p:nvPr/>
        </p:nvSpPr>
        <p:spPr>
          <a:xfrm>
            <a:off x="1036392" y="4125557"/>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1" name="Rectangle: Top Corners Rounded 6">
            <a:extLst>
              <a:ext uri="{FF2B5EF4-FFF2-40B4-BE49-F238E27FC236}">
                <a16:creationId xmlns:a16="http://schemas.microsoft.com/office/drawing/2014/main" id="{7C8B1114-DF3B-364E-84C7-4A01736A37DE}"/>
              </a:ext>
            </a:extLst>
          </p:cNvPr>
          <p:cNvSpPr/>
          <p:nvPr/>
        </p:nvSpPr>
        <p:spPr>
          <a:xfrm>
            <a:off x="1036392" y="3796373"/>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12" name="Rectangle 11">
            <a:extLst>
              <a:ext uri="{FF2B5EF4-FFF2-40B4-BE49-F238E27FC236}">
                <a16:creationId xmlns:a16="http://schemas.microsoft.com/office/drawing/2014/main" id="{82727406-12AD-0047-B686-632CD6BFBDA8}"/>
              </a:ext>
            </a:extLst>
          </p:cNvPr>
          <p:cNvSpPr/>
          <p:nvPr/>
        </p:nvSpPr>
        <p:spPr>
          <a:xfrm>
            <a:off x="8023820" y="4083215"/>
            <a:ext cx="2436023"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Subtraction =  10</a:t>
            </a:r>
          </a:p>
          <a:p>
            <a:r>
              <a:rPr lang="en-IN" sz="1600" b="1" dirty="0">
                <a:latin typeface="Consolas" pitchFamily="49" charset="0"/>
                <a:cs typeface="Consolas" panose="020B0609020204030204" pitchFamily="49" charset="0"/>
              </a:rPr>
              <a:t>Subtraction =  -10</a:t>
            </a:r>
          </a:p>
        </p:txBody>
      </p:sp>
      <p:sp>
        <p:nvSpPr>
          <p:cNvPr id="13" name="Rectangle: Top Corners Rounded 6">
            <a:extLst>
              <a:ext uri="{FF2B5EF4-FFF2-40B4-BE49-F238E27FC236}">
                <a16:creationId xmlns:a16="http://schemas.microsoft.com/office/drawing/2014/main" id="{B2B3AD81-8175-7046-BB17-6B504EBC1F11}"/>
              </a:ext>
            </a:extLst>
          </p:cNvPr>
          <p:cNvSpPr/>
          <p:nvPr/>
        </p:nvSpPr>
        <p:spPr>
          <a:xfrm>
            <a:off x="8023820" y="3757513"/>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20986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animBg="1"/>
      <p:bldP spid="11" grpId="0" animBg="1"/>
      <p:bldP spid="12" grpId="0" build="p"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E5C2-E9C7-2049-AFB9-29D7DFF564D3}"/>
              </a:ext>
            </a:extLst>
          </p:cNvPr>
          <p:cNvSpPr>
            <a:spLocks noGrp="1"/>
          </p:cNvSpPr>
          <p:nvPr>
            <p:ph type="title"/>
          </p:nvPr>
        </p:nvSpPr>
        <p:spPr/>
        <p:txBody>
          <a:bodyPr/>
          <a:lstStyle/>
          <a:p>
            <a:r>
              <a:rPr lang="en-US" altLang="en-US" sz="3600" dirty="0"/>
              <a:t>Function Arguments(</a:t>
            </a:r>
            <a:r>
              <a:rPr lang="en-IN" sz="3600" dirty="0"/>
              <a:t>cont.)</a:t>
            </a:r>
            <a:endParaRPr lang="en-US" dirty="0"/>
          </a:p>
        </p:txBody>
      </p:sp>
      <p:sp>
        <p:nvSpPr>
          <p:cNvPr id="3" name="Content Placeholder 2">
            <a:extLst>
              <a:ext uri="{FF2B5EF4-FFF2-40B4-BE49-F238E27FC236}">
                <a16:creationId xmlns:a16="http://schemas.microsoft.com/office/drawing/2014/main" id="{8742F94D-CD24-6F4C-AA2E-C2B2DFE7A7AF}"/>
              </a:ext>
            </a:extLst>
          </p:cNvPr>
          <p:cNvSpPr>
            <a:spLocks noGrp="1"/>
          </p:cNvSpPr>
          <p:nvPr>
            <p:ph idx="1"/>
          </p:nvPr>
        </p:nvSpPr>
        <p:spPr/>
        <p:txBody>
          <a:bodyPr/>
          <a:lstStyle/>
          <a:p>
            <a:r>
              <a:rPr lang="en-US" dirty="0">
                <a:solidFill>
                  <a:srgbClr val="C00000"/>
                </a:solidFill>
              </a:rPr>
              <a:t>Default arguments</a:t>
            </a:r>
          </a:p>
          <a:p>
            <a:pPr lvl="1"/>
            <a:r>
              <a:rPr lang="en-US" dirty="0"/>
              <a:t>A default argument is an argument that </a:t>
            </a:r>
            <a:r>
              <a:rPr lang="en-US" dirty="0">
                <a:solidFill>
                  <a:srgbClr val="C00000"/>
                </a:solidFill>
              </a:rPr>
              <a:t>assumes a default value </a:t>
            </a:r>
            <a:r>
              <a:rPr lang="en-US" dirty="0"/>
              <a:t>if a value is not provided in the function call for that argument.</a:t>
            </a:r>
          </a:p>
          <a:p>
            <a:pPr lvl="1"/>
            <a:r>
              <a:rPr lang="en-US" dirty="0"/>
              <a:t>Default arguments are values that are provided while </a:t>
            </a:r>
            <a:r>
              <a:rPr lang="en-US" dirty="0">
                <a:solidFill>
                  <a:srgbClr val="C00000"/>
                </a:solidFill>
              </a:rPr>
              <a:t>defining functions</a:t>
            </a:r>
            <a:r>
              <a:rPr lang="en-US" dirty="0"/>
              <a:t>.</a:t>
            </a:r>
          </a:p>
          <a:p>
            <a:pPr lvl="1"/>
            <a:r>
              <a:rPr lang="en-US" dirty="0"/>
              <a:t>The assignment </a:t>
            </a:r>
            <a:r>
              <a:rPr lang="en-US" dirty="0">
                <a:solidFill>
                  <a:srgbClr val="C00000"/>
                </a:solidFill>
              </a:rPr>
              <a:t>operator = is </a:t>
            </a:r>
            <a:r>
              <a:rPr lang="en-US" dirty="0"/>
              <a:t>used to assign a default value to the argument.</a:t>
            </a:r>
          </a:p>
          <a:p>
            <a:pPr lvl="1"/>
            <a:r>
              <a:rPr lang="en-US" dirty="0"/>
              <a:t>Default arguments become </a:t>
            </a:r>
            <a:r>
              <a:rPr lang="en-US" dirty="0">
                <a:solidFill>
                  <a:srgbClr val="C00000"/>
                </a:solidFill>
              </a:rPr>
              <a:t>optional during the function calls</a:t>
            </a:r>
            <a:r>
              <a:rPr lang="en-US" dirty="0"/>
              <a:t>. </a:t>
            </a:r>
          </a:p>
          <a:p>
            <a:pPr lvl="1"/>
            <a:r>
              <a:rPr lang="en-US" dirty="0"/>
              <a:t>If we provide a value to the default arguments during function calls, it overrides the default value. </a:t>
            </a:r>
          </a:p>
          <a:p>
            <a:pPr lvl="1"/>
            <a:r>
              <a:rPr lang="en-US" dirty="0"/>
              <a:t>Default arguments should follow </a:t>
            </a:r>
            <a:r>
              <a:rPr lang="en-US" dirty="0">
                <a:solidFill>
                  <a:srgbClr val="C00000"/>
                </a:solidFill>
              </a:rPr>
              <a:t>non-default </a:t>
            </a:r>
            <a:r>
              <a:rPr lang="en-US" dirty="0"/>
              <a:t>arguments.</a:t>
            </a:r>
          </a:p>
          <a:p>
            <a:pPr lvl="1"/>
            <a:endParaRPr lang="en-US" dirty="0"/>
          </a:p>
        </p:txBody>
      </p:sp>
      <p:sp>
        <p:nvSpPr>
          <p:cNvPr id="9" name="Rectangle 8">
            <a:extLst>
              <a:ext uri="{FF2B5EF4-FFF2-40B4-BE49-F238E27FC236}">
                <a16:creationId xmlns:a16="http://schemas.microsoft.com/office/drawing/2014/main" id="{CAFED380-C156-3846-A191-721B621CF0B5}"/>
              </a:ext>
            </a:extLst>
          </p:cNvPr>
          <p:cNvSpPr/>
          <p:nvPr/>
        </p:nvSpPr>
        <p:spPr>
          <a:xfrm>
            <a:off x="1536385" y="4237069"/>
            <a:ext cx="6146805" cy="1323439"/>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(n1,n2 = </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0000"/>
                </a:solidFill>
                <a:latin typeface="Consolas" panose="020B0609020204030204" pitchFamily="49" charset="0"/>
                <a:cs typeface="Consolas" panose="020B0609020204030204" pitchFamily="49" charset="0"/>
              </a:rPr>
              <a:t>	print(</a:t>
            </a:r>
            <a:r>
              <a:rPr lang="en-IN" sz="1600" dirty="0">
                <a:solidFill>
                  <a:srgbClr val="A31515"/>
                </a:solidFill>
                <a:latin typeface="Consolas" panose="020B0609020204030204" pitchFamily="49" charset="0"/>
                <a:cs typeface="Consolas" panose="020B0609020204030204" pitchFamily="49" charset="0"/>
              </a:rPr>
              <a:t>"Sum = "</a:t>
            </a:r>
            <a:r>
              <a:rPr lang="en-IN" sz="1600" dirty="0">
                <a:solidFill>
                  <a:srgbClr val="000000"/>
                </a:solidFill>
                <a:latin typeface="Consolas" panose="020B0609020204030204" pitchFamily="49" charset="0"/>
                <a:cs typeface="Consolas" panose="020B0609020204030204" pitchFamily="49" charset="0"/>
              </a:rPr>
              <a:t>, n1+n2)</a:t>
            </a:r>
          </a:p>
          <a:p>
            <a:endParaRPr lang="en-IN" sz="1600" dirty="0">
              <a:solidFill>
                <a:srgbClr val="000000"/>
              </a:solidFill>
              <a:latin typeface="Consolas" panose="020B0609020204030204" pitchFamily="49" charset="0"/>
              <a:cs typeface="Consolas" panose="020B0609020204030204" pitchFamily="49" charset="0"/>
            </a:endParaRPr>
          </a:p>
          <a:p>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 </a:t>
            </a:r>
          </a:p>
        </p:txBody>
      </p:sp>
      <p:sp>
        <p:nvSpPr>
          <p:cNvPr id="10" name="Rectangle 9">
            <a:extLst>
              <a:ext uri="{FF2B5EF4-FFF2-40B4-BE49-F238E27FC236}">
                <a16:creationId xmlns:a16="http://schemas.microsoft.com/office/drawing/2014/main" id="{8C611733-C19C-4C4A-9FDD-83CCEE84603E}"/>
              </a:ext>
            </a:extLst>
          </p:cNvPr>
          <p:cNvSpPr/>
          <p:nvPr/>
        </p:nvSpPr>
        <p:spPr>
          <a:xfrm>
            <a:off x="1036393" y="4237069"/>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1" name="Rectangle: Top Corners Rounded 6">
            <a:extLst>
              <a:ext uri="{FF2B5EF4-FFF2-40B4-BE49-F238E27FC236}">
                <a16:creationId xmlns:a16="http://schemas.microsoft.com/office/drawing/2014/main" id="{50502CA9-DC95-274F-B67A-686C4D1A4C03}"/>
              </a:ext>
            </a:extLst>
          </p:cNvPr>
          <p:cNvSpPr/>
          <p:nvPr/>
        </p:nvSpPr>
        <p:spPr>
          <a:xfrm>
            <a:off x="1036393" y="390788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12" name="Rectangle 11">
            <a:extLst>
              <a:ext uri="{FF2B5EF4-FFF2-40B4-BE49-F238E27FC236}">
                <a16:creationId xmlns:a16="http://schemas.microsoft.com/office/drawing/2014/main" id="{05C1934D-EA6A-AD42-9EDC-E35CD5CFB84B}"/>
              </a:ext>
            </a:extLst>
          </p:cNvPr>
          <p:cNvSpPr/>
          <p:nvPr/>
        </p:nvSpPr>
        <p:spPr>
          <a:xfrm>
            <a:off x="8023821" y="4194727"/>
            <a:ext cx="2436023"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Sum =  5</a:t>
            </a:r>
          </a:p>
          <a:p>
            <a:r>
              <a:rPr lang="en-IN" sz="1600" b="1" dirty="0">
                <a:latin typeface="Consolas" pitchFamily="49" charset="0"/>
                <a:cs typeface="Consolas" panose="020B0609020204030204" pitchFamily="49" charset="0"/>
              </a:rPr>
              <a:t>Sum =  13</a:t>
            </a:r>
          </a:p>
        </p:txBody>
      </p:sp>
      <p:sp>
        <p:nvSpPr>
          <p:cNvPr id="13" name="Rectangle: Top Corners Rounded 6">
            <a:extLst>
              <a:ext uri="{FF2B5EF4-FFF2-40B4-BE49-F238E27FC236}">
                <a16:creationId xmlns:a16="http://schemas.microsoft.com/office/drawing/2014/main" id="{DC025F72-8B46-AB45-9F8F-E95B23254E07}"/>
              </a:ext>
            </a:extLst>
          </p:cNvPr>
          <p:cNvSpPr/>
          <p:nvPr/>
        </p:nvSpPr>
        <p:spPr>
          <a:xfrm>
            <a:off x="8023821" y="3869025"/>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9757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animBg="1"/>
      <p:bldP spid="11" grpId="0" animBg="1"/>
      <p:bldP spid="12" grpId="0" build="p"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BA0B-D42E-D640-828D-47ED5381840F}"/>
              </a:ext>
            </a:extLst>
          </p:cNvPr>
          <p:cNvSpPr>
            <a:spLocks noGrp="1"/>
          </p:cNvSpPr>
          <p:nvPr>
            <p:ph type="title"/>
          </p:nvPr>
        </p:nvSpPr>
        <p:spPr/>
        <p:txBody>
          <a:bodyPr>
            <a:normAutofit/>
          </a:bodyPr>
          <a:lstStyle/>
          <a:p>
            <a:r>
              <a:rPr lang="en-US" altLang="en-US" sz="3600" dirty="0"/>
              <a:t>Function Arguments(</a:t>
            </a:r>
            <a:r>
              <a:rPr lang="en-IN" sz="3600" dirty="0"/>
              <a:t>cont.)</a:t>
            </a:r>
            <a:endParaRPr lang="en-US" sz="3600" dirty="0"/>
          </a:p>
        </p:txBody>
      </p:sp>
      <p:sp>
        <p:nvSpPr>
          <p:cNvPr id="3" name="Content Placeholder 2">
            <a:extLst>
              <a:ext uri="{FF2B5EF4-FFF2-40B4-BE49-F238E27FC236}">
                <a16:creationId xmlns:a16="http://schemas.microsoft.com/office/drawing/2014/main" id="{3CA8083E-08A7-ED44-BF93-FAA8F1DD0312}"/>
              </a:ext>
            </a:extLst>
          </p:cNvPr>
          <p:cNvSpPr>
            <a:spLocks noGrp="1"/>
          </p:cNvSpPr>
          <p:nvPr>
            <p:ph idx="1"/>
          </p:nvPr>
        </p:nvSpPr>
        <p:spPr/>
        <p:txBody>
          <a:bodyPr/>
          <a:lstStyle/>
          <a:p>
            <a:r>
              <a:rPr lang="en-US" dirty="0">
                <a:solidFill>
                  <a:srgbClr val="C00000"/>
                </a:solidFill>
              </a:rPr>
              <a:t>Variable-length arguments</a:t>
            </a:r>
          </a:p>
          <a:p>
            <a:pPr lvl="1"/>
            <a:r>
              <a:rPr lang="en-US" dirty="0"/>
              <a:t>Variable-length arguments are also known as </a:t>
            </a:r>
            <a:r>
              <a:rPr lang="en-US" dirty="0">
                <a:solidFill>
                  <a:schemeClr val="accent6"/>
                </a:solidFill>
              </a:rPr>
              <a:t>arbitrary argume</a:t>
            </a:r>
            <a:r>
              <a:rPr lang="en-US" dirty="0"/>
              <a:t>nts. If we don’t know the number of arguments needed for the function in advance, we can use </a:t>
            </a:r>
            <a:r>
              <a:rPr lang="en-US" dirty="0">
                <a:solidFill>
                  <a:schemeClr val="accent6"/>
                </a:solidFill>
              </a:rPr>
              <a:t>arbitrary arguments</a:t>
            </a:r>
            <a:r>
              <a:rPr lang="en-US" dirty="0"/>
              <a:t>.</a:t>
            </a:r>
          </a:p>
          <a:p>
            <a:pPr lvl="1"/>
            <a:r>
              <a:rPr lang="en-US" dirty="0"/>
              <a:t>There are </a:t>
            </a:r>
            <a:r>
              <a:rPr lang="en-US" dirty="0">
                <a:solidFill>
                  <a:schemeClr val="accent6"/>
                </a:solidFill>
              </a:rPr>
              <a:t>two types </a:t>
            </a:r>
            <a:r>
              <a:rPr lang="en-US" dirty="0"/>
              <a:t>of variable length arguments</a:t>
            </a:r>
          </a:p>
          <a:p>
            <a:r>
              <a:rPr lang="en-US" dirty="0">
                <a:solidFill>
                  <a:schemeClr val="accent6"/>
                </a:solidFill>
              </a:rPr>
              <a:t>Arbitrary positional arguments</a:t>
            </a:r>
            <a:endParaRPr lang="en-US" dirty="0"/>
          </a:p>
          <a:p>
            <a:pPr lvl="1"/>
            <a:r>
              <a:rPr lang="en-US" altLang="en-US" dirty="0"/>
              <a:t>You may need to process a function for more arguments than you specified while </a:t>
            </a:r>
            <a:r>
              <a:rPr lang="en-US" altLang="en-US" dirty="0">
                <a:solidFill>
                  <a:schemeClr val="accent6"/>
                </a:solidFill>
              </a:rPr>
              <a:t>defining the function</a:t>
            </a:r>
            <a:r>
              <a:rPr lang="en-US" altLang="en-US" dirty="0"/>
              <a:t>. </a:t>
            </a:r>
          </a:p>
          <a:p>
            <a:pPr lvl="1"/>
            <a:r>
              <a:rPr lang="en-US" altLang="en-US" dirty="0"/>
              <a:t>These arguments are called </a:t>
            </a:r>
            <a:r>
              <a:rPr lang="en-US" altLang="en-US" i="1" dirty="0"/>
              <a:t>variable-length</a:t>
            </a:r>
            <a:r>
              <a:rPr lang="en-US" altLang="en-US" dirty="0"/>
              <a:t> arguments and are not </a:t>
            </a:r>
            <a:r>
              <a:rPr lang="en-US" altLang="en-US" dirty="0">
                <a:solidFill>
                  <a:schemeClr val="accent6"/>
                </a:solidFill>
              </a:rPr>
              <a:t>named in the function definition</a:t>
            </a:r>
            <a:r>
              <a:rPr lang="en-US" altLang="en-US" dirty="0"/>
              <a:t>, unlike required and default arguments.</a:t>
            </a:r>
          </a:p>
          <a:p>
            <a:pPr lvl="1"/>
            <a:endParaRPr lang="en-US" altLang="en-US" dirty="0"/>
          </a:p>
          <a:p>
            <a:pPr lvl="1"/>
            <a:endParaRPr lang="en-US" altLang="en-US" dirty="0"/>
          </a:p>
          <a:p>
            <a:pPr lvl="1"/>
            <a:endParaRPr lang="en-US" altLang="en-US" dirty="0"/>
          </a:p>
          <a:p>
            <a:pPr marL="457200" lvl="1" indent="0">
              <a:buNone/>
            </a:pPr>
            <a:endParaRPr lang="en-US" altLang="en-US" dirty="0"/>
          </a:p>
          <a:p>
            <a:pPr lvl="1"/>
            <a:r>
              <a:rPr lang="en-US" altLang="en-US" dirty="0"/>
              <a:t>An </a:t>
            </a:r>
            <a:r>
              <a:rPr lang="en-US" altLang="en-US" dirty="0">
                <a:solidFill>
                  <a:schemeClr val="accent6"/>
                </a:solidFill>
              </a:rPr>
              <a:t>asterisk (*)</a:t>
            </a:r>
            <a:r>
              <a:rPr lang="en-US" altLang="en-US" dirty="0"/>
              <a:t> is placed before the variable name that will hold the values of all non keyword variable arguments. </a:t>
            </a:r>
          </a:p>
          <a:p>
            <a:pPr lvl="1"/>
            <a:r>
              <a:rPr lang="en-US" altLang="en-US" dirty="0"/>
              <a:t>This tuple remains empty if no additional arguments are specified during the function call</a:t>
            </a:r>
          </a:p>
          <a:p>
            <a:pPr lvl="1"/>
            <a:endParaRPr lang="en-US" dirty="0"/>
          </a:p>
        </p:txBody>
      </p:sp>
      <p:sp>
        <p:nvSpPr>
          <p:cNvPr id="9" name="Rectangle 8">
            <a:extLst>
              <a:ext uri="{FF2B5EF4-FFF2-40B4-BE49-F238E27FC236}">
                <a16:creationId xmlns:a16="http://schemas.microsoft.com/office/drawing/2014/main" id="{251FAB70-DAE9-4A4A-A49E-0A01BB1B12F0}"/>
              </a:ext>
            </a:extLst>
          </p:cNvPr>
          <p:cNvSpPr/>
          <p:nvPr/>
        </p:nvSpPr>
        <p:spPr>
          <a:xfrm>
            <a:off x="918253" y="4026253"/>
            <a:ext cx="6709182" cy="584775"/>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functionname</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formal_args</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var_args_tuple</a:t>
            </a:r>
            <a:r>
              <a:rPr lang="en-IN" sz="1600" dirty="0">
                <a:solidFill>
                  <a:srgbClr val="000000"/>
                </a:solidFill>
                <a:latin typeface="Menlo" panose="020B0609030804020204" pitchFamily="49" charset="0"/>
              </a:rPr>
              <a:t> ):</a:t>
            </a:r>
          </a:p>
          <a:p>
            <a:r>
              <a:rPr lang="en-US" sz="1600" dirty="0">
                <a:solidFill>
                  <a:srgbClr val="000000"/>
                </a:solidFill>
                <a:latin typeface="Consolas"/>
              </a:rPr>
              <a:t>    </a:t>
            </a:r>
            <a:r>
              <a:rPr lang="en-US" sz="1600" dirty="0">
                <a:solidFill>
                  <a:srgbClr val="008000"/>
                </a:solidFill>
                <a:latin typeface="Consolas"/>
              </a:rPr>
              <a:t>#code to execute when function is called</a:t>
            </a:r>
            <a:endParaRPr lang="en-US" sz="1600" b="0" dirty="0">
              <a:solidFill>
                <a:srgbClr val="000000"/>
              </a:solidFill>
              <a:latin typeface="Consolas"/>
            </a:endParaRPr>
          </a:p>
        </p:txBody>
      </p:sp>
      <p:sp>
        <p:nvSpPr>
          <p:cNvPr id="10" name="Rectangle: Top Corners Rounded 6">
            <a:extLst>
              <a:ext uri="{FF2B5EF4-FFF2-40B4-BE49-F238E27FC236}">
                <a16:creationId xmlns:a16="http://schemas.microsoft.com/office/drawing/2014/main" id="{2FB8D216-D16B-BC4E-8AD6-09F0E8C86ED3}"/>
              </a:ext>
            </a:extLst>
          </p:cNvPr>
          <p:cNvSpPr/>
          <p:nvPr/>
        </p:nvSpPr>
        <p:spPr>
          <a:xfrm>
            <a:off x="918253" y="3697069"/>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1" name="Line Callout 1 10">
            <a:extLst>
              <a:ext uri="{FF2B5EF4-FFF2-40B4-BE49-F238E27FC236}">
                <a16:creationId xmlns:a16="http://schemas.microsoft.com/office/drawing/2014/main" id="{A9D09450-6B02-524C-B753-FBB5BB98F443}"/>
              </a:ext>
            </a:extLst>
          </p:cNvPr>
          <p:cNvSpPr/>
          <p:nvPr/>
        </p:nvSpPr>
        <p:spPr>
          <a:xfrm>
            <a:off x="8228981" y="3546087"/>
            <a:ext cx="2565400" cy="772553"/>
          </a:xfrm>
          <a:prstGeom prst="borderCallout1">
            <a:avLst>
              <a:gd name="adj1" fmla="val 53885"/>
              <a:gd name="adj2" fmla="val -612"/>
              <a:gd name="adj3" fmla="val 79856"/>
              <a:gd name="adj4" fmla="val -9283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Tuple representing variable length arguments</a:t>
            </a:r>
          </a:p>
        </p:txBody>
      </p:sp>
    </p:spTree>
    <p:extLst>
      <p:ext uri="{BB962C8B-B14F-4D97-AF65-F5344CB8AC3E}">
        <p14:creationId xmlns:p14="http://schemas.microsoft.com/office/powerpoint/2010/main" val="238229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animBg="1"/>
      <p:bldP spid="11" grpId="0" animBg="1"/>
      <p:bldP spid="11"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6B6C-1779-0346-8014-05AF5E474EE5}"/>
              </a:ext>
            </a:extLst>
          </p:cNvPr>
          <p:cNvSpPr>
            <a:spLocks noGrp="1"/>
          </p:cNvSpPr>
          <p:nvPr>
            <p:ph type="title"/>
          </p:nvPr>
        </p:nvSpPr>
        <p:spPr/>
        <p:txBody>
          <a:bodyPr/>
          <a:lstStyle/>
          <a:p>
            <a:r>
              <a:rPr lang="en-US" altLang="en-US" sz="3600" dirty="0"/>
              <a:t>Function Arguments(</a:t>
            </a:r>
            <a:r>
              <a:rPr lang="en-IN" sz="3600" dirty="0"/>
              <a:t>cont.)</a:t>
            </a:r>
            <a:endParaRPr lang="en-US" dirty="0"/>
          </a:p>
        </p:txBody>
      </p:sp>
      <p:sp>
        <p:nvSpPr>
          <p:cNvPr id="3" name="Content Placeholder 2">
            <a:extLst>
              <a:ext uri="{FF2B5EF4-FFF2-40B4-BE49-F238E27FC236}">
                <a16:creationId xmlns:a16="http://schemas.microsoft.com/office/drawing/2014/main" id="{C385D9D9-3F2F-2044-A4F3-90323AEE8B5D}"/>
              </a:ext>
            </a:extLst>
          </p:cNvPr>
          <p:cNvSpPr>
            <a:spLocks noGrp="1"/>
          </p:cNvSpPr>
          <p:nvPr>
            <p:ph idx="1"/>
          </p:nvPr>
        </p:nvSpPr>
        <p:spPr/>
        <p:txBody>
          <a:bodyPr/>
          <a:lstStyle/>
          <a:p>
            <a:r>
              <a:rPr lang="en-US" dirty="0">
                <a:solidFill>
                  <a:schemeClr val="accent6"/>
                </a:solidFill>
              </a:rPr>
              <a:t>Arbitrary positional arguments example</a:t>
            </a:r>
            <a:endParaRPr lang="en-US" dirty="0"/>
          </a:p>
          <a:p>
            <a:endParaRPr lang="en-US" dirty="0"/>
          </a:p>
        </p:txBody>
      </p:sp>
      <p:sp>
        <p:nvSpPr>
          <p:cNvPr id="9" name="Rectangle 8">
            <a:extLst>
              <a:ext uri="{FF2B5EF4-FFF2-40B4-BE49-F238E27FC236}">
                <a16:creationId xmlns:a16="http://schemas.microsoft.com/office/drawing/2014/main" id="{44FD8444-AFA1-A04F-9BD0-1F0C585403D1}"/>
              </a:ext>
            </a:extLst>
          </p:cNvPr>
          <p:cNvSpPr/>
          <p:nvPr/>
        </p:nvSpPr>
        <p:spPr>
          <a:xfrm>
            <a:off x="878462" y="1896099"/>
            <a:ext cx="6146805" cy="2062103"/>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(n1,*n):</a:t>
            </a:r>
          </a:p>
          <a:p>
            <a:pPr lvl="1"/>
            <a:r>
              <a:rPr lang="en-IN" sz="1600" dirty="0">
                <a:solidFill>
                  <a:srgbClr val="000000"/>
                </a:solidFill>
                <a:latin typeface="Consolas" panose="020B0609020204030204" pitchFamily="49" charset="0"/>
                <a:cs typeface="Consolas" panose="020B0609020204030204" pitchFamily="49" charset="0"/>
              </a:rPr>
              <a:t>sum = n1</a:t>
            </a:r>
          </a:p>
          <a:p>
            <a:pPr lvl="1"/>
            <a:r>
              <a:rPr lang="en-IN" sz="1600" dirty="0">
                <a:solidFill>
                  <a:srgbClr val="0000FF"/>
                </a:solidFill>
                <a:latin typeface="Consolas" panose="020B0609020204030204" pitchFamily="49" charset="0"/>
                <a:cs typeface="Consolas" panose="020B0609020204030204" pitchFamily="49" charset="0"/>
              </a:rPr>
              <a:t>for</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i</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000FF"/>
                </a:solidFill>
                <a:latin typeface="Consolas" panose="020B0609020204030204" pitchFamily="49" charset="0"/>
                <a:cs typeface="Consolas" panose="020B0609020204030204" pitchFamily="49" charset="0"/>
              </a:rPr>
              <a:t>in</a:t>
            </a:r>
            <a:r>
              <a:rPr lang="en-IN" sz="1600" dirty="0">
                <a:solidFill>
                  <a:srgbClr val="000000"/>
                </a:solidFill>
                <a:latin typeface="Consolas" panose="020B0609020204030204" pitchFamily="49" charset="0"/>
                <a:cs typeface="Consolas" panose="020B0609020204030204" pitchFamily="49" charset="0"/>
              </a:rPr>
              <a:t> n:</a:t>
            </a:r>
          </a:p>
          <a:p>
            <a:pPr lvl="1"/>
            <a:r>
              <a:rPr lang="en-IN" sz="1600" dirty="0">
                <a:solidFill>
                  <a:srgbClr val="000000"/>
                </a:solidFill>
                <a:latin typeface="Consolas" panose="020B0609020204030204" pitchFamily="49" charset="0"/>
                <a:cs typeface="Consolas" panose="020B0609020204030204" pitchFamily="49" charset="0"/>
              </a:rPr>
              <a:t>	sum = sum + </a:t>
            </a:r>
            <a:r>
              <a:rPr lang="en-IN" sz="1600" dirty="0" err="1">
                <a:solidFill>
                  <a:srgbClr val="000000"/>
                </a:solidFill>
                <a:latin typeface="Consolas" panose="020B0609020204030204" pitchFamily="49" charset="0"/>
                <a:cs typeface="Consolas" panose="020B0609020204030204" pitchFamily="49" charset="0"/>
              </a:rPr>
              <a:t>i</a:t>
            </a:r>
            <a:endParaRPr lang="en-IN" sz="1600" dirty="0">
              <a:solidFill>
                <a:srgbClr val="000000"/>
              </a:solidFill>
              <a:latin typeface="Consolas" panose="020B0609020204030204" pitchFamily="49" charset="0"/>
              <a:cs typeface="Consolas" panose="020B0609020204030204" pitchFamily="49" charset="0"/>
            </a:endParaRPr>
          </a:p>
          <a:p>
            <a:pPr lvl="1"/>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"Sum = "</a:t>
            </a:r>
            <a:r>
              <a:rPr lang="en-IN" sz="1600" dirty="0">
                <a:solidFill>
                  <a:srgbClr val="000000"/>
                </a:solidFill>
                <a:latin typeface="Consolas" panose="020B0609020204030204" pitchFamily="49" charset="0"/>
                <a:cs typeface="Consolas" panose="020B0609020204030204" pitchFamily="49" charset="0"/>
              </a:rPr>
              <a:t>, sum)</a:t>
            </a: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add_number</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 </a:t>
            </a:r>
          </a:p>
        </p:txBody>
      </p:sp>
      <p:sp>
        <p:nvSpPr>
          <p:cNvPr id="10" name="Rectangle 9">
            <a:extLst>
              <a:ext uri="{FF2B5EF4-FFF2-40B4-BE49-F238E27FC236}">
                <a16:creationId xmlns:a16="http://schemas.microsoft.com/office/drawing/2014/main" id="{0200142F-EC17-5C48-8720-25C1526F4371}"/>
              </a:ext>
            </a:extLst>
          </p:cNvPr>
          <p:cNvSpPr/>
          <p:nvPr/>
        </p:nvSpPr>
        <p:spPr>
          <a:xfrm>
            <a:off x="378470" y="1896099"/>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11" name="Rectangle: Top Corners Rounded 6">
            <a:extLst>
              <a:ext uri="{FF2B5EF4-FFF2-40B4-BE49-F238E27FC236}">
                <a16:creationId xmlns:a16="http://schemas.microsoft.com/office/drawing/2014/main" id="{41C89979-E80C-444F-B4D9-BB0F388B52C6}"/>
              </a:ext>
            </a:extLst>
          </p:cNvPr>
          <p:cNvSpPr/>
          <p:nvPr/>
        </p:nvSpPr>
        <p:spPr>
          <a:xfrm>
            <a:off x="378470" y="156691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12" name="Rectangle 11">
            <a:extLst>
              <a:ext uri="{FF2B5EF4-FFF2-40B4-BE49-F238E27FC236}">
                <a16:creationId xmlns:a16="http://schemas.microsoft.com/office/drawing/2014/main" id="{9594445F-E6E5-444C-A17B-A090C0B7A5DD}"/>
              </a:ext>
            </a:extLst>
          </p:cNvPr>
          <p:cNvSpPr/>
          <p:nvPr/>
        </p:nvSpPr>
        <p:spPr>
          <a:xfrm>
            <a:off x="7365898" y="1853757"/>
            <a:ext cx="2436023"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Sum =  2</a:t>
            </a:r>
          </a:p>
          <a:p>
            <a:r>
              <a:rPr lang="en-IN" sz="1600" b="1" dirty="0">
                <a:latin typeface="Consolas" pitchFamily="49" charset="0"/>
                <a:cs typeface="Consolas" panose="020B0609020204030204" pitchFamily="49" charset="0"/>
              </a:rPr>
              <a:t>Sum =  40</a:t>
            </a:r>
          </a:p>
        </p:txBody>
      </p:sp>
      <p:sp>
        <p:nvSpPr>
          <p:cNvPr id="13" name="Rectangle: Top Corners Rounded 6">
            <a:extLst>
              <a:ext uri="{FF2B5EF4-FFF2-40B4-BE49-F238E27FC236}">
                <a16:creationId xmlns:a16="http://schemas.microsoft.com/office/drawing/2014/main" id="{94A7F754-7E73-8540-9635-1884247B9515}"/>
              </a:ext>
            </a:extLst>
          </p:cNvPr>
          <p:cNvSpPr/>
          <p:nvPr/>
        </p:nvSpPr>
        <p:spPr>
          <a:xfrm>
            <a:off x="7365898" y="1528055"/>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631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animBg="1"/>
      <p:bldP spid="11" grpId="0" animBg="1"/>
      <p:bldP spid="12" grpId="0" build="p"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3B95-78B6-364F-9C35-6C3C867E0739}"/>
              </a:ext>
            </a:extLst>
          </p:cNvPr>
          <p:cNvSpPr>
            <a:spLocks noGrp="1"/>
          </p:cNvSpPr>
          <p:nvPr>
            <p:ph type="title"/>
          </p:nvPr>
        </p:nvSpPr>
        <p:spPr/>
        <p:txBody>
          <a:bodyPr>
            <a:normAutofit/>
          </a:bodyPr>
          <a:lstStyle/>
          <a:p>
            <a:r>
              <a:rPr lang="en-US" altLang="en-US" sz="3600" dirty="0"/>
              <a:t>Function Arguments(</a:t>
            </a:r>
            <a:r>
              <a:rPr lang="en-IN" sz="3600" dirty="0"/>
              <a:t>cont.)</a:t>
            </a:r>
            <a:endParaRPr lang="en-US" sz="3600" dirty="0"/>
          </a:p>
        </p:txBody>
      </p:sp>
      <p:sp>
        <p:nvSpPr>
          <p:cNvPr id="3" name="Content Placeholder 2">
            <a:extLst>
              <a:ext uri="{FF2B5EF4-FFF2-40B4-BE49-F238E27FC236}">
                <a16:creationId xmlns:a16="http://schemas.microsoft.com/office/drawing/2014/main" id="{8EBB6EFF-A6A8-504D-89C8-8BCB3AB22FB7}"/>
              </a:ext>
            </a:extLst>
          </p:cNvPr>
          <p:cNvSpPr>
            <a:spLocks noGrp="1"/>
          </p:cNvSpPr>
          <p:nvPr>
            <p:ph idx="1"/>
          </p:nvPr>
        </p:nvSpPr>
        <p:spPr/>
        <p:txBody>
          <a:bodyPr/>
          <a:lstStyle/>
          <a:p>
            <a:r>
              <a:rPr lang="en-US" dirty="0">
                <a:solidFill>
                  <a:schemeClr val="accent6"/>
                </a:solidFill>
              </a:rPr>
              <a:t>Arbitrary keyword arguments</a:t>
            </a:r>
          </a:p>
          <a:p>
            <a:pPr lvl="1"/>
            <a:r>
              <a:rPr lang="en-US" dirty="0"/>
              <a:t>For arbitrary positional argument, </a:t>
            </a:r>
            <a:r>
              <a:rPr lang="en-US" dirty="0">
                <a:solidFill>
                  <a:schemeClr val="accent6"/>
                </a:solidFill>
              </a:rPr>
              <a:t>a double asterisk (**) </a:t>
            </a:r>
            <a:r>
              <a:rPr lang="en-US" dirty="0"/>
              <a:t>is placed before a parameter in a function which can hold keyword variable-length arguments. </a:t>
            </a:r>
          </a:p>
          <a:p>
            <a:endParaRPr lang="en-US" dirty="0"/>
          </a:p>
        </p:txBody>
      </p:sp>
      <p:sp>
        <p:nvSpPr>
          <p:cNvPr id="10" name="Rectangle 9">
            <a:extLst>
              <a:ext uri="{FF2B5EF4-FFF2-40B4-BE49-F238E27FC236}">
                <a16:creationId xmlns:a16="http://schemas.microsoft.com/office/drawing/2014/main" id="{DEA1C3C0-8B7F-A847-9FAC-A531711F10B4}"/>
              </a:ext>
            </a:extLst>
          </p:cNvPr>
          <p:cNvSpPr/>
          <p:nvPr/>
        </p:nvSpPr>
        <p:spPr>
          <a:xfrm>
            <a:off x="1056882" y="2576324"/>
            <a:ext cx="5187801" cy="2308324"/>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add_Number</a:t>
            </a:r>
            <a:r>
              <a:rPr lang="en-IN" sz="1600" dirty="0">
                <a:solidFill>
                  <a:srgbClr val="000000"/>
                </a:solidFill>
                <a:latin typeface="Menlo" panose="020B0609030804020204" pitchFamily="49" charset="0"/>
              </a:rPr>
              <a:t>(**a):</a:t>
            </a:r>
          </a:p>
          <a:p>
            <a:pPr lvl="1"/>
            <a:r>
              <a:rPr lang="en-IN" sz="1600" dirty="0">
                <a:solidFill>
                  <a:srgbClr val="000000"/>
                </a:solidFill>
                <a:latin typeface="Menlo" panose="020B0609030804020204" pitchFamily="49" charset="0"/>
              </a:rPr>
              <a:t>sum = </a:t>
            </a:r>
            <a:r>
              <a:rPr lang="en-IN" sz="1600" dirty="0">
                <a:solidFill>
                  <a:srgbClr val="098658"/>
                </a:solidFill>
                <a:latin typeface="Menlo" panose="020B0609030804020204" pitchFamily="49" charset="0"/>
              </a:rPr>
              <a:t>0</a:t>
            </a:r>
            <a:endParaRPr lang="en-IN" sz="1600" dirty="0">
              <a:solidFill>
                <a:srgbClr val="000000"/>
              </a:solidFill>
              <a:latin typeface="Menlo" panose="020B0609030804020204" pitchFamily="49" charset="0"/>
            </a:endParaRPr>
          </a:p>
          <a:p>
            <a:pPr lvl="1"/>
            <a:r>
              <a:rPr lang="en-IN" sz="1600" dirty="0">
                <a:solidFill>
                  <a:srgbClr val="000000"/>
                </a:solidFill>
                <a:latin typeface="Menlo" panose="020B0609030804020204" pitchFamily="49" charset="0"/>
              </a:rPr>
              <a:t>sum = a[</a:t>
            </a:r>
            <a:r>
              <a:rPr lang="en-IN" sz="1600" dirty="0">
                <a:solidFill>
                  <a:srgbClr val="A31515"/>
                </a:solidFill>
                <a:latin typeface="Menlo" panose="020B0609030804020204" pitchFamily="49" charset="0"/>
              </a:rPr>
              <a:t>'a'</a:t>
            </a:r>
            <a:r>
              <a:rPr lang="en-IN" sz="1600" dirty="0">
                <a:solidFill>
                  <a:srgbClr val="000000"/>
                </a:solidFill>
                <a:latin typeface="Menlo" panose="020B0609030804020204" pitchFamily="49" charset="0"/>
              </a:rPr>
              <a:t>] + a[</a:t>
            </a:r>
            <a:r>
              <a:rPr lang="en-IN" sz="1600" dirty="0">
                <a:solidFill>
                  <a:srgbClr val="A31515"/>
                </a:solidFill>
                <a:latin typeface="Menlo" panose="020B0609030804020204" pitchFamily="49" charset="0"/>
              </a:rPr>
              <a:t>'b'</a:t>
            </a:r>
            <a:r>
              <a:rPr lang="en-IN" sz="1600" dirty="0">
                <a:solidFill>
                  <a:srgbClr val="000000"/>
                </a:solidFill>
                <a:latin typeface="Menlo" panose="020B0609030804020204" pitchFamily="49" charset="0"/>
              </a:rPr>
              <a:t>]</a:t>
            </a:r>
          </a:p>
          <a:p>
            <a:pPr lvl="1"/>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"Sum="</a:t>
            </a:r>
            <a:r>
              <a:rPr lang="en-IN" sz="1600" dirty="0">
                <a:solidFill>
                  <a:srgbClr val="000000"/>
                </a:solidFill>
                <a:latin typeface="Menlo" panose="020B0609030804020204" pitchFamily="49" charset="0"/>
              </a:rPr>
              <a:t>,sum)</a:t>
            </a:r>
          </a:p>
          <a:p>
            <a:pPr lvl="1"/>
            <a:r>
              <a:rPr lang="en-IN" sz="1600" dirty="0">
                <a:solidFill>
                  <a:srgbClr val="0000FF"/>
                </a:solidFill>
                <a:latin typeface="Menlo" panose="020B0609030804020204" pitchFamily="49" charset="0"/>
              </a:rPr>
              <a:t>for</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a.items</a:t>
            </a:r>
            <a:r>
              <a:rPr lang="en-IN" sz="1600" dirty="0">
                <a:solidFill>
                  <a:srgbClr val="000000"/>
                </a:solidFill>
                <a:latin typeface="Menlo" panose="020B0609030804020204" pitchFamily="49" charset="0"/>
              </a:rPr>
              <a:t>():</a:t>
            </a:r>
          </a:p>
          <a:p>
            <a:pPr lvl="1"/>
            <a:r>
              <a:rPr lang="en-IN" sz="1600" dirty="0">
                <a:solidFill>
                  <a:srgbClr val="000000"/>
                </a:solidFill>
                <a:latin typeface="Menlo" panose="020B0609030804020204" pitchFamily="49" charset="0"/>
              </a:rPr>
              <a:t>	print(</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a:t>
            </a:r>
          </a:p>
          <a:p>
            <a:pPr lvl="1"/>
            <a:r>
              <a:rPr lang="en-IN" sz="1600" dirty="0">
                <a:solidFill>
                  <a:srgbClr val="000000"/>
                </a:solidFill>
                <a:latin typeface="Menlo" panose="020B0609030804020204" pitchFamily="49" charset="0"/>
              </a:rPr>
              <a:t>print(a) </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err="1">
                <a:solidFill>
                  <a:srgbClr val="000000"/>
                </a:solidFill>
                <a:latin typeface="Menlo" panose="020B0609030804020204" pitchFamily="49" charset="0"/>
              </a:rPr>
              <a:t>add_Number</a:t>
            </a:r>
            <a:r>
              <a:rPr lang="en-IN" sz="1600" dirty="0">
                <a:solidFill>
                  <a:srgbClr val="000000"/>
                </a:solidFill>
                <a:latin typeface="Menlo" panose="020B0609030804020204" pitchFamily="49" charset="0"/>
              </a:rPr>
              <a:t>(a=</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,b=</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,c=</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 </a:t>
            </a:r>
          </a:p>
        </p:txBody>
      </p:sp>
      <p:sp>
        <p:nvSpPr>
          <p:cNvPr id="11" name="Rectangle 10">
            <a:extLst>
              <a:ext uri="{FF2B5EF4-FFF2-40B4-BE49-F238E27FC236}">
                <a16:creationId xmlns:a16="http://schemas.microsoft.com/office/drawing/2014/main" id="{476CE646-F116-BF47-BEC1-B443B60CF110}"/>
              </a:ext>
            </a:extLst>
          </p:cNvPr>
          <p:cNvSpPr/>
          <p:nvPr/>
        </p:nvSpPr>
        <p:spPr>
          <a:xfrm>
            <a:off x="556890" y="2576324"/>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12" name="Rectangle: Top Corners Rounded 6">
            <a:extLst>
              <a:ext uri="{FF2B5EF4-FFF2-40B4-BE49-F238E27FC236}">
                <a16:creationId xmlns:a16="http://schemas.microsoft.com/office/drawing/2014/main" id="{F725046E-F450-A347-85D5-E9D2729FFD9D}"/>
              </a:ext>
            </a:extLst>
          </p:cNvPr>
          <p:cNvSpPr/>
          <p:nvPr/>
        </p:nvSpPr>
        <p:spPr>
          <a:xfrm>
            <a:off x="556890" y="2247140"/>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13" name="Rectangle 12">
            <a:extLst>
              <a:ext uri="{FF2B5EF4-FFF2-40B4-BE49-F238E27FC236}">
                <a16:creationId xmlns:a16="http://schemas.microsoft.com/office/drawing/2014/main" id="{DEC71B42-A6E7-D544-A26C-743D305FC054}"/>
              </a:ext>
            </a:extLst>
          </p:cNvPr>
          <p:cNvSpPr/>
          <p:nvPr/>
        </p:nvSpPr>
        <p:spPr>
          <a:xfrm>
            <a:off x="6551859" y="2572842"/>
            <a:ext cx="4942213"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Sum= 7</a:t>
            </a:r>
          </a:p>
          <a:p>
            <a:r>
              <a:rPr lang="en-IN" sz="1600" b="1" dirty="0">
                <a:latin typeface="Consolas" pitchFamily="49" charset="0"/>
                <a:cs typeface="Consolas" panose="020B0609020204030204" pitchFamily="49" charset="0"/>
              </a:rPr>
              <a:t>('a', 4)</a:t>
            </a:r>
          </a:p>
          <a:p>
            <a:r>
              <a:rPr lang="en-IN" sz="1600" b="1" dirty="0">
                <a:latin typeface="Consolas" pitchFamily="49" charset="0"/>
                <a:cs typeface="Consolas" panose="020B0609020204030204" pitchFamily="49" charset="0"/>
              </a:rPr>
              <a:t>('b', 3)</a:t>
            </a:r>
          </a:p>
          <a:p>
            <a:r>
              <a:rPr lang="en-IN" sz="1600" b="1" dirty="0">
                <a:latin typeface="Consolas" pitchFamily="49" charset="0"/>
                <a:cs typeface="Consolas" panose="020B0609020204030204" pitchFamily="49" charset="0"/>
              </a:rPr>
              <a:t>('c', 4)</a:t>
            </a:r>
          </a:p>
          <a:p>
            <a:r>
              <a:rPr lang="en-IN" sz="1600" b="1" dirty="0">
                <a:latin typeface="Consolas" pitchFamily="49" charset="0"/>
                <a:cs typeface="Consolas" panose="020B0609020204030204" pitchFamily="49" charset="0"/>
              </a:rPr>
              <a:t>{'a': 4, 'b': 3, 'c': 4}</a:t>
            </a:r>
          </a:p>
        </p:txBody>
      </p:sp>
      <p:sp>
        <p:nvSpPr>
          <p:cNvPr id="14" name="Rectangle: Top Corners Rounded 6">
            <a:extLst>
              <a:ext uri="{FF2B5EF4-FFF2-40B4-BE49-F238E27FC236}">
                <a16:creationId xmlns:a16="http://schemas.microsoft.com/office/drawing/2014/main" id="{5D8728C2-6CBB-9C43-9BE8-4C013D5E2519}"/>
              </a:ext>
            </a:extLst>
          </p:cNvPr>
          <p:cNvSpPr/>
          <p:nvPr/>
        </p:nvSpPr>
        <p:spPr>
          <a:xfrm>
            <a:off x="6551859" y="2247140"/>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421839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animBg="1"/>
      <p:bldP spid="12" grpId="0" animBg="1"/>
      <p:bldP spid="13" grpId="0" build="p"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43DB-F29F-F848-8798-6E824035AE8F}"/>
              </a:ext>
            </a:extLst>
          </p:cNvPr>
          <p:cNvSpPr>
            <a:spLocks noGrp="1"/>
          </p:cNvSpPr>
          <p:nvPr>
            <p:ph type="title"/>
          </p:nvPr>
        </p:nvSpPr>
        <p:spPr/>
        <p:txBody>
          <a:bodyPr/>
          <a:lstStyle/>
          <a:p>
            <a:r>
              <a:rPr lang="en-US" dirty="0"/>
              <a:t>Pass by reference vs value</a:t>
            </a:r>
          </a:p>
        </p:txBody>
      </p:sp>
      <p:sp>
        <p:nvSpPr>
          <p:cNvPr id="3" name="Content Placeholder 2">
            <a:extLst>
              <a:ext uri="{FF2B5EF4-FFF2-40B4-BE49-F238E27FC236}">
                <a16:creationId xmlns:a16="http://schemas.microsoft.com/office/drawing/2014/main" id="{12DC3EE4-1E9B-034B-BD16-42B8E169EF06}"/>
              </a:ext>
            </a:extLst>
          </p:cNvPr>
          <p:cNvSpPr>
            <a:spLocks noGrp="1"/>
          </p:cNvSpPr>
          <p:nvPr>
            <p:ph idx="1"/>
          </p:nvPr>
        </p:nvSpPr>
        <p:spPr/>
        <p:txBody>
          <a:bodyPr/>
          <a:lstStyle/>
          <a:p>
            <a:r>
              <a:rPr lang="en-US" dirty="0"/>
              <a:t>In call by value method, the value of the </a:t>
            </a:r>
            <a:r>
              <a:rPr lang="en-US" dirty="0">
                <a:solidFill>
                  <a:srgbClr val="C00000"/>
                </a:solidFill>
              </a:rPr>
              <a:t>actual parameters is copied </a:t>
            </a:r>
            <a:r>
              <a:rPr lang="en-US" dirty="0"/>
              <a:t>into the formal parameters. </a:t>
            </a:r>
          </a:p>
          <a:p>
            <a:r>
              <a:rPr lang="en-US" dirty="0"/>
              <a:t>In call by reference, the </a:t>
            </a:r>
            <a:r>
              <a:rPr lang="en-US" dirty="0">
                <a:solidFill>
                  <a:srgbClr val="C00000"/>
                </a:solidFill>
              </a:rPr>
              <a:t>address of the variable </a:t>
            </a:r>
            <a:r>
              <a:rPr lang="en-US" dirty="0"/>
              <a:t>is passed into the function call as the </a:t>
            </a:r>
            <a:r>
              <a:rPr lang="en-US" dirty="0">
                <a:solidFill>
                  <a:srgbClr val="C00000"/>
                </a:solidFill>
              </a:rPr>
              <a:t>actual parameter.</a:t>
            </a:r>
          </a:p>
          <a:p>
            <a:r>
              <a:rPr lang="en-US" dirty="0"/>
              <a:t>In python value is passed as </a:t>
            </a:r>
            <a:r>
              <a:rPr lang="en-IN" dirty="0"/>
              <a:t>“</a:t>
            </a:r>
            <a:r>
              <a:rPr lang="en-IN" dirty="0">
                <a:solidFill>
                  <a:srgbClr val="C00000"/>
                </a:solidFill>
              </a:rPr>
              <a:t>Call by Object Reference</a:t>
            </a:r>
            <a:r>
              <a:rPr lang="en-IN" dirty="0"/>
              <a:t>” or “</a:t>
            </a:r>
            <a:r>
              <a:rPr lang="en-IN" dirty="0">
                <a:solidFill>
                  <a:srgbClr val="C00000"/>
                </a:solidFill>
              </a:rPr>
              <a:t>Call by assignment</a:t>
            </a:r>
            <a:r>
              <a:rPr lang="en-IN" dirty="0"/>
              <a:t>”.</a:t>
            </a:r>
          </a:p>
          <a:p>
            <a:r>
              <a:rPr lang="en-US" dirty="0"/>
              <a:t>When we pass </a:t>
            </a:r>
            <a:r>
              <a:rPr lang="en-IN" dirty="0"/>
              <a:t>whole numbers, strings or tuples to a function,  the passing is like </a:t>
            </a:r>
            <a:r>
              <a:rPr lang="en-IN" dirty="0">
                <a:solidFill>
                  <a:srgbClr val="C00000"/>
                </a:solidFill>
              </a:rPr>
              <a:t>call-by-value</a:t>
            </a:r>
            <a:r>
              <a:rPr lang="en-IN" dirty="0"/>
              <a:t> because you </a:t>
            </a:r>
            <a:r>
              <a:rPr lang="en-IN" dirty="0">
                <a:solidFill>
                  <a:srgbClr val="C00000"/>
                </a:solidFill>
              </a:rPr>
              <a:t>can not change the value of the immutable </a:t>
            </a:r>
            <a:r>
              <a:rPr lang="en-IN" dirty="0"/>
              <a:t>objects being passed to the function.</a:t>
            </a:r>
          </a:p>
          <a:p>
            <a:r>
              <a:rPr lang="en-IN" dirty="0"/>
              <a:t>Whereas passing mutable objects can be considered as call by reference because when their values are </a:t>
            </a:r>
            <a:r>
              <a:rPr lang="en-IN" dirty="0">
                <a:solidFill>
                  <a:srgbClr val="C00000"/>
                </a:solidFill>
              </a:rPr>
              <a:t>changed inside the function</a:t>
            </a:r>
            <a:r>
              <a:rPr lang="en-IN" dirty="0"/>
              <a:t>, then it will also be </a:t>
            </a:r>
            <a:r>
              <a:rPr lang="en-IN" dirty="0">
                <a:solidFill>
                  <a:srgbClr val="C00000"/>
                </a:solidFill>
              </a:rPr>
              <a:t>reflected outside the function</a:t>
            </a:r>
            <a:r>
              <a:rPr lang="en-IN" dirty="0"/>
              <a:t>.</a:t>
            </a:r>
          </a:p>
          <a:p>
            <a:endParaRPr lang="en-US" dirty="0"/>
          </a:p>
        </p:txBody>
      </p:sp>
      <p:pic>
        <p:nvPicPr>
          <p:cNvPr id="1026" name="Picture 2" descr="Pass by value/reference :EXPLAINED WITH SINGLE GIF (Believe me it&amp;#39;s true) -  DEV Community">
            <a:extLst>
              <a:ext uri="{FF2B5EF4-FFF2-40B4-BE49-F238E27FC236}">
                <a16:creationId xmlns:a16="http://schemas.microsoft.com/office/drawing/2014/main" id="{08C70D9C-117A-8446-AA62-A8E53399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681" y="4686660"/>
            <a:ext cx="3923371" cy="1817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8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F1B7-D796-8B43-91C3-E1AF8C521DAB}"/>
              </a:ext>
            </a:extLst>
          </p:cNvPr>
          <p:cNvSpPr>
            <a:spLocks noGrp="1"/>
          </p:cNvSpPr>
          <p:nvPr>
            <p:ph type="title"/>
          </p:nvPr>
        </p:nvSpPr>
        <p:spPr/>
        <p:txBody>
          <a:bodyPr/>
          <a:lstStyle/>
          <a:p>
            <a:r>
              <a:rPr lang="en-US" dirty="0"/>
              <a:t>Pass by reference vs value</a:t>
            </a:r>
          </a:p>
        </p:txBody>
      </p:sp>
      <p:sp>
        <p:nvSpPr>
          <p:cNvPr id="4" name="Rectangle 3">
            <a:extLst>
              <a:ext uri="{FF2B5EF4-FFF2-40B4-BE49-F238E27FC236}">
                <a16:creationId xmlns:a16="http://schemas.microsoft.com/office/drawing/2014/main" id="{B919936C-EC13-5F44-8904-73554A2A6091}"/>
              </a:ext>
            </a:extLst>
          </p:cNvPr>
          <p:cNvSpPr/>
          <p:nvPr/>
        </p:nvSpPr>
        <p:spPr>
          <a:xfrm>
            <a:off x="688892" y="1316236"/>
            <a:ext cx="4362610" cy="2308324"/>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 Call by Value</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modifiy_String</a:t>
            </a:r>
            <a:r>
              <a:rPr lang="en-IN" sz="1600" dirty="0">
                <a:solidFill>
                  <a:srgbClr val="000000"/>
                </a:solidFill>
                <a:latin typeface="Consolas" panose="020B0609020204030204" pitchFamily="49" charset="0"/>
                <a:cs typeface="Consolas" panose="020B0609020204030204" pitchFamily="49" charset="0"/>
              </a:rPr>
              <a:t>(s):</a:t>
            </a:r>
          </a:p>
          <a:p>
            <a:pPr lvl="1"/>
            <a:r>
              <a:rPr lang="en-IN" sz="1600" dirty="0">
                <a:solidFill>
                  <a:srgbClr val="000000"/>
                </a:solidFill>
                <a:latin typeface="Consolas" panose="020B0609020204030204" pitchFamily="49" charset="0"/>
                <a:cs typeface="Consolas" panose="020B0609020204030204" pitchFamily="49" charset="0"/>
              </a:rPr>
              <a:t>s = </a:t>
            </a:r>
            <a:r>
              <a:rPr lang="en-IN" sz="1600" dirty="0">
                <a:solidFill>
                  <a:srgbClr val="A31515"/>
                </a:solidFill>
                <a:latin typeface="Consolas" panose="020B0609020204030204" pitchFamily="49" charset="0"/>
                <a:cs typeface="Consolas" panose="020B0609020204030204" pitchFamily="49" charset="0"/>
              </a:rPr>
              <a:t>"Darshan University"</a:t>
            </a:r>
            <a:endParaRPr lang="en-IN" sz="1600" dirty="0">
              <a:solidFill>
                <a:srgbClr val="000000"/>
              </a:solidFill>
              <a:latin typeface="Consolas" panose="020B0609020204030204" pitchFamily="49" charset="0"/>
              <a:cs typeface="Consolas" panose="020B0609020204030204" pitchFamily="49" charset="0"/>
            </a:endParaRPr>
          </a:p>
          <a:p>
            <a:pPr lvl="1"/>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"Inside Function:"</a:t>
            </a:r>
            <a:r>
              <a:rPr lang="en-IN" sz="1600" dirty="0">
                <a:solidFill>
                  <a:srgbClr val="000000"/>
                </a:solidFill>
                <a:latin typeface="Consolas" panose="020B0609020204030204" pitchFamily="49" charset="0"/>
                <a:cs typeface="Consolas" panose="020B0609020204030204" pitchFamily="49" charset="0"/>
              </a:rPr>
              <a:t>, s)</a:t>
            </a:r>
          </a:p>
          <a:p>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0000"/>
                </a:solidFill>
                <a:latin typeface="Consolas" panose="020B0609020204030204" pitchFamily="49" charset="0"/>
                <a:cs typeface="Consolas" panose="020B0609020204030204" pitchFamily="49" charset="0"/>
              </a:rPr>
              <a:t>str = </a:t>
            </a:r>
            <a:r>
              <a:rPr lang="en-IN" sz="1600" dirty="0">
                <a:solidFill>
                  <a:srgbClr val="A31515"/>
                </a:solidFill>
                <a:latin typeface="Consolas" panose="020B0609020204030204" pitchFamily="49" charset="0"/>
                <a:cs typeface="Consolas" panose="020B0609020204030204" pitchFamily="49" charset="0"/>
              </a:rPr>
              <a:t>"Darshan"</a:t>
            </a:r>
            <a:endParaRPr lang="en-IN" sz="1600" dirty="0">
              <a:solidFill>
                <a:srgbClr val="000000"/>
              </a:solidFill>
              <a:latin typeface="Consolas" panose="020B0609020204030204" pitchFamily="49" charset="0"/>
              <a:cs typeface="Consolas" panose="020B0609020204030204" pitchFamily="49" charset="0"/>
            </a:endParaRPr>
          </a:p>
          <a:p>
            <a:r>
              <a:rPr lang="en-IN" sz="1600" dirty="0" err="1">
                <a:solidFill>
                  <a:srgbClr val="000000"/>
                </a:solidFill>
                <a:latin typeface="Consolas" panose="020B0609020204030204" pitchFamily="49" charset="0"/>
                <a:cs typeface="Consolas" panose="020B0609020204030204" pitchFamily="49" charset="0"/>
              </a:rPr>
              <a:t>modifiy_String</a:t>
            </a:r>
            <a:r>
              <a:rPr lang="en-IN" sz="1600" dirty="0">
                <a:solidFill>
                  <a:srgbClr val="000000"/>
                </a:solidFill>
                <a:latin typeface="Consolas" panose="020B0609020204030204" pitchFamily="49" charset="0"/>
                <a:cs typeface="Consolas" panose="020B0609020204030204" pitchFamily="49" charset="0"/>
              </a:rPr>
              <a:t>(str)</a:t>
            </a: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"Outside </a:t>
            </a:r>
            <a:r>
              <a:rPr lang="en-IN" sz="1600" dirty="0" err="1">
                <a:solidFill>
                  <a:srgbClr val="A31515"/>
                </a:solidFill>
                <a:latin typeface="Consolas" panose="020B0609020204030204" pitchFamily="49" charset="0"/>
                <a:cs typeface="Consolas" panose="020B0609020204030204" pitchFamily="49" charset="0"/>
              </a:rPr>
              <a:t>Function:"</a:t>
            </a:r>
            <a:r>
              <a:rPr lang="en-IN" sz="1600" dirty="0" err="1">
                <a:solidFill>
                  <a:srgbClr val="000000"/>
                </a:solidFill>
                <a:latin typeface="Consolas" panose="020B0609020204030204" pitchFamily="49" charset="0"/>
                <a:cs typeface="Consolas" panose="020B0609020204030204" pitchFamily="49" charset="0"/>
              </a:rPr>
              <a:t>,str</a:t>
            </a:r>
            <a:r>
              <a:rPr lang="en-IN" sz="1600" dirty="0">
                <a:solidFill>
                  <a:srgbClr val="000000"/>
                </a:solidFill>
                <a:latin typeface="Consolas" panose="020B0609020204030204" pitchFamily="49" charset="0"/>
                <a:cs typeface="Consolas" panose="020B0609020204030204" pitchFamily="49" charset="0"/>
              </a:rPr>
              <a:t>) </a:t>
            </a:r>
          </a:p>
        </p:txBody>
      </p:sp>
      <p:sp>
        <p:nvSpPr>
          <p:cNvPr id="5" name="Rectangle 4">
            <a:extLst>
              <a:ext uri="{FF2B5EF4-FFF2-40B4-BE49-F238E27FC236}">
                <a16:creationId xmlns:a16="http://schemas.microsoft.com/office/drawing/2014/main" id="{7E07E88D-77C8-F746-8317-12EA92354F7E}"/>
              </a:ext>
            </a:extLst>
          </p:cNvPr>
          <p:cNvSpPr/>
          <p:nvPr/>
        </p:nvSpPr>
        <p:spPr>
          <a:xfrm>
            <a:off x="188899" y="1316236"/>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6" name="Rectangle: Top Corners Rounded 6">
            <a:extLst>
              <a:ext uri="{FF2B5EF4-FFF2-40B4-BE49-F238E27FC236}">
                <a16:creationId xmlns:a16="http://schemas.microsoft.com/office/drawing/2014/main" id="{2743F716-0241-6447-A579-E0EB87791B51}"/>
              </a:ext>
            </a:extLst>
          </p:cNvPr>
          <p:cNvSpPr/>
          <p:nvPr/>
        </p:nvSpPr>
        <p:spPr>
          <a:xfrm>
            <a:off x="188899" y="98705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CallByValue.py</a:t>
            </a:r>
            <a:endParaRPr lang="en-US" sz="1600" dirty="0">
              <a:solidFill>
                <a:schemeClr val="bg1"/>
              </a:solidFill>
            </a:endParaRPr>
          </a:p>
        </p:txBody>
      </p:sp>
      <p:sp>
        <p:nvSpPr>
          <p:cNvPr id="7" name="Rectangle 6">
            <a:extLst>
              <a:ext uri="{FF2B5EF4-FFF2-40B4-BE49-F238E27FC236}">
                <a16:creationId xmlns:a16="http://schemas.microsoft.com/office/drawing/2014/main" id="{1E844690-AF7E-F542-9831-D0D1C22F7FB4}"/>
              </a:ext>
            </a:extLst>
          </p:cNvPr>
          <p:cNvSpPr/>
          <p:nvPr/>
        </p:nvSpPr>
        <p:spPr>
          <a:xfrm>
            <a:off x="188899" y="4390705"/>
            <a:ext cx="4472312"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Inside Function: Darshan University</a:t>
            </a:r>
          </a:p>
          <a:p>
            <a:r>
              <a:rPr lang="en-IN" sz="1600" b="1" dirty="0">
                <a:latin typeface="Consolas" pitchFamily="49" charset="0"/>
                <a:cs typeface="Consolas" panose="020B0609020204030204" pitchFamily="49" charset="0"/>
              </a:rPr>
              <a:t>Outside Function: Darshan</a:t>
            </a:r>
          </a:p>
        </p:txBody>
      </p:sp>
      <p:sp>
        <p:nvSpPr>
          <p:cNvPr id="8" name="Rectangle: Top Corners Rounded 6">
            <a:extLst>
              <a:ext uri="{FF2B5EF4-FFF2-40B4-BE49-F238E27FC236}">
                <a16:creationId xmlns:a16="http://schemas.microsoft.com/office/drawing/2014/main" id="{03E3F65A-59EA-CA4F-B290-C55468095DB9}"/>
              </a:ext>
            </a:extLst>
          </p:cNvPr>
          <p:cNvSpPr/>
          <p:nvPr/>
        </p:nvSpPr>
        <p:spPr>
          <a:xfrm>
            <a:off x="188899" y="4065003"/>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98A91ECE-AEDA-6A43-A03A-583A1BF4C04F}"/>
              </a:ext>
            </a:extLst>
          </p:cNvPr>
          <p:cNvSpPr/>
          <p:nvPr/>
        </p:nvSpPr>
        <p:spPr>
          <a:xfrm>
            <a:off x="6051487" y="1313133"/>
            <a:ext cx="4989985" cy="2308324"/>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 Call by Reference</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add_more</a:t>
            </a:r>
            <a:r>
              <a:rPr lang="en-IN" sz="1600" dirty="0">
                <a:solidFill>
                  <a:srgbClr val="000000"/>
                </a:solidFill>
                <a:latin typeface="Consolas" panose="020B0609020204030204" pitchFamily="49" charset="0"/>
                <a:cs typeface="Consolas" panose="020B0609020204030204" pitchFamily="49" charset="0"/>
              </a:rPr>
              <a:t>(list):</a:t>
            </a:r>
          </a:p>
          <a:p>
            <a:pPr lvl="1"/>
            <a:r>
              <a:rPr lang="en-IN" sz="1600" dirty="0" err="1">
                <a:solidFill>
                  <a:srgbClr val="000000"/>
                </a:solidFill>
                <a:latin typeface="Consolas" panose="020B0609020204030204" pitchFamily="49" charset="0"/>
                <a:cs typeface="Consolas" panose="020B0609020204030204" pitchFamily="49" charset="0"/>
              </a:rPr>
              <a:t>list.append</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50</a:t>
            </a:r>
            <a:r>
              <a:rPr lang="en-IN" sz="1600" dirty="0">
                <a:solidFill>
                  <a:srgbClr val="000000"/>
                </a:solidFill>
                <a:latin typeface="Consolas" panose="020B0609020204030204" pitchFamily="49" charset="0"/>
                <a:cs typeface="Consolas" panose="020B0609020204030204" pitchFamily="49" charset="0"/>
              </a:rPr>
              <a:t>)</a:t>
            </a:r>
          </a:p>
          <a:p>
            <a:pPr lvl="1"/>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"Inside Function:"</a:t>
            </a:r>
            <a:r>
              <a:rPr lang="en-IN" sz="1600" dirty="0">
                <a:solidFill>
                  <a:srgbClr val="000000"/>
                </a:solidFill>
                <a:latin typeface="Consolas" panose="020B0609020204030204" pitchFamily="49" charset="0"/>
                <a:cs typeface="Consolas" panose="020B0609020204030204" pitchFamily="49" charset="0"/>
              </a:rPr>
              <a:t>, list)</a:t>
            </a: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0000"/>
                </a:solidFill>
                <a:latin typeface="Consolas" panose="020B0609020204030204" pitchFamily="49" charset="0"/>
                <a:cs typeface="Consolas" panose="020B0609020204030204" pitchFamily="49" charset="0"/>
              </a:rPr>
              <a:t>list = [</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4</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add_more</a:t>
            </a:r>
            <a:r>
              <a:rPr lang="en-IN" sz="1600" dirty="0">
                <a:solidFill>
                  <a:srgbClr val="000000"/>
                </a:solidFill>
                <a:latin typeface="Consolas" panose="020B0609020204030204" pitchFamily="49" charset="0"/>
                <a:cs typeface="Consolas" panose="020B0609020204030204" pitchFamily="49" charset="0"/>
              </a:rPr>
              <a:t>(list)</a:t>
            </a: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"Outside </a:t>
            </a:r>
            <a:r>
              <a:rPr lang="en-IN" sz="1600" dirty="0" err="1">
                <a:solidFill>
                  <a:srgbClr val="A31515"/>
                </a:solidFill>
                <a:latin typeface="Consolas" panose="020B0609020204030204" pitchFamily="49" charset="0"/>
                <a:cs typeface="Consolas" panose="020B0609020204030204" pitchFamily="49" charset="0"/>
              </a:rPr>
              <a:t>Function:"</a:t>
            </a:r>
            <a:r>
              <a:rPr lang="en-IN" sz="1600" dirty="0" err="1">
                <a:solidFill>
                  <a:srgbClr val="000000"/>
                </a:solidFill>
                <a:latin typeface="Consolas" panose="020B0609020204030204" pitchFamily="49" charset="0"/>
                <a:cs typeface="Consolas" panose="020B0609020204030204" pitchFamily="49" charset="0"/>
              </a:rPr>
              <a:t>,list</a:t>
            </a:r>
            <a:r>
              <a:rPr lang="en-IN" sz="1600" dirty="0">
                <a:solidFill>
                  <a:srgbClr val="000000"/>
                </a:solidFill>
                <a:latin typeface="Consolas" panose="020B0609020204030204" pitchFamily="49" charset="0"/>
                <a:cs typeface="Consolas" panose="020B0609020204030204" pitchFamily="49" charset="0"/>
              </a:rPr>
              <a:t>) </a:t>
            </a:r>
          </a:p>
        </p:txBody>
      </p:sp>
      <p:sp>
        <p:nvSpPr>
          <p:cNvPr id="10" name="Rectangle 9">
            <a:extLst>
              <a:ext uri="{FF2B5EF4-FFF2-40B4-BE49-F238E27FC236}">
                <a16:creationId xmlns:a16="http://schemas.microsoft.com/office/drawing/2014/main" id="{FC92A309-CB07-814B-A056-294306C33C93}"/>
              </a:ext>
            </a:extLst>
          </p:cNvPr>
          <p:cNvSpPr/>
          <p:nvPr/>
        </p:nvSpPr>
        <p:spPr>
          <a:xfrm>
            <a:off x="5551495" y="1313133"/>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11" name="Rectangle: Top Corners Rounded 6">
            <a:extLst>
              <a:ext uri="{FF2B5EF4-FFF2-40B4-BE49-F238E27FC236}">
                <a16:creationId xmlns:a16="http://schemas.microsoft.com/office/drawing/2014/main" id="{4DC4ED1F-C23E-5641-8907-07FFDA00032D}"/>
              </a:ext>
            </a:extLst>
          </p:cNvPr>
          <p:cNvSpPr/>
          <p:nvPr/>
        </p:nvSpPr>
        <p:spPr>
          <a:xfrm>
            <a:off x="5551495" y="983949"/>
            <a:ext cx="18083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CallByReference.py</a:t>
            </a:r>
            <a:endParaRPr lang="en-US" sz="1600" dirty="0">
              <a:solidFill>
                <a:schemeClr val="bg1"/>
              </a:solidFill>
            </a:endParaRPr>
          </a:p>
        </p:txBody>
      </p:sp>
      <p:sp>
        <p:nvSpPr>
          <p:cNvPr id="12" name="Rectangle 11">
            <a:extLst>
              <a:ext uri="{FF2B5EF4-FFF2-40B4-BE49-F238E27FC236}">
                <a16:creationId xmlns:a16="http://schemas.microsoft.com/office/drawing/2014/main" id="{23513B98-78CC-1F4E-9563-18953E57DCFD}"/>
              </a:ext>
            </a:extLst>
          </p:cNvPr>
          <p:cNvSpPr/>
          <p:nvPr/>
        </p:nvSpPr>
        <p:spPr>
          <a:xfrm>
            <a:off x="5551495" y="4387602"/>
            <a:ext cx="4472312"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Inside Function: [1, 2, 3, 4, 5, 50]</a:t>
            </a:r>
          </a:p>
          <a:p>
            <a:r>
              <a:rPr lang="en-IN" sz="1600" b="1" dirty="0">
                <a:latin typeface="Consolas" pitchFamily="49" charset="0"/>
                <a:cs typeface="Consolas" panose="020B0609020204030204" pitchFamily="49" charset="0"/>
              </a:rPr>
              <a:t>Outside Function: [1, 2, 3, 4, 5, 50]</a:t>
            </a:r>
          </a:p>
        </p:txBody>
      </p:sp>
      <p:sp>
        <p:nvSpPr>
          <p:cNvPr id="13" name="Rectangle: Top Corners Rounded 6">
            <a:extLst>
              <a:ext uri="{FF2B5EF4-FFF2-40B4-BE49-F238E27FC236}">
                <a16:creationId xmlns:a16="http://schemas.microsoft.com/office/drawing/2014/main" id="{A60E1B03-8050-3C4F-A823-3071778F9863}"/>
              </a:ext>
            </a:extLst>
          </p:cNvPr>
          <p:cNvSpPr/>
          <p:nvPr/>
        </p:nvSpPr>
        <p:spPr>
          <a:xfrm>
            <a:off x="5551495" y="4061900"/>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23192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1" end="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
                                            <p:bg/>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22F4-E59D-864B-BD9F-77BCCE3C08B6}"/>
              </a:ext>
            </a:extLst>
          </p:cNvPr>
          <p:cNvSpPr>
            <a:spLocks noGrp="1"/>
          </p:cNvSpPr>
          <p:nvPr>
            <p:ph type="title"/>
          </p:nvPr>
        </p:nvSpPr>
        <p:spPr/>
        <p:txBody>
          <a:bodyPr/>
          <a:lstStyle/>
          <a:p>
            <a:r>
              <a:rPr lang="en-US" dirty="0"/>
              <a:t>Pass by reference vs value</a:t>
            </a:r>
          </a:p>
        </p:txBody>
      </p:sp>
      <p:sp>
        <p:nvSpPr>
          <p:cNvPr id="7" name="Rectangle 6">
            <a:extLst>
              <a:ext uri="{FF2B5EF4-FFF2-40B4-BE49-F238E27FC236}">
                <a16:creationId xmlns:a16="http://schemas.microsoft.com/office/drawing/2014/main" id="{D29F5543-3892-7B4B-9A54-A5F699A9B3F4}"/>
              </a:ext>
            </a:extLst>
          </p:cNvPr>
          <p:cNvSpPr/>
          <p:nvPr/>
        </p:nvSpPr>
        <p:spPr>
          <a:xfrm>
            <a:off x="390293" y="994939"/>
            <a:ext cx="3088887" cy="7111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dirty="0">
                <a:solidFill>
                  <a:srgbClr val="0000FF"/>
                </a:solidFill>
                <a:latin typeface="Consolas" panose="020B0609020204030204" pitchFamily="49" charset="0"/>
                <a:cs typeface="Consolas" panose="020B0609020204030204" pitchFamily="49" charset="0"/>
              </a:rPr>
              <a:t>def</a:t>
            </a:r>
            <a:r>
              <a:rPr lang="en-IN" dirty="0">
                <a:solidFill>
                  <a:srgbClr val="000000"/>
                </a:solidFill>
                <a:latin typeface="Consolas" panose="020B0609020204030204" pitchFamily="49" charset="0"/>
                <a:cs typeface="Consolas" panose="020B0609020204030204" pitchFamily="49" charset="0"/>
              </a:rPr>
              <a:t> </a:t>
            </a:r>
            <a:r>
              <a:rPr lang="en-IN" dirty="0" err="1">
                <a:solidFill>
                  <a:srgbClr val="000000"/>
                </a:solidFill>
                <a:latin typeface="Consolas" panose="020B0609020204030204" pitchFamily="49" charset="0"/>
                <a:cs typeface="Consolas" panose="020B0609020204030204" pitchFamily="49" charset="0"/>
              </a:rPr>
              <a:t>printA</a:t>
            </a:r>
            <a:r>
              <a:rPr lang="en-IN" dirty="0">
                <a:solidFill>
                  <a:srgbClr val="000000"/>
                </a:solidFill>
                <a:latin typeface="Consolas" panose="020B0609020204030204" pitchFamily="49" charset="0"/>
                <a:cs typeface="Consolas" panose="020B0609020204030204" pitchFamily="49" charset="0"/>
              </a:rPr>
              <a:t>(a):</a:t>
            </a:r>
          </a:p>
          <a:p>
            <a:r>
              <a:rPr lang="en-IN" dirty="0">
                <a:solidFill>
                  <a:srgbClr val="000000"/>
                </a:solidFill>
                <a:latin typeface="Consolas" panose="020B0609020204030204" pitchFamily="49" charset="0"/>
                <a:cs typeface="Consolas" panose="020B0609020204030204" pitchFamily="49" charset="0"/>
              </a:rPr>
              <a:t>	a = </a:t>
            </a:r>
            <a:r>
              <a:rPr lang="en-IN" dirty="0">
                <a:solidFill>
                  <a:srgbClr val="098658"/>
                </a:solidFill>
                <a:latin typeface="Consolas" panose="020B0609020204030204" pitchFamily="49" charset="0"/>
                <a:cs typeface="Consolas" panose="020B0609020204030204" pitchFamily="49" charset="0"/>
              </a:rPr>
              <a:t>3</a:t>
            </a:r>
            <a:endParaRPr lang="en-IN" dirty="0">
              <a:solidFill>
                <a:srgbClr val="000000"/>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42307D31-52C7-6544-9416-67D30F3AA809}"/>
              </a:ext>
            </a:extLst>
          </p:cNvPr>
          <p:cNvSpPr/>
          <p:nvPr/>
        </p:nvSpPr>
        <p:spPr>
          <a:xfrm>
            <a:off x="390293" y="2306443"/>
            <a:ext cx="3088887" cy="11225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dirty="0">
                <a:solidFill>
                  <a:srgbClr val="000000"/>
                </a:solidFill>
                <a:latin typeface="Menlo" panose="020B0609030804020204" pitchFamily="49" charset="0"/>
              </a:rPr>
              <a:t>x=</a:t>
            </a:r>
            <a:r>
              <a:rPr lang="en-IN" dirty="0">
                <a:solidFill>
                  <a:srgbClr val="098658"/>
                </a:solidFill>
                <a:latin typeface="Menlo" panose="020B0609030804020204" pitchFamily="49" charset="0"/>
              </a:rPr>
              <a:t>2</a:t>
            </a:r>
            <a:endParaRPr lang="en-IN" dirty="0">
              <a:solidFill>
                <a:srgbClr val="000000"/>
              </a:solidFill>
              <a:latin typeface="Menlo" panose="020B0609030804020204" pitchFamily="49" charset="0"/>
            </a:endParaRPr>
          </a:p>
          <a:p>
            <a:r>
              <a:rPr lang="en-IN" dirty="0" err="1">
                <a:solidFill>
                  <a:srgbClr val="000000"/>
                </a:solidFill>
                <a:latin typeface="Menlo" panose="020B0609030804020204" pitchFamily="49" charset="0"/>
              </a:rPr>
              <a:t>printA</a:t>
            </a:r>
            <a:r>
              <a:rPr lang="en-IN" dirty="0">
                <a:solidFill>
                  <a:srgbClr val="000000"/>
                </a:solidFill>
                <a:latin typeface="Menlo" panose="020B0609030804020204" pitchFamily="49" charset="0"/>
              </a:rPr>
              <a:t>(x)</a:t>
            </a:r>
          </a:p>
          <a:p>
            <a:r>
              <a:rPr lang="en-IN" dirty="0">
                <a:solidFill>
                  <a:srgbClr val="000000"/>
                </a:solidFill>
                <a:latin typeface="Menlo" panose="020B0609030804020204" pitchFamily="49" charset="0"/>
              </a:rPr>
              <a:t>print(</a:t>
            </a:r>
            <a:r>
              <a:rPr lang="en-IN" dirty="0">
                <a:solidFill>
                  <a:srgbClr val="A31515"/>
                </a:solidFill>
                <a:latin typeface="Menlo" panose="020B0609030804020204" pitchFamily="49" charset="0"/>
              </a:rPr>
              <a:t>"A = "</a:t>
            </a:r>
            <a:r>
              <a:rPr lang="en-IN" dirty="0">
                <a:solidFill>
                  <a:srgbClr val="000000"/>
                </a:solidFill>
                <a:latin typeface="Menlo" panose="020B0609030804020204" pitchFamily="49" charset="0"/>
              </a:rPr>
              <a:t>,x)</a:t>
            </a:r>
          </a:p>
        </p:txBody>
      </p:sp>
      <p:sp>
        <p:nvSpPr>
          <p:cNvPr id="10" name="Can 9">
            <a:extLst>
              <a:ext uri="{FF2B5EF4-FFF2-40B4-BE49-F238E27FC236}">
                <a16:creationId xmlns:a16="http://schemas.microsoft.com/office/drawing/2014/main" id="{FC57526A-1912-0841-94A8-35D156019CEC}"/>
              </a:ext>
            </a:extLst>
          </p:cNvPr>
          <p:cNvSpPr/>
          <p:nvPr/>
        </p:nvSpPr>
        <p:spPr>
          <a:xfrm>
            <a:off x="390293" y="5687121"/>
            <a:ext cx="825190" cy="577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 name="Straight Arrow Connector 11">
            <a:extLst>
              <a:ext uri="{FF2B5EF4-FFF2-40B4-BE49-F238E27FC236}">
                <a16:creationId xmlns:a16="http://schemas.microsoft.com/office/drawing/2014/main" id="{43B13632-C408-AD45-BC0C-45F8684AB874}"/>
              </a:ext>
            </a:extLst>
          </p:cNvPr>
          <p:cNvCxnSpPr/>
          <p:nvPr/>
        </p:nvCxnSpPr>
        <p:spPr>
          <a:xfrm>
            <a:off x="814039" y="4850780"/>
            <a:ext cx="0" cy="69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89C2C3-3114-3F48-B1C2-B668CC4FE7C4}"/>
              </a:ext>
            </a:extLst>
          </p:cNvPr>
          <p:cNvSpPr txBox="1"/>
          <p:nvPr/>
        </p:nvSpPr>
        <p:spPr>
          <a:xfrm>
            <a:off x="658387" y="4593632"/>
            <a:ext cx="311304" cy="369332"/>
          </a:xfrm>
          <a:prstGeom prst="rect">
            <a:avLst/>
          </a:prstGeom>
          <a:noFill/>
        </p:spPr>
        <p:txBody>
          <a:bodyPr wrap="none" rtlCol="0">
            <a:spAutoFit/>
          </a:bodyPr>
          <a:lstStyle/>
          <a:p>
            <a:r>
              <a:rPr lang="en-US" dirty="0"/>
              <a:t>X</a:t>
            </a:r>
          </a:p>
        </p:txBody>
      </p:sp>
      <p:sp>
        <p:nvSpPr>
          <p:cNvPr id="14" name="Can 13">
            <a:extLst>
              <a:ext uri="{FF2B5EF4-FFF2-40B4-BE49-F238E27FC236}">
                <a16:creationId xmlns:a16="http://schemas.microsoft.com/office/drawing/2014/main" id="{D858511F-9614-DA43-A1E7-5C200F3CADBA}"/>
              </a:ext>
            </a:extLst>
          </p:cNvPr>
          <p:cNvSpPr/>
          <p:nvPr/>
        </p:nvSpPr>
        <p:spPr>
          <a:xfrm>
            <a:off x="2092712" y="5687121"/>
            <a:ext cx="825190" cy="577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5" name="Straight Arrow Connector 14">
            <a:extLst>
              <a:ext uri="{FF2B5EF4-FFF2-40B4-BE49-F238E27FC236}">
                <a16:creationId xmlns:a16="http://schemas.microsoft.com/office/drawing/2014/main" id="{3A9C29A4-81B2-6349-A7E4-5C1A3AB5EF3F}"/>
              </a:ext>
            </a:extLst>
          </p:cNvPr>
          <p:cNvCxnSpPr/>
          <p:nvPr/>
        </p:nvCxnSpPr>
        <p:spPr>
          <a:xfrm>
            <a:off x="2516458" y="4850780"/>
            <a:ext cx="0" cy="69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063392-BF73-AF4C-9301-0228EE24B37A}"/>
              </a:ext>
            </a:extLst>
          </p:cNvPr>
          <p:cNvSpPr txBox="1"/>
          <p:nvPr/>
        </p:nvSpPr>
        <p:spPr>
          <a:xfrm>
            <a:off x="2368821" y="4481448"/>
            <a:ext cx="295274"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627C882D-C93F-9C44-BBAB-006E5C639835}"/>
              </a:ext>
            </a:extLst>
          </p:cNvPr>
          <p:cNvSpPr txBox="1"/>
          <p:nvPr/>
        </p:nvSpPr>
        <p:spPr>
          <a:xfrm>
            <a:off x="1142433" y="3878612"/>
            <a:ext cx="1362874" cy="369332"/>
          </a:xfrm>
          <a:prstGeom prst="rect">
            <a:avLst/>
          </a:prstGeom>
          <a:noFill/>
        </p:spPr>
        <p:txBody>
          <a:bodyPr wrap="none" rtlCol="0">
            <a:spAutoFit/>
          </a:bodyPr>
          <a:lstStyle/>
          <a:p>
            <a:r>
              <a:rPr lang="en-US" dirty="0"/>
              <a:t>Call by Value</a:t>
            </a:r>
          </a:p>
        </p:txBody>
      </p:sp>
      <p:sp>
        <p:nvSpPr>
          <p:cNvPr id="28" name="Rectangle 27">
            <a:extLst>
              <a:ext uri="{FF2B5EF4-FFF2-40B4-BE49-F238E27FC236}">
                <a16:creationId xmlns:a16="http://schemas.microsoft.com/office/drawing/2014/main" id="{FFD0DCF3-021F-7C48-B9AB-7ADF59284282}"/>
              </a:ext>
            </a:extLst>
          </p:cNvPr>
          <p:cNvSpPr/>
          <p:nvPr/>
        </p:nvSpPr>
        <p:spPr>
          <a:xfrm>
            <a:off x="5917581" y="994939"/>
            <a:ext cx="3088887" cy="7111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dirty="0">
                <a:solidFill>
                  <a:srgbClr val="0000FF"/>
                </a:solidFill>
                <a:latin typeface="Menlo" panose="020B0609030804020204" pitchFamily="49" charset="0"/>
              </a:rPr>
              <a:t>def</a:t>
            </a:r>
            <a:r>
              <a:rPr lang="en-IN" dirty="0">
                <a:solidFill>
                  <a:srgbClr val="000000"/>
                </a:solidFill>
                <a:latin typeface="Menlo" panose="020B0609030804020204" pitchFamily="49" charset="0"/>
              </a:rPr>
              <a:t> </a:t>
            </a:r>
            <a:r>
              <a:rPr lang="en-IN" dirty="0" err="1">
                <a:solidFill>
                  <a:srgbClr val="000000"/>
                </a:solidFill>
                <a:latin typeface="Menlo" panose="020B0609030804020204" pitchFamily="49" charset="0"/>
              </a:rPr>
              <a:t>printList</a:t>
            </a:r>
            <a:r>
              <a:rPr lang="en-IN" dirty="0">
                <a:solidFill>
                  <a:srgbClr val="000000"/>
                </a:solidFill>
                <a:latin typeface="Menlo" panose="020B0609030804020204" pitchFamily="49" charset="0"/>
              </a:rPr>
              <a:t>(a):</a:t>
            </a:r>
          </a:p>
          <a:p>
            <a:r>
              <a:rPr lang="en-IN" dirty="0">
                <a:solidFill>
                  <a:srgbClr val="000000"/>
                </a:solidFill>
                <a:latin typeface="Menlo" panose="020B0609030804020204" pitchFamily="49" charset="0"/>
              </a:rPr>
              <a:t>	</a:t>
            </a:r>
            <a:r>
              <a:rPr lang="en-IN" dirty="0" err="1">
                <a:solidFill>
                  <a:srgbClr val="000000"/>
                </a:solidFill>
                <a:latin typeface="Menlo" panose="020B0609030804020204" pitchFamily="49" charset="0"/>
              </a:rPr>
              <a:t>a.append</a:t>
            </a:r>
            <a:r>
              <a:rPr lang="en-IN" dirty="0">
                <a:solidFill>
                  <a:srgbClr val="000000"/>
                </a:solidFill>
                <a:latin typeface="Menlo" panose="020B0609030804020204" pitchFamily="49" charset="0"/>
              </a:rPr>
              <a:t>(</a:t>
            </a:r>
            <a:r>
              <a:rPr lang="en-IN" dirty="0">
                <a:solidFill>
                  <a:srgbClr val="098658"/>
                </a:solidFill>
                <a:latin typeface="Menlo" panose="020B0609030804020204" pitchFamily="49" charset="0"/>
              </a:rPr>
              <a:t>3</a:t>
            </a:r>
            <a:r>
              <a:rPr lang="en-IN" dirty="0">
                <a:solidFill>
                  <a:srgbClr val="000000"/>
                </a:solidFill>
                <a:latin typeface="Menlo" panose="020B0609030804020204" pitchFamily="49" charset="0"/>
              </a:rPr>
              <a:t>)</a:t>
            </a:r>
          </a:p>
        </p:txBody>
      </p:sp>
      <p:sp>
        <p:nvSpPr>
          <p:cNvPr id="29" name="Rectangle 28">
            <a:extLst>
              <a:ext uri="{FF2B5EF4-FFF2-40B4-BE49-F238E27FC236}">
                <a16:creationId xmlns:a16="http://schemas.microsoft.com/office/drawing/2014/main" id="{51FB2B47-E422-FA40-B517-2F66E4F45A7E}"/>
              </a:ext>
            </a:extLst>
          </p:cNvPr>
          <p:cNvSpPr/>
          <p:nvPr/>
        </p:nvSpPr>
        <p:spPr>
          <a:xfrm>
            <a:off x="5917581" y="2306443"/>
            <a:ext cx="3088887" cy="11225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dirty="0">
                <a:solidFill>
                  <a:srgbClr val="000000"/>
                </a:solidFill>
                <a:latin typeface="Consolas" panose="020B0609020204030204" pitchFamily="49" charset="0"/>
                <a:cs typeface="Consolas" panose="020B0609020204030204" pitchFamily="49" charset="0"/>
              </a:rPr>
              <a:t>x= [</a:t>
            </a:r>
            <a:r>
              <a:rPr lang="en-IN" dirty="0">
                <a:solidFill>
                  <a:srgbClr val="098658"/>
                </a:solidFill>
                <a:latin typeface="Consolas" panose="020B0609020204030204" pitchFamily="49" charset="0"/>
                <a:cs typeface="Consolas" panose="020B0609020204030204" pitchFamily="49" charset="0"/>
              </a:rPr>
              <a:t>1</a:t>
            </a:r>
            <a:r>
              <a:rPr lang="en-IN" dirty="0">
                <a:solidFill>
                  <a:srgbClr val="000000"/>
                </a:solidFill>
                <a:latin typeface="Consolas" panose="020B0609020204030204" pitchFamily="49" charset="0"/>
                <a:cs typeface="Consolas" panose="020B0609020204030204" pitchFamily="49" charset="0"/>
              </a:rPr>
              <a:t>,</a:t>
            </a:r>
            <a:r>
              <a:rPr lang="en-IN" dirty="0">
                <a:solidFill>
                  <a:srgbClr val="098658"/>
                </a:solidFill>
                <a:latin typeface="Consolas" panose="020B0609020204030204" pitchFamily="49" charset="0"/>
                <a:cs typeface="Consolas" panose="020B0609020204030204" pitchFamily="49" charset="0"/>
              </a:rPr>
              <a:t>2</a:t>
            </a:r>
            <a:r>
              <a:rPr lang="en-IN" dirty="0">
                <a:solidFill>
                  <a:srgbClr val="000000"/>
                </a:solidFill>
                <a:latin typeface="Consolas" panose="020B0609020204030204" pitchFamily="49" charset="0"/>
                <a:cs typeface="Consolas" panose="020B0609020204030204" pitchFamily="49" charset="0"/>
              </a:rPr>
              <a:t>]</a:t>
            </a:r>
          </a:p>
          <a:p>
            <a:r>
              <a:rPr lang="en-IN" dirty="0" err="1">
                <a:solidFill>
                  <a:srgbClr val="000000"/>
                </a:solidFill>
                <a:latin typeface="Consolas" panose="020B0609020204030204" pitchFamily="49" charset="0"/>
                <a:cs typeface="Consolas" panose="020B0609020204030204" pitchFamily="49" charset="0"/>
              </a:rPr>
              <a:t>printList</a:t>
            </a:r>
            <a:r>
              <a:rPr lang="en-IN" dirty="0">
                <a:solidFill>
                  <a:srgbClr val="000000"/>
                </a:solidFill>
                <a:latin typeface="Consolas" panose="020B0609020204030204" pitchFamily="49" charset="0"/>
                <a:cs typeface="Consolas" panose="020B0609020204030204" pitchFamily="49" charset="0"/>
              </a:rPr>
              <a:t>(x)</a:t>
            </a:r>
          </a:p>
          <a:p>
            <a:r>
              <a:rPr lang="en-IN" dirty="0">
                <a:solidFill>
                  <a:srgbClr val="000000"/>
                </a:solidFill>
                <a:latin typeface="Consolas" panose="020B0609020204030204" pitchFamily="49" charset="0"/>
                <a:cs typeface="Consolas" panose="020B0609020204030204" pitchFamily="49" charset="0"/>
              </a:rPr>
              <a:t>print(</a:t>
            </a:r>
            <a:r>
              <a:rPr lang="en-IN" dirty="0">
                <a:solidFill>
                  <a:srgbClr val="A31515"/>
                </a:solidFill>
                <a:latin typeface="Consolas" panose="020B0609020204030204" pitchFamily="49" charset="0"/>
                <a:cs typeface="Consolas" panose="020B0609020204030204" pitchFamily="49" charset="0"/>
              </a:rPr>
              <a:t>"</a:t>
            </a:r>
            <a:r>
              <a:rPr lang="en-IN" dirty="0" err="1">
                <a:solidFill>
                  <a:srgbClr val="A31515"/>
                </a:solidFill>
                <a:latin typeface="Consolas" panose="020B0609020204030204" pitchFamily="49" charset="0"/>
                <a:cs typeface="Consolas" panose="020B0609020204030204" pitchFamily="49" charset="0"/>
              </a:rPr>
              <a:t>List"</a:t>
            </a:r>
            <a:r>
              <a:rPr lang="en-IN" dirty="0" err="1">
                <a:solidFill>
                  <a:srgbClr val="000000"/>
                </a:solidFill>
                <a:latin typeface="Consolas" panose="020B0609020204030204" pitchFamily="49" charset="0"/>
                <a:cs typeface="Consolas" panose="020B0609020204030204" pitchFamily="49" charset="0"/>
              </a:rPr>
              <a:t>,x</a:t>
            </a:r>
            <a:r>
              <a:rPr lang="en-IN" dirty="0">
                <a:solidFill>
                  <a:srgbClr val="000000"/>
                </a:solidFill>
                <a:latin typeface="Consolas" panose="020B0609020204030204" pitchFamily="49" charset="0"/>
                <a:cs typeface="Consolas" panose="020B0609020204030204" pitchFamily="49" charset="0"/>
              </a:rPr>
              <a:t>)</a:t>
            </a:r>
          </a:p>
        </p:txBody>
      </p:sp>
      <p:sp>
        <p:nvSpPr>
          <p:cNvPr id="30" name="Can 29">
            <a:extLst>
              <a:ext uri="{FF2B5EF4-FFF2-40B4-BE49-F238E27FC236}">
                <a16:creationId xmlns:a16="http://schemas.microsoft.com/office/drawing/2014/main" id="{AC4698FA-F0F8-B846-A162-66924F03CEAC}"/>
              </a:ext>
            </a:extLst>
          </p:cNvPr>
          <p:cNvSpPr/>
          <p:nvPr/>
        </p:nvSpPr>
        <p:spPr>
          <a:xfrm>
            <a:off x="5917581" y="5687121"/>
            <a:ext cx="825190" cy="577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cxnSp>
        <p:nvCxnSpPr>
          <p:cNvPr id="31" name="Straight Arrow Connector 30">
            <a:extLst>
              <a:ext uri="{FF2B5EF4-FFF2-40B4-BE49-F238E27FC236}">
                <a16:creationId xmlns:a16="http://schemas.microsoft.com/office/drawing/2014/main" id="{79C4B094-323A-5F41-A42B-8D40124A5475}"/>
              </a:ext>
            </a:extLst>
          </p:cNvPr>
          <p:cNvCxnSpPr/>
          <p:nvPr/>
        </p:nvCxnSpPr>
        <p:spPr>
          <a:xfrm>
            <a:off x="6341327" y="4850780"/>
            <a:ext cx="0" cy="69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5FB3643-0765-FC4F-9CC5-F920A44D355D}"/>
              </a:ext>
            </a:extLst>
          </p:cNvPr>
          <p:cNvSpPr txBox="1"/>
          <p:nvPr/>
        </p:nvSpPr>
        <p:spPr>
          <a:xfrm>
            <a:off x="6185675" y="4593632"/>
            <a:ext cx="311304" cy="369332"/>
          </a:xfrm>
          <a:prstGeom prst="rect">
            <a:avLst/>
          </a:prstGeom>
          <a:noFill/>
        </p:spPr>
        <p:txBody>
          <a:bodyPr wrap="none" rtlCol="0">
            <a:spAutoFit/>
          </a:bodyPr>
          <a:lstStyle/>
          <a:p>
            <a:r>
              <a:rPr lang="en-US" dirty="0"/>
              <a:t>X</a:t>
            </a:r>
          </a:p>
        </p:txBody>
      </p:sp>
      <p:cxnSp>
        <p:nvCxnSpPr>
          <p:cNvPr id="34" name="Straight Arrow Connector 33">
            <a:extLst>
              <a:ext uri="{FF2B5EF4-FFF2-40B4-BE49-F238E27FC236}">
                <a16:creationId xmlns:a16="http://schemas.microsoft.com/office/drawing/2014/main" id="{241D88E2-876C-3C44-B968-9A622B728DAE}"/>
              </a:ext>
            </a:extLst>
          </p:cNvPr>
          <p:cNvCxnSpPr>
            <a:cxnSpLocks/>
          </p:cNvCxnSpPr>
          <p:nvPr/>
        </p:nvCxnSpPr>
        <p:spPr>
          <a:xfrm flipH="1">
            <a:off x="6669722" y="4868177"/>
            <a:ext cx="497028" cy="6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60EC00-41B2-1D42-B195-5F3AD44676A3}"/>
              </a:ext>
            </a:extLst>
          </p:cNvPr>
          <p:cNvSpPr txBox="1"/>
          <p:nvPr/>
        </p:nvSpPr>
        <p:spPr>
          <a:xfrm>
            <a:off x="7166750" y="4592290"/>
            <a:ext cx="295274" cy="369332"/>
          </a:xfrm>
          <a:prstGeom prst="rect">
            <a:avLst/>
          </a:prstGeom>
          <a:noFill/>
        </p:spPr>
        <p:txBody>
          <a:bodyPr wrap="none" rtlCol="0">
            <a:spAutoFit/>
          </a:bodyPr>
          <a:lstStyle/>
          <a:p>
            <a:r>
              <a:rPr lang="en-US" dirty="0"/>
              <a:t>a</a:t>
            </a:r>
          </a:p>
        </p:txBody>
      </p:sp>
      <p:sp>
        <p:nvSpPr>
          <p:cNvPr id="36" name="TextBox 35">
            <a:extLst>
              <a:ext uri="{FF2B5EF4-FFF2-40B4-BE49-F238E27FC236}">
                <a16:creationId xmlns:a16="http://schemas.microsoft.com/office/drawing/2014/main" id="{55B2D499-C2E3-804F-9E8D-4DFC34AB1B38}"/>
              </a:ext>
            </a:extLst>
          </p:cNvPr>
          <p:cNvSpPr txBox="1"/>
          <p:nvPr/>
        </p:nvSpPr>
        <p:spPr>
          <a:xfrm>
            <a:off x="6669721" y="3878612"/>
            <a:ext cx="1770036" cy="369332"/>
          </a:xfrm>
          <a:prstGeom prst="rect">
            <a:avLst/>
          </a:prstGeom>
          <a:noFill/>
        </p:spPr>
        <p:txBody>
          <a:bodyPr wrap="none" rtlCol="0">
            <a:spAutoFit/>
          </a:bodyPr>
          <a:lstStyle/>
          <a:p>
            <a:r>
              <a:rPr lang="en-US" dirty="0"/>
              <a:t>Call by Reference</a:t>
            </a:r>
          </a:p>
        </p:txBody>
      </p:sp>
    </p:spTree>
    <p:extLst>
      <p:ext uri="{BB962C8B-B14F-4D97-AF65-F5344CB8AC3E}">
        <p14:creationId xmlns:p14="http://schemas.microsoft.com/office/powerpoint/2010/main" val="337813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p:bldP spid="14" grpId="0" animBg="1"/>
      <p:bldP spid="16" grpId="0"/>
      <p:bldP spid="17" grpId="0"/>
      <p:bldP spid="28" grpId="0" animBg="1"/>
      <p:bldP spid="29" grpId="0" animBg="1"/>
      <p:bldP spid="30" grpId="0" animBg="1"/>
      <p:bldP spid="32"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F779-564C-074E-8E3B-A9B66697AE80}"/>
              </a:ext>
            </a:extLst>
          </p:cNvPr>
          <p:cNvSpPr>
            <a:spLocks noGrp="1"/>
          </p:cNvSpPr>
          <p:nvPr>
            <p:ph type="title"/>
          </p:nvPr>
        </p:nvSpPr>
        <p:spPr/>
        <p:txBody>
          <a:bodyPr/>
          <a:lstStyle/>
          <a:p>
            <a:r>
              <a:rPr lang="en-IN" dirty="0"/>
              <a:t>Installing Python-Windows (cont.)</a:t>
            </a:r>
            <a:endParaRPr lang="en-US" dirty="0"/>
          </a:p>
        </p:txBody>
      </p:sp>
      <p:pic>
        <p:nvPicPr>
          <p:cNvPr id="7" name="Picture 6">
            <a:extLst>
              <a:ext uri="{FF2B5EF4-FFF2-40B4-BE49-F238E27FC236}">
                <a16:creationId xmlns:a16="http://schemas.microsoft.com/office/drawing/2014/main" id="{F77D7CA4-95B5-492F-60C6-A9868B9A2322}"/>
              </a:ext>
            </a:extLst>
          </p:cNvPr>
          <p:cNvPicPr>
            <a:picLocks noChangeAspect="1"/>
          </p:cNvPicPr>
          <p:nvPr/>
        </p:nvPicPr>
        <p:blipFill>
          <a:blip r:embed="rId2"/>
          <a:srcRect l="1385" t="6569" r="6921" b="10794"/>
          <a:stretch/>
        </p:blipFill>
        <p:spPr>
          <a:xfrm>
            <a:off x="327498" y="1011677"/>
            <a:ext cx="5739319" cy="3605034"/>
          </a:xfrm>
          <a:prstGeom prst="rect">
            <a:avLst/>
          </a:prstGeom>
          <a:ln w="38100">
            <a:solidFill>
              <a:srgbClr val="002060"/>
            </a:solidFill>
          </a:ln>
        </p:spPr>
      </p:pic>
      <p:pic>
        <p:nvPicPr>
          <p:cNvPr id="5" name="Content Placeholder 4">
            <a:extLst>
              <a:ext uri="{FF2B5EF4-FFF2-40B4-BE49-F238E27FC236}">
                <a16:creationId xmlns:a16="http://schemas.microsoft.com/office/drawing/2014/main" id="{793F3F34-6E43-5F4F-8353-69328FAA35F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67857" y="1011677"/>
            <a:ext cx="5566803" cy="3605035"/>
          </a:xfrm>
          <a:prstGeom prst="rect">
            <a:avLst/>
          </a:prstGeom>
          <a:ln w="38100">
            <a:solidFill>
              <a:srgbClr val="002060"/>
            </a:solidFill>
          </a:ln>
        </p:spPr>
      </p:pic>
      <p:sp>
        <p:nvSpPr>
          <p:cNvPr id="3" name="TextBox 2">
            <a:extLst>
              <a:ext uri="{FF2B5EF4-FFF2-40B4-BE49-F238E27FC236}">
                <a16:creationId xmlns:a16="http://schemas.microsoft.com/office/drawing/2014/main" id="{2EF4569A-2984-30F0-D13D-2FD0FCF072A4}"/>
              </a:ext>
            </a:extLst>
          </p:cNvPr>
          <p:cNvSpPr txBox="1"/>
          <p:nvPr/>
        </p:nvSpPr>
        <p:spPr>
          <a:xfrm>
            <a:off x="1012321" y="4675079"/>
            <a:ext cx="436967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Download the installer</a:t>
            </a:r>
          </a:p>
        </p:txBody>
      </p:sp>
      <p:sp>
        <p:nvSpPr>
          <p:cNvPr id="4" name="TextBox 3">
            <a:extLst>
              <a:ext uri="{FF2B5EF4-FFF2-40B4-BE49-F238E27FC236}">
                <a16:creationId xmlns:a16="http://schemas.microsoft.com/office/drawing/2014/main" id="{3920F76B-6246-AAF5-CB07-791E8C5FF8A5}"/>
              </a:ext>
            </a:extLst>
          </p:cNvPr>
          <p:cNvSpPr txBox="1"/>
          <p:nvPr/>
        </p:nvSpPr>
        <p:spPr>
          <a:xfrm>
            <a:off x="7008446" y="4675079"/>
            <a:ext cx="4025959" cy="1015663"/>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Run .exe </a:t>
            </a:r>
          </a:p>
          <a:p>
            <a:r>
              <a:rPr lang="en-US" dirty="0"/>
              <a:t>and </a:t>
            </a:r>
          </a:p>
          <a:p>
            <a:r>
              <a:rPr lang="en-US" dirty="0"/>
              <a:t>Select Customize installation</a:t>
            </a:r>
          </a:p>
        </p:txBody>
      </p:sp>
      <p:sp>
        <p:nvSpPr>
          <p:cNvPr id="6" name="TextBox 5">
            <a:extLst>
              <a:ext uri="{FF2B5EF4-FFF2-40B4-BE49-F238E27FC236}">
                <a16:creationId xmlns:a16="http://schemas.microsoft.com/office/drawing/2014/main" id="{7636B8E0-D61D-38CA-6B6A-03E28295EE91}"/>
              </a:ext>
            </a:extLst>
          </p:cNvPr>
          <p:cNvSpPr txBox="1"/>
          <p:nvPr/>
        </p:nvSpPr>
        <p:spPr>
          <a:xfrm>
            <a:off x="522050" y="4655904"/>
            <a:ext cx="49027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3.</a:t>
            </a:r>
          </a:p>
        </p:txBody>
      </p:sp>
      <p:sp>
        <p:nvSpPr>
          <p:cNvPr id="8" name="TextBox 7">
            <a:extLst>
              <a:ext uri="{FF2B5EF4-FFF2-40B4-BE49-F238E27FC236}">
                <a16:creationId xmlns:a16="http://schemas.microsoft.com/office/drawing/2014/main" id="{4FF1D36D-C748-7883-DFAA-AD773144989F}"/>
              </a:ext>
            </a:extLst>
          </p:cNvPr>
          <p:cNvSpPr txBox="1"/>
          <p:nvPr/>
        </p:nvSpPr>
        <p:spPr>
          <a:xfrm>
            <a:off x="6518174" y="4675079"/>
            <a:ext cx="49027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4.</a:t>
            </a:r>
          </a:p>
        </p:txBody>
      </p:sp>
    </p:spTree>
    <p:extLst>
      <p:ext uri="{BB962C8B-B14F-4D97-AF65-F5344CB8AC3E}">
        <p14:creationId xmlns:p14="http://schemas.microsoft.com/office/powerpoint/2010/main" val="5993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64AB-0F9B-4F48-A9C0-B1A22C913835}"/>
              </a:ext>
            </a:extLst>
          </p:cNvPr>
          <p:cNvSpPr>
            <a:spLocks noGrp="1"/>
          </p:cNvSpPr>
          <p:nvPr>
            <p:ph type="title"/>
          </p:nvPr>
        </p:nvSpPr>
        <p:spPr/>
        <p:txBody>
          <a:bodyPr/>
          <a:lstStyle/>
          <a:p>
            <a:r>
              <a:rPr lang="en-US" dirty="0"/>
              <a:t>return Statement</a:t>
            </a:r>
          </a:p>
        </p:txBody>
      </p:sp>
      <p:sp>
        <p:nvSpPr>
          <p:cNvPr id="3" name="Content Placeholder 2">
            <a:extLst>
              <a:ext uri="{FF2B5EF4-FFF2-40B4-BE49-F238E27FC236}">
                <a16:creationId xmlns:a16="http://schemas.microsoft.com/office/drawing/2014/main" id="{3B5D09E3-4713-E246-9FB8-C30C22585533}"/>
              </a:ext>
            </a:extLst>
          </p:cNvPr>
          <p:cNvSpPr>
            <a:spLocks noGrp="1"/>
          </p:cNvSpPr>
          <p:nvPr>
            <p:ph idx="1"/>
          </p:nvPr>
        </p:nvSpPr>
        <p:spPr/>
        <p:txBody>
          <a:bodyPr/>
          <a:lstStyle/>
          <a:p>
            <a:r>
              <a:rPr lang="en-IN" b="1" dirty="0"/>
              <a:t>return statement </a:t>
            </a:r>
            <a:r>
              <a:rPr lang="en-IN" dirty="0"/>
              <a:t>: return allows us to assign the output of the </a:t>
            </a:r>
            <a:r>
              <a:rPr lang="en-IN" dirty="0">
                <a:solidFill>
                  <a:srgbClr val="C00000"/>
                </a:solidFill>
              </a:rPr>
              <a:t>function to a new variable</a:t>
            </a:r>
            <a:r>
              <a:rPr lang="en-IN" dirty="0"/>
              <a:t>, return is use to send back the </a:t>
            </a:r>
            <a:r>
              <a:rPr lang="en-IN" dirty="0">
                <a:solidFill>
                  <a:srgbClr val="C00000"/>
                </a:solidFill>
              </a:rPr>
              <a:t>result of the function</a:t>
            </a:r>
            <a:r>
              <a:rPr lang="en-IN" dirty="0"/>
              <a:t>, instead of just </a:t>
            </a:r>
            <a:r>
              <a:rPr lang="en-IN" dirty="0">
                <a:solidFill>
                  <a:srgbClr val="C00000"/>
                </a:solidFill>
              </a:rPr>
              <a:t>printing it out</a:t>
            </a:r>
            <a:r>
              <a:rPr lang="en-IN" dirty="0"/>
              <a:t>.</a:t>
            </a:r>
          </a:p>
          <a:p>
            <a:r>
              <a:rPr lang="en-IN" dirty="0"/>
              <a:t>A return statement is used to </a:t>
            </a:r>
            <a:r>
              <a:rPr lang="en-IN" dirty="0">
                <a:solidFill>
                  <a:srgbClr val="C00000"/>
                </a:solidFill>
              </a:rPr>
              <a:t>end the execution </a:t>
            </a:r>
            <a:r>
              <a:rPr lang="en-IN" dirty="0"/>
              <a:t>of the function call. The statements after the return statements are </a:t>
            </a:r>
            <a:r>
              <a:rPr lang="en-IN" dirty="0">
                <a:solidFill>
                  <a:srgbClr val="C00000"/>
                </a:solidFill>
              </a:rPr>
              <a:t>not executed</a:t>
            </a:r>
            <a:r>
              <a:rPr lang="en-IN" dirty="0"/>
              <a:t>. </a:t>
            </a:r>
          </a:p>
          <a:p>
            <a:r>
              <a:rPr lang="en-IN" dirty="0"/>
              <a:t>If the return statement is without any expression, then the special value </a:t>
            </a:r>
            <a:r>
              <a:rPr lang="en-IN" dirty="0">
                <a:solidFill>
                  <a:srgbClr val="C00000"/>
                </a:solidFill>
              </a:rPr>
              <a:t>None is returned</a:t>
            </a:r>
            <a:r>
              <a:rPr lang="en-IN" dirty="0"/>
              <a:t>. </a:t>
            </a:r>
          </a:p>
          <a:p>
            <a:r>
              <a:rPr lang="en-IN" dirty="0"/>
              <a:t>In python we can return multiple values from function using </a:t>
            </a:r>
            <a:r>
              <a:rPr lang="en-IN" dirty="0">
                <a:solidFill>
                  <a:srgbClr val="C00000"/>
                </a:solidFill>
              </a:rPr>
              <a:t>object, tuple, list, Dictionary</a:t>
            </a:r>
            <a:r>
              <a:rPr lang="en-IN" dirty="0"/>
              <a:t>.</a:t>
            </a:r>
          </a:p>
          <a:p>
            <a:pPr marL="0" indent="0">
              <a:buNone/>
            </a:pPr>
            <a:r>
              <a:rPr lang="en-IN" dirty="0"/>
              <a:t> </a:t>
            </a:r>
          </a:p>
          <a:p>
            <a:endParaRPr lang="en-US" dirty="0"/>
          </a:p>
          <a:p>
            <a:endParaRPr lang="en-US" dirty="0"/>
          </a:p>
        </p:txBody>
      </p:sp>
      <p:sp>
        <p:nvSpPr>
          <p:cNvPr id="8" name="Rectangle 7">
            <a:extLst>
              <a:ext uri="{FF2B5EF4-FFF2-40B4-BE49-F238E27FC236}">
                <a16:creationId xmlns:a16="http://schemas.microsoft.com/office/drawing/2014/main" id="{A2B35A4B-2506-BB40-9FFD-590B1BD9DB2D}"/>
              </a:ext>
            </a:extLst>
          </p:cNvPr>
          <p:cNvSpPr/>
          <p:nvPr/>
        </p:nvSpPr>
        <p:spPr>
          <a:xfrm>
            <a:off x="946914" y="3836412"/>
            <a:ext cx="4881667" cy="1815882"/>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add_number</a:t>
            </a:r>
            <a:r>
              <a:rPr lang="en-US" sz="1600" dirty="0">
                <a:solidFill>
                  <a:srgbClr val="000000"/>
                </a:solidFill>
                <a:latin typeface="Consolas"/>
              </a:rPr>
              <a:t>(n1,n2) :</a:t>
            </a:r>
          </a:p>
          <a:p>
            <a:r>
              <a:rPr lang="en-US" sz="1600" dirty="0">
                <a:solidFill>
                  <a:srgbClr val="000000"/>
                </a:solidFill>
                <a:latin typeface="Consolas"/>
              </a:rPr>
              <a:t>    </a:t>
            </a:r>
            <a:r>
              <a:rPr lang="en-US" sz="1600" dirty="0">
                <a:solidFill>
                  <a:srgbClr val="0000FF"/>
                </a:solidFill>
                <a:latin typeface="Consolas"/>
              </a:rPr>
              <a:t>return</a:t>
            </a:r>
            <a:r>
              <a:rPr lang="en-US" sz="1600" dirty="0">
                <a:solidFill>
                  <a:srgbClr val="000000"/>
                </a:solidFill>
                <a:latin typeface="Consolas"/>
              </a:rPr>
              <a:t> n1 + n2</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sum1 = </a:t>
            </a:r>
            <a:r>
              <a:rPr lang="en-US" sz="1600" dirty="0" err="1">
                <a:solidFill>
                  <a:srgbClr val="000000"/>
                </a:solidFill>
                <a:latin typeface="Consolas"/>
              </a:rPr>
              <a:t>add_number</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p>
          <a:p>
            <a:r>
              <a:rPr lang="en-US" sz="1600" dirty="0">
                <a:solidFill>
                  <a:srgbClr val="000000"/>
                </a:solidFill>
                <a:latin typeface="Consolas"/>
              </a:rPr>
              <a:t>sum2 = </a:t>
            </a:r>
            <a:r>
              <a:rPr lang="en-US" sz="1600" dirty="0" err="1">
                <a:solidFill>
                  <a:srgbClr val="000000"/>
                </a:solidFill>
                <a:latin typeface="Consolas"/>
              </a:rPr>
              <a:t>add_number</a:t>
            </a:r>
            <a:r>
              <a:rPr lang="en-US" sz="1600" dirty="0">
                <a:solidFill>
                  <a:srgbClr val="000000"/>
                </a:solidFill>
                <a:latin typeface="Consolas"/>
              </a:rPr>
              <a:t>(</a:t>
            </a:r>
            <a:r>
              <a:rPr lang="en-US" sz="1600" dirty="0">
                <a:solidFill>
                  <a:srgbClr val="098658"/>
                </a:solidFill>
                <a:latin typeface="Consolas"/>
              </a:rPr>
              <a:t>6</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br>
              <a:rPr lang="en-US" sz="1600" dirty="0">
                <a:solidFill>
                  <a:srgbClr val="000000"/>
                </a:solidFill>
                <a:latin typeface="Consolas"/>
              </a:rPr>
            </a:br>
            <a:r>
              <a:rPr lang="en-US" sz="1600" dirty="0">
                <a:solidFill>
                  <a:srgbClr val="000000"/>
                </a:solidFill>
                <a:latin typeface="Consolas"/>
              </a:rPr>
              <a:t>print(sum1)</a:t>
            </a:r>
          </a:p>
          <a:p>
            <a:r>
              <a:rPr lang="en-US" sz="1600" dirty="0">
                <a:solidFill>
                  <a:srgbClr val="000000"/>
                </a:solidFill>
                <a:latin typeface="Consolas"/>
              </a:rPr>
              <a:t>print(sum2)</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EA4BAEF2-01CB-3048-BAE7-826CA10D191B}"/>
              </a:ext>
            </a:extLst>
          </p:cNvPr>
          <p:cNvSpPr/>
          <p:nvPr/>
        </p:nvSpPr>
        <p:spPr>
          <a:xfrm>
            <a:off x="446921" y="3836412"/>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p:txBody>
      </p:sp>
      <p:sp>
        <p:nvSpPr>
          <p:cNvPr id="10" name="Rectangle: Top Corners Rounded 6">
            <a:extLst>
              <a:ext uri="{FF2B5EF4-FFF2-40B4-BE49-F238E27FC236}">
                <a16:creationId xmlns:a16="http://schemas.microsoft.com/office/drawing/2014/main" id="{3B9A112A-EFB4-7246-B9FB-B12E04580EF8}"/>
              </a:ext>
            </a:extLst>
          </p:cNvPr>
          <p:cNvSpPr/>
          <p:nvPr/>
        </p:nvSpPr>
        <p:spPr>
          <a:xfrm>
            <a:off x="446921" y="3507228"/>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returnDemo.py</a:t>
            </a:r>
            <a:endParaRPr lang="en-US" sz="1600" dirty="0">
              <a:solidFill>
                <a:schemeClr val="bg1"/>
              </a:solidFill>
            </a:endParaRPr>
          </a:p>
        </p:txBody>
      </p:sp>
      <p:sp>
        <p:nvSpPr>
          <p:cNvPr id="11" name="Line Callout 1 10">
            <a:extLst>
              <a:ext uri="{FF2B5EF4-FFF2-40B4-BE49-F238E27FC236}">
                <a16:creationId xmlns:a16="http://schemas.microsoft.com/office/drawing/2014/main" id="{74195BCD-1DFA-3446-BE37-AD48E0DDBBC0}"/>
              </a:ext>
            </a:extLst>
          </p:cNvPr>
          <p:cNvSpPr/>
          <p:nvPr/>
        </p:nvSpPr>
        <p:spPr>
          <a:xfrm>
            <a:off x="4689364" y="3983329"/>
            <a:ext cx="1406636" cy="1449238"/>
          </a:xfrm>
          <a:prstGeom prst="borderCallout1">
            <a:avLst>
              <a:gd name="adj1" fmla="val 53885"/>
              <a:gd name="adj2" fmla="val -612"/>
              <a:gd name="adj3" fmla="val 94290"/>
              <a:gd name="adj4" fmla="val -16238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8</a:t>
            </a:r>
          </a:p>
          <a:p>
            <a:pPr algn="ctr"/>
            <a:r>
              <a:rPr lang="en-IN" dirty="0">
                <a:solidFill>
                  <a:schemeClr val="tx1"/>
                </a:solidFill>
              </a:rPr>
              <a:t>7</a:t>
            </a:r>
            <a:endParaRPr lang="en-US" dirty="0">
              <a:solidFill>
                <a:schemeClr val="tx1"/>
              </a:solidFill>
            </a:endParaRPr>
          </a:p>
        </p:txBody>
      </p:sp>
    </p:spTree>
    <p:extLst>
      <p:ext uri="{BB962C8B-B14F-4D97-AF65-F5344CB8AC3E}">
        <p14:creationId xmlns:p14="http://schemas.microsoft.com/office/powerpoint/2010/main" val="16270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P spid="10" grpId="0" animBg="1"/>
      <p:bldP spid="11" grpId="0" animBg="1"/>
      <p:bldP spid="11"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B8DA-1E0E-8044-A4BE-5C0CAAAC51C3}"/>
              </a:ext>
            </a:extLst>
          </p:cNvPr>
          <p:cNvSpPr>
            <a:spLocks noGrp="1"/>
          </p:cNvSpPr>
          <p:nvPr>
            <p:ph type="title"/>
          </p:nvPr>
        </p:nvSpPr>
        <p:spPr/>
        <p:txBody>
          <a:bodyPr/>
          <a:lstStyle/>
          <a:p>
            <a:r>
              <a:rPr lang="en-US" dirty="0"/>
              <a:t>return Multiple values</a:t>
            </a:r>
          </a:p>
        </p:txBody>
      </p:sp>
      <p:sp>
        <p:nvSpPr>
          <p:cNvPr id="4" name="Rectangle 3">
            <a:extLst>
              <a:ext uri="{FF2B5EF4-FFF2-40B4-BE49-F238E27FC236}">
                <a16:creationId xmlns:a16="http://schemas.microsoft.com/office/drawing/2014/main" id="{BE1849BF-8FE0-BB49-B537-7EF7A4B5E6B6}"/>
              </a:ext>
            </a:extLst>
          </p:cNvPr>
          <p:cNvSpPr/>
          <p:nvPr/>
        </p:nvSpPr>
        <p:spPr>
          <a:xfrm>
            <a:off x="790797" y="1305085"/>
            <a:ext cx="5487339" cy="2800767"/>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test():</a:t>
            </a:r>
          </a:p>
          <a:p>
            <a:pPr lvl="1"/>
            <a:r>
              <a:rPr lang="en-IN" sz="1600" dirty="0">
                <a:solidFill>
                  <a:srgbClr val="000000"/>
                </a:solidFill>
                <a:latin typeface="Consolas" panose="020B0609020204030204" pitchFamily="49" charset="0"/>
                <a:cs typeface="Consolas" panose="020B0609020204030204" pitchFamily="49" charset="0"/>
              </a:rPr>
              <a:t>a=</a:t>
            </a:r>
            <a:r>
              <a:rPr lang="en-IN" sz="1600" dirty="0">
                <a:solidFill>
                  <a:srgbClr val="098658"/>
                </a:solidFill>
                <a:latin typeface="Consolas" panose="020B0609020204030204" pitchFamily="49" charset="0"/>
                <a:cs typeface="Consolas" panose="020B0609020204030204" pitchFamily="49" charset="0"/>
              </a:rPr>
              <a:t>1</a:t>
            </a:r>
            <a:endParaRPr lang="en-IN" sz="1600" dirty="0">
              <a:solidFill>
                <a:srgbClr val="000000"/>
              </a:solidFill>
              <a:latin typeface="Consolas" panose="020B0609020204030204" pitchFamily="49" charset="0"/>
              <a:cs typeface="Consolas" panose="020B0609020204030204" pitchFamily="49" charset="0"/>
            </a:endParaRPr>
          </a:p>
          <a:p>
            <a:pPr lvl="1"/>
            <a:r>
              <a:rPr lang="en-IN" sz="1600" dirty="0">
                <a:solidFill>
                  <a:srgbClr val="000000"/>
                </a:solidFill>
                <a:latin typeface="Consolas" panose="020B0609020204030204" pitchFamily="49" charset="0"/>
                <a:cs typeface="Consolas" panose="020B0609020204030204" pitchFamily="49" charset="0"/>
              </a:rPr>
              <a:t>b=</a:t>
            </a:r>
            <a:r>
              <a:rPr lang="en-IN" sz="1600" dirty="0">
                <a:solidFill>
                  <a:srgbClr val="098658"/>
                </a:solidFill>
                <a:latin typeface="Consolas" panose="020B0609020204030204" pitchFamily="49" charset="0"/>
                <a:cs typeface="Consolas" panose="020B0609020204030204" pitchFamily="49" charset="0"/>
              </a:rPr>
              <a:t>2</a:t>
            </a:r>
            <a:endParaRPr lang="en-IN" sz="1600" dirty="0">
              <a:solidFill>
                <a:srgbClr val="000000"/>
              </a:solidFill>
              <a:latin typeface="Consolas" panose="020B0609020204030204" pitchFamily="49" charset="0"/>
              <a:cs typeface="Consolas" panose="020B0609020204030204" pitchFamily="49" charset="0"/>
            </a:endParaRPr>
          </a:p>
          <a:p>
            <a:pPr lvl="1"/>
            <a:r>
              <a:rPr lang="en-IN" sz="1600" dirty="0">
                <a:solidFill>
                  <a:srgbClr val="000000"/>
                </a:solidFill>
                <a:latin typeface="Consolas" panose="020B0609020204030204" pitchFamily="49" charset="0"/>
                <a:cs typeface="Consolas" panose="020B0609020204030204" pitchFamily="49" charset="0"/>
              </a:rPr>
              <a:t>c=</a:t>
            </a:r>
            <a:r>
              <a:rPr lang="en-IN" sz="1600" dirty="0">
                <a:solidFill>
                  <a:srgbClr val="098658"/>
                </a:solidFill>
                <a:latin typeface="Consolas" panose="020B0609020204030204" pitchFamily="49" charset="0"/>
                <a:cs typeface="Consolas" panose="020B0609020204030204" pitchFamily="49" charset="0"/>
              </a:rPr>
              <a:t>3</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a,b,c</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08000"/>
                </a:solidFill>
                <a:latin typeface="Consolas" panose="020B0609020204030204" pitchFamily="49" charset="0"/>
                <a:cs typeface="Consolas" panose="020B0609020204030204" pitchFamily="49" charset="0"/>
              </a:rPr>
              <a:t># return multiple values</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0000"/>
                </a:solidFill>
                <a:latin typeface="Consolas" panose="020B0609020204030204" pitchFamily="49" charset="0"/>
                <a:cs typeface="Consolas" panose="020B0609020204030204" pitchFamily="49" charset="0"/>
              </a:rPr>
              <a:t>x = test()</a:t>
            </a:r>
          </a:p>
          <a:p>
            <a:r>
              <a:rPr lang="en-IN" sz="1600" dirty="0" err="1">
                <a:solidFill>
                  <a:srgbClr val="000000"/>
                </a:solidFill>
                <a:latin typeface="Consolas" panose="020B0609020204030204" pitchFamily="49" charset="0"/>
                <a:cs typeface="Consolas" panose="020B0609020204030204" pitchFamily="49" charset="0"/>
              </a:rPr>
              <a:t>a,b,c</a:t>
            </a:r>
            <a:r>
              <a:rPr lang="en-IN" sz="1600" dirty="0">
                <a:solidFill>
                  <a:srgbClr val="000000"/>
                </a:solidFill>
                <a:latin typeface="Consolas" panose="020B0609020204030204" pitchFamily="49" charset="0"/>
                <a:cs typeface="Consolas" panose="020B0609020204030204" pitchFamily="49" charset="0"/>
              </a:rPr>
              <a:t> = test()</a:t>
            </a:r>
          </a:p>
          <a:p>
            <a:r>
              <a:rPr lang="en-IN" sz="1600" dirty="0">
                <a:solidFill>
                  <a:srgbClr val="000000"/>
                </a:solidFill>
                <a:latin typeface="Consolas" panose="020B0609020204030204" pitchFamily="49" charset="0"/>
                <a:cs typeface="Consolas" panose="020B0609020204030204" pitchFamily="49" charset="0"/>
              </a:rPr>
              <a:t>print(x)</a:t>
            </a:r>
          </a:p>
          <a:p>
            <a:r>
              <a:rPr lang="en-IN" sz="1600" dirty="0">
                <a:solidFill>
                  <a:srgbClr val="000000"/>
                </a:solidFill>
                <a:latin typeface="Consolas" panose="020B0609020204030204" pitchFamily="49" charset="0"/>
                <a:cs typeface="Consolas" panose="020B0609020204030204" pitchFamily="49" charset="0"/>
              </a:rPr>
              <a:t>print(x[</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"a, b, c="</a:t>
            </a:r>
            <a:r>
              <a:rPr lang="en-IN" sz="1600" dirty="0">
                <a:solidFill>
                  <a:srgbClr val="000000"/>
                </a:solidFill>
                <a:latin typeface="Consolas" panose="020B0609020204030204" pitchFamily="49" charset="0"/>
                <a:cs typeface="Consolas" panose="020B0609020204030204" pitchFamily="49" charset="0"/>
              </a:rPr>
              <a:t>,</a:t>
            </a:r>
            <a:r>
              <a:rPr lang="en-IN" sz="1600" dirty="0" err="1">
                <a:solidFill>
                  <a:srgbClr val="000000"/>
                </a:solidFill>
                <a:latin typeface="Consolas" panose="020B0609020204030204" pitchFamily="49" charset="0"/>
                <a:cs typeface="Consolas" panose="020B0609020204030204" pitchFamily="49" charset="0"/>
              </a:rPr>
              <a:t>a,b,c</a:t>
            </a:r>
            <a:r>
              <a:rPr lang="en-IN" sz="1600" dirty="0">
                <a:solidFill>
                  <a:srgbClr val="000000"/>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B017C725-8335-1947-905E-92141ABDF25E}"/>
              </a:ext>
            </a:extLst>
          </p:cNvPr>
          <p:cNvSpPr/>
          <p:nvPr/>
        </p:nvSpPr>
        <p:spPr>
          <a:xfrm>
            <a:off x="290804" y="1305085"/>
            <a:ext cx="499993" cy="280076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a:p>
            <a:pPr algn="r"/>
            <a:r>
              <a:rPr lang="en-IN" sz="1600" b="1" dirty="0">
                <a:solidFill>
                  <a:schemeClr val="tx1">
                    <a:lumMod val="75000"/>
                    <a:lumOff val="25000"/>
                  </a:schemeClr>
                </a:solidFill>
                <a:latin typeface="Consolas" panose="020B0609020204030204" pitchFamily="49" charset="0"/>
              </a:rPr>
              <a:t>11</a:t>
            </a:r>
          </a:p>
        </p:txBody>
      </p:sp>
      <p:sp>
        <p:nvSpPr>
          <p:cNvPr id="6" name="Rectangle: Top Corners Rounded 6">
            <a:extLst>
              <a:ext uri="{FF2B5EF4-FFF2-40B4-BE49-F238E27FC236}">
                <a16:creationId xmlns:a16="http://schemas.microsoft.com/office/drawing/2014/main" id="{AF8FEC0C-B3E4-7C4A-A394-4DA990671618}"/>
              </a:ext>
            </a:extLst>
          </p:cNvPr>
          <p:cNvSpPr/>
          <p:nvPr/>
        </p:nvSpPr>
        <p:spPr>
          <a:xfrm>
            <a:off x="290804" y="975901"/>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returndemo.py</a:t>
            </a:r>
            <a:endParaRPr lang="en-US" sz="1600" dirty="0">
              <a:solidFill>
                <a:schemeClr val="bg1"/>
              </a:solidFill>
            </a:endParaRPr>
          </a:p>
        </p:txBody>
      </p:sp>
      <p:sp>
        <p:nvSpPr>
          <p:cNvPr id="7" name="Rectangle 6">
            <a:extLst>
              <a:ext uri="{FF2B5EF4-FFF2-40B4-BE49-F238E27FC236}">
                <a16:creationId xmlns:a16="http://schemas.microsoft.com/office/drawing/2014/main" id="{79D41EB0-1D96-7A4F-B96A-E57E8D80F345}"/>
              </a:ext>
            </a:extLst>
          </p:cNvPr>
          <p:cNvSpPr/>
          <p:nvPr/>
        </p:nvSpPr>
        <p:spPr>
          <a:xfrm>
            <a:off x="6497443" y="1301603"/>
            <a:ext cx="4472312" cy="830997"/>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(1, 2, 3)</a:t>
            </a:r>
          </a:p>
          <a:p>
            <a:r>
              <a:rPr lang="en-IN" sz="1600" b="1" dirty="0">
                <a:latin typeface="Consolas" pitchFamily="49" charset="0"/>
                <a:cs typeface="Consolas" panose="020B0609020204030204" pitchFamily="49" charset="0"/>
              </a:rPr>
              <a:t>2</a:t>
            </a:r>
          </a:p>
          <a:p>
            <a:r>
              <a:rPr lang="en-IN" sz="1600" b="1" dirty="0">
                <a:latin typeface="Consolas" pitchFamily="49" charset="0"/>
                <a:cs typeface="Consolas" panose="020B0609020204030204" pitchFamily="49" charset="0"/>
              </a:rPr>
              <a:t>a, b, c= 1 2 3</a:t>
            </a:r>
          </a:p>
        </p:txBody>
      </p:sp>
      <p:sp>
        <p:nvSpPr>
          <p:cNvPr id="8" name="Rectangle: Top Corners Rounded 6">
            <a:extLst>
              <a:ext uri="{FF2B5EF4-FFF2-40B4-BE49-F238E27FC236}">
                <a16:creationId xmlns:a16="http://schemas.microsoft.com/office/drawing/2014/main" id="{DB36B5C3-3AA9-F042-803F-CDE8A8766F8A}"/>
              </a:ext>
            </a:extLst>
          </p:cNvPr>
          <p:cNvSpPr/>
          <p:nvPr/>
        </p:nvSpPr>
        <p:spPr>
          <a:xfrm>
            <a:off x="6497443" y="975901"/>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48991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972C-CEBB-184E-8A07-32DBEF04231D}"/>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648C5EC-3AF4-8044-A5A4-D06B44D5E3F0}"/>
              </a:ext>
            </a:extLst>
          </p:cNvPr>
          <p:cNvSpPr>
            <a:spLocks noGrp="1"/>
          </p:cNvSpPr>
          <p:nvPr>
            <p:ph idx="1"/>
          </p:nvPr>
        </p:nvSpPr>
        <p:spPr/>
        <p:txBody>
          <a:bodyPr/>
          <a:lstStyle/>
          <a:p>
            <a:r>
              <a:rPr lang="en-US" dirty="0"/>
              <a:t>WAP that define a function to find factorial of given number.</a:t>
            </a:r>
          </a:p>
          <a:p>
            <a:r>
              <a:rPr lang="en-US" dirty="0"/>
              <a:t>WAP that defines a function which returns 1 if the number is prime otherwise return 0.</a:t>
            </a:r>
          </a:p>
          <a:p>
            <a:r>
              <a:rPr lang="en-US" dirty="0"/>
              <a:t>WAP to generate Fibonacci series of N given number using function name </a:t>
            </a:r>
            <a:r>
              <a:rPr lang="en-US" dirty="0" err="1"/>
              <a:t>fibbo</a:t>
            </a:r>
            <a:r>
              <a:rPr lang="en-US" dirty="0"/>
              <a:t>.</a:t>
            </a:r>
          </a:p>
          <a:p>
            <a:r>
              <a:rPr lang="en-US" dirty="0"/>
              <a:t>WAP that defines a function to add first n numbers.</a:t>
            </a:r>
          </a:p>
        </p:txBody>
      </p:sp>
    </p:spTree>
    <p:extLst>
      <p:ext uri="{BB962C8B-B14F-4D97-AF65-F5344CB8AC3E}">
        <p14:creationId xmlns:p14="http://schemas.microsoft.com/office/powerpoint/2010/main" val="386579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4257-21DC-0045-958F-445B9395958C}"/>
              </a:ext>
            </a:extLst>
          </p:cNvPr>
          <p:cNvSpPr>
            <a:spLocks noGrp="1"/>
          </p:cNvSpPr>
          <p:nvPr>
            <p:ph type="title"/>
          </p:nvPr>
        </p:nvSpPr>
        <p:spPr>
          <a:xfrm>
            <a:off x="0" y="0"/>
            <a:ext cx="12192000" cy="711200"/>
          </a:xfrm>
        </p:spPr>
        <p:txBody>
          <a:bodyPr/>
          <a:lstStyle/>
          <a:p>
            <a:r>
              <a:rPr lang="en-US" dirty="0"/>
              <a:t>Scope of Variables</a:t>
            </a:r>
          </a:p>
        </p:txBody>
      </p:sp>
      <p:sp>
        <p:nvSpPr>
          <p:cNvPr id="3" name="Content Placeholder 2">
            <a:extLst>
              <a:ext uri="{FF2B5EF4-FFF2-40B4-BE49-F238E27FC236}">
                <a16:creationId xmlns:a16="http://schemas.microsoft.com/office/drawing/2014/main" id="{A1AE9D4F-CFFA-A849-AFF0-13F7B1CA6ED7}"/>
              </a:ext>
            </a:extLst>
          </p:cNvPr>
          <p:cNvSpPr>
            <a:spLocks noGrp="1"/>
          </p:cNvSpPr>
          <p:nvPr>
            <p:ph idx="1"/>
          </p:nvPr>
        </p:nvSpPr>
        <p:spPr/>
        <p:txBody>
          <a:bodyPr/>
          <a:lstStyle/>
          <a:p>
            <a:r>
              <a:rPr lang="en-US" dirty="0"/>
              <a:t>All variables in a program </a:t>
            </a:r>
            <a:r>
              <a:rPr lang="en-US" dirty="0">
                <a:solidFill>
                  <a:schemeClr val="accent6"/>
                </a:solidFill>
              </a:rPr>
              <a:t>may not be accessible at all locations</a:t>
            </a:r>
            <a:r>
              <a:rPr lang="en-US" dirty="0"/>
              <a:t> in that program. This depends on where you have </a:t>
            </a:r>
            <a:r>
              <a:rPr lang="en-US" dirty="0">
                <a:solidFill>
                  <a:schemeClr val="accent6"/>
                </a:solidFill>
              </a:rPr>
              <a:t>declared a variable</a:t>
            </a:r>
            <a:r>
              <a:rPr lang="en-US" dirty="0"/>
              <a:t>.</a:t>
            </a:r>
          </a:p>
          <a:p>
            <a:r>
              <a:rPr lang="en-US" dirty="0"/>
              <a:t>The scope of a variable determines the portion of the program where you can access a particular identifier. There are two basic scopes of variables in Python:</a:t>
            </a:r>
          </a:p>
          <a:p>
            <a:pPr lvl="1"/>
            <a:r>
              <a:rPr lang="en-US" dirty="0"/>
              <a:t>Global variables</a:t>
            </a:r>
          </a:p>
          <a:p>
            <a:pPr lvl="1"/>
            <a:r>
              <a:rPr lang="en-US" dirty="0"/>
              <a:t>Local variables</a:t>
            </a:r>
          </a:p>
          <a:p>
            <a:r>
              <a:rPr lang="en-US" altLang="en-US" dirty="0"/>
              <a:t>Variables that are defined inside a </a:t>
            </a:r>
            <a:r>
              <a:rPr lang="en-US" altLang="en-US" dirty="0">
                <a:solidFill>
                  <a:schemeClr val="accent6"/>
                </a:solidFill>
              </a:rPr>
              <a:t>function body have a local scope</a:t>
            </a:r>
            <a:r>
              <a:rPr lang="en-US" altLang="en-US" dirty="0"/>
              <a:t>, and those defined outside have a </a:t>
            </a:r>
            <a:r>
              <a:rPr lang="en-US" altLang="en-US" dirty="0">
                <a:solidFill>
                  <a:schemeClr val="accent6"/>
                </a:solidFill>
              </a:rPr>
              <a:t>global scope</a:t>
            </a:r>
            <a:r>
              <a:rPr lang="en-US" altLang="en-US" dirty="0"/>
              <a:t>.</a:t>
            </a:r>
          </a:p>
          <a:p>
            <a:r>
              <a:rPr lang="en-US" altLang="en-US" dirty="0"/>
              <a:t>This means that local variables can be accessed </a:t>
            </a:r>
            <a:r>
              <a:rPr lang="en-US" altLang="en-US" dirty="0">
                <a:solidFill>
                  <a:schemeClr val="accent6"/>
                </a:solidFill>
              </a:rPr>
              <a:t>only inside the function </a:t>
            </a:r>
            <a:r>
              <a:rPr lang="en-US" altLang="en-US" dirty="0"/>
              <a:t>in which they are declared.</a:t>
            </a:r>
          </a:p>
          <a:p>
            <a:r>
              <a:rPr lang="en-US" altLang="en-US" dirty="0"/>
              <a:t>whereas global variables can be accessed throughout the </a:t>
            </a:r>
            <a:r>
              <a:rPr lang="en-US" altLang="en-US" dirty="0">
                <a:solidFill>
                  <a:schemeClr val="accent6"/>
                </a:solidFill>
              </a:rPr>
              <a:t>program body by all functions</a:t>
            </a:r>
            <a:r>
              <a:rPr lang="en-US" altLang="en-US" dirty="0"/>
              <a:t>.</a:t>
            </a:r>
          </a:p>
          <a:p>
            <a:r>
              <a:rPr lang="en-US" altLang="en-US" dirty="0"/>
              <a:t>When we call a function, the variables declared inside it are </a:t>
            </a:r>
            <a:r>
              <a:rPr lang="en-US" altLang="en-US" dirty="0">
                <a:solidFill>
                  <a:schemeClr val="accent6"/>
                </a:solidFill>
              </a:rPr>
              <a:t>brought into scope</a:t>
            </a:r>
            <a:r>
              <a:rPr lang="en-US" altLang="en-US" dirty="0"/>
              <a:t>.</a:t>
            </a:r>
          </a:p>
          <a:p>
            <a:endParaRPr lang="en-US" dirty="0"/>
          </a:p>
        </p:txBody>
      </p:sp>
    </p:spTree>
    <p:extLst>
      <p:ext uri="{BB962C8B-B14F-4D97-AF65-F5344CB8AC3E}">
        <p14:creationId xmlns:p14="http://schemas.microsoft.com/office/powerpoint/2010/main" val="38165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C91D-212D-4148-837B-9B8853D929AD}"/>
              </a:ext>
            </a:extLst>
          </p:cNvPr>
          <p:cNvSpPr>
            <a:spLocks noGrp="1"/>
          </p:cNvSpPr>
          <p:nvPr>
            <p:ph type="title"/>
          </p:nvPr>
        </p:nvSpPr>
        <p:spPr/>
        <p:txBody>
          <a:bodyPr/>
          <a:lstStyle/>
          <a:p>
            <a:r>
              <a:rPr lang="en-US" dirty="0"/>
              <a:t>Scope of Variables </a:t>
            </a:r>
            <a:r>
              <a:rPr lang="en-IN" dirty="0"/>
              <a:t>(cont.)</a:t>
            </a:r>
            <a:endParaRPr lang="en-US" dirty="0"/>
          </a:p>
        </p:txBody>
      </p:sp>
      <p:sp>
        <p:nvSpPr>
          <p:cNvPr id="4" name="Rectangle 3">
            <a:extLst>
              <a:ext uri="{FF2B5EF4-FFF2-40B4-BE49-F238E27FC236}">
                <a16:creationId xmlns:a16="http://schemas.microsoft.com/office/drawing/2014/main" id="{42CC69DB-A9B9-D043-A01B-6DAC1D135AE7}"/>
              </a:ext>
            </a:extLst>
          </p:cNvPr>
          <p:cNvSpPr/>
          <p:nvPr/>
        </p:nvSpPr>
        <p:spPr>
          <a:xfrm>
            <a:off x="688892" y="1316236"/>
            <a:ext cx="6473236" cy="2062103"/>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total = 0</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sum( arg1, arg2 ):</a:t>
            </a:r>
          </a:p>
          <a:p>
            <a:pPr lvl="1"/>
            <a:r>
              <a:rPr lang="en-IN" sz="1600" dirty="0">
                <a:solidFill>
                  <a:srgbClr val="000000"/>
                </a:solidFill>
                <a:latin typeface="Consolas" panose="020B0609020204030204" pitchFamily="49" charset="0"/>
                <a:cs typeface="Consolas" panose="020B0609020204030204" pitchFamily="49" charset="0"/>
              </a:rPr>
              <a:t>total = arg1 + arg2</a:t>
            </a:r>
          </a:p>
          <a:p>
            <a:pPr lvl="1"/>
            <a:r>
              <a:rPr lang="en-IN" sz="1600" dirty="0">
                <a:solidFill>
                  <a:srgbClr val="000000"/>
                </a:solidFill>
                <a:latin typeface="Consolas" panose="020B0609020204030204" pitchFamily="49" charset="0"/>
                <a:cs typeface="Consolas" panose="020B0609020204030204" pitchFamily="49" charset="0"/>
              </a:rPr>
              <a:t>print (</a:t>
            </a:r>
            <a:r>
              <a:rPr lang="en-IN" sz="1600" dirty="0">
                <a:solidFill>
                  <a:srgbClr val="A31515"/>
                </a:solidFill>
                <a:latin typeface="Consolas" panose="020B0609020204030204" pitchFamily="49" charset="0"/>
                <a:cs typeface="Consolas" panose="020B0609020204030204" pitchFamily="49" charset="0"/>
              </a:rPr>
              <a:t>"Inside the function local total : "</a:t>
            </a:r>
            <a:r>
              <a:rPr lang="en-IN" sz="1600" dirty="0">
                <a:solidFill>
                  <a:srgbClr val="000000"/>
                </a:solidFill>
                <a:latin typeface="Consolas" panose="020B0609020204030204" pitchFamily="49" charset="0"/>
                <a:cs typeface="Consolas" panose="020B0609020204030204" pitchFamily="49" charset="0"/>
              </a:rPr>
              <a:t>, total)</a:t>
            </a:r>
          </a:p>
          <a:p>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total;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8000"/>
                </a:solidFill>
                <a:latin typeface="Consolas" panose="020B0609020204030204" pitchFamily="49" charset="0"/>
                <a:cs typeface="Consolas" panose="020B0609020204030204" pitchFamily="49" charset="0"/>
              </a:rPr>
              <a:t># Now you can call sum function </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sum( </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20</a:t>
            </a:r>
            <a:r>
              <a:rPr lang="en-IN" sz="1600" dirty="0">
                <a:solidFill>
                  <a:srgbClr val="000000"/>
                </a:solidFill>
                <a:latin typeface="Consolas" panose="020B0609020204030204" pitchFamily="49" charset="0"/>
                <a:cs typeface="Consolas" panose="020B0609020204030204" pitchFamily="49" charset="0"/>
              </a:rPr>
              <a:t> ); </a:t>
            </a:r>
          </a:p>
          <a:p>
            <a:r>
              <a:rPr lang="en-IN" sz="1600" dirty="0">
                <a:solidFill>
                  <a:srgbClr val="000000"/>
                </a:solidFill>
                <a:latin typeface="Consolas" panose="020B0609020204030204" pitchFamily="49" charset="0"/>
                <a:cs typeface="Consolas" panose="020B0609020204030204" pitchFamily="49" charset="0"/>
              </a:rPr>
              <a:t>print (</a:t>
            </a:r>
            <a:r>
              <a:rPr lang="en-IN" sz="1600" dirty="0">
                <a:solidFill>
                  <a:srgbClr val="A31515"/>
                </a:solidFill>
                <a:latin typeface="Consolas" panose="020B0609020204030204" pitchFamily="49" charset="0"/>
                <a:cs typeface="Consolas" panose="020B0609020204030204" pitchFamily="49" charset="0"/>
              </a:rPr>
              <a:t>"Outside the function global total : "</a:t>
            </a:r>
            <a:r>
              <a:rPr lang="en-IN" sz="1600" dirty="0">
                <a:solidFill>
                  <a:srgbClr val="000000"/>
                </a:solidFill>
                <a:latin typeface="Consolas" panose="020B0609020204030204" pitchFamily="49" charset="0"/>
                <a:cs typeface="Consolas" panose="020B0609020204030204" pitchFamily="49" charset="0"/>
              </a:rPr>
              <a:t>, total)</a:t>
            </a:r>
          </a:p>
        </p:txBody>
      </p:sp>
      <p:sp>
        <p:nvSpPr>
          <p:cNvPr id="5" name="Rectangle 4">
            <a:extLst>
              <a:ext uri="{FF2B5EF4-FFF2-40B4-BE49-F238E27FC236}">
                <a16:creationId xmlns:a16="http://schemas.microsoft.com/office/drawing/2014/main" id="{E115C9D8-9231-8F40-B942-09F0136C3410}"/>
              </a:ext>
            </a:extLst>
          </p:cNvPr>
          <p:cNvSpPr/>
          <p:nvPr/>
        </p:nvSpPr>
        <p:spPr>
          <a:xfrm>
            <a:off x="188899" y="1316236"/>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6" name="Rectangle: Top Corners Rounded 6">
            <a:extLst>
              <a:ext uri="{FF2B5EF4-FFF2-40B4-BE49-F238E27FC236}">
                <a16:creationId xmlns:a16="http://schemas.microsoft.com/office/drawing/2014/main" id="{C6CD528B-D059-ED4D-A937-B6EECE9F21D9}"/>
              </a:ext>
            </a:extLst>
          </p:cNvPr>
          <p:cNvSpPr/>
          <p:nvPr/>
        </p:nvSpPr>
        <p:spPr>
          <a:xfrm>
            <a:off x="188899" y="98705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Local.py</a:t>
            </a:r>
            <a:endParaRPr lang="en-US" sz="1600" dirty="0">
              <a:solidFill>
                <a:schemeClr val="bg1"/>
              </a:solidFill>
            </a:endParaRPr>
          </a:p>
        </p:txBody>
      </p:sp>
      <p:sp>
        <p:nvSpPr>
          <p:cNvPr id="7" name="Rectangle 6">
            <a:extLst>
              <a:ext uri="{FF2B5EF4-FFF2-40B4-BE49-F238E27FC236}">
                <a16:creationId xmlns:a16="http://schemas.microsoft.com/office/drawing/2014/main" id="{C2102AC2-B5BA-5746-A9E2-366CA231CFCA}"/>
              </a:ext>
            </a:extLst>
          </p:cNvPr>
          <p:cNvSpPr/>
          <p:nvPr/>
        </p:nvSpPr>
        <p:spPr>
          <a:xfrm>
            <a:off x="7356088" y="1312754"/>
            <a:ext cx="4647013" cy="523220"/>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Inside the function local total :  30</a:t>
            </a:r>
          </a:p>
          <a:p>
            <a:r>
              <a:rPr lang="en-IN" sz="1400" b="1" dirty="0">
                <a:latin typeface="Consolas" pitchFamily="49" charset="0"/>
                <a:cs typeface="Consolas" panose="020B0609020204030204" pitchFamily="49" charset="0"/>
              </a:rPr>
              <a:t>Outside the function global total :  0</a:t>
            </a:r>
          </a:p>
        </p:txBody>
      </p:sp>
      <p:sp>
        <p:nvSpPr>
          <p:cNvPr id="8" name="Rectangle: Top Corners Rounded 6">
            <a:extLst>
              <a:ext uri="{FF2B5EF4-FFF2-40B4-BE49-F238E27FC236}">
                <a16:creationId xmlns:a16="http://schemas.microsoft.com/office/drawing/2014/main" id="{04D8C5D3-8927-FD47-A36B-D38D104D9310}"/>
              </a:ext>
            </a:extLst>
          </p:cNvPr>
          <p:cNvSpPr/>
          <p:nvPr/>
        </p:nvSpPr>
        <p:spPr>
          <a:xfrm>
            <a:off x="7356088" y="987052"/>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C2DADAEE-7DA8-9F41-9492-818C624211A4}"/>
              </a:ext>
            </a:extLst>
          </p:cNvPr>
          <p:cNvSpPr/>
          <p:nvPr/>
        </p:nvSpPr>
        <p:spPr>
          <a:xfrm>
            <a:off x="688892" y="4100324"/>
            <a:ext cx="6473236" cy="2308324"/>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total = 0</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sum( arg1, arg2 ):</a:t>
            </a:r>
          </a:p>
          <a:p>
            <a:pPr lvl="1"/>
            <a:r>
              <a:rPr lang="en-IN" sz="1600" dirty="0">
                <a:solidFill>
                  <a:srgbClr val="0000FF"/>
                </a:solidFill>
                <a:latin typeface="Consolas" panose="020B0609020204030204" pitchFamily="49" charset="0"/>
                <a:cs typeface="Consolas" panose="020B0609020204030204" pitchFamily="49" charset="0"/>
              </a:rPr>
              <a:t>global</a:t>
            </a:r>
            <a:r>
              <a:rPr lang="en-IN" sz="1600" dirty="0">
                <a:solidFill>
                  <a:srgbClr val="000000"/>
                </a:solidFill>
                <a:latin typeface="Consolas" panose="020B0609020204030204" pitchFamily="49" charset="0"/>
                <a:cs typeface="Consolas" panose="020B0609020204030204" pitchFamily="49" charset="0"/>
              </a:rPr>
              <a:t> total</a:t>
            </a:r>
          </a:p>
          <a:p>
            <a:pPr lvl="1"/>
            <a:r>
              <a:rPr lang="en-IN" sz="1600" dirty="0">
                <a:solidFill>
                  <a:srgbClr val="000000"/>
                </a:solidFill>
                <a:latin typeface="Consolas" panose="020B0609020204030204" pitchFamily="49" charset="0"/>
                <a:cs typeface="Consolas" panose="020B0609020204030204" pitchFamily="49" charset="0"/>
              </a:rPr>
              <a:t>total = arg1 + arg2</a:t>
            </a:r>
          </a:p>
          <a:p>
            <a:pPr lvl="1"/>
            <a:r>
              <a:rPr lang="en-IN" sz="1600" dirty="0">
                <a:solidFill>
                  <a:srgbClr val="000000"/>
                </a:solidFill>
                <a:latin typeface="Consolas" panose="020B0609020204030204" pitchFamily="49" charset="0"/>
                <a:cs typeface="Consolas" panose="020B0609020204030204" pitchFamily="49" charset="0"/>
              </a:rPr>
              <a:t>print (</a:t>
            </a:r>
            <a:r>
              <a:rPr lang="en-IN" sz="1600" dirty="0">
                <a:solidFill>
                  <a:srgbClr val="A31515"/>
                </a:solidFill>
                <a:latin typeface="Consolas" panose="020B0609020204030204" pitchFamily="49" charset="0"/>
                <a:cs typeface="Consolas" panose="020B0609020204030204" pitchFamily="49" charset="0"/>
              </a:rPr>
              <a:t>"Inside the function local total : "</a:t>
            </a:r>
            <a:r>
              <a:rPr lang="en-IN" sz="1600" dirty="0">
                <a:solidFill>
                  <a:srgbClr val="000000"/>
                </a:solidFill>
                <a:latin typeface="Consolas" panose="020B0609020204030204" pitchFamily="49" charset="0"/>
                <a:cs typeface="Consolas" panose="020B0609020204030204" pitchFamily="49" charset="0"/>
              </a:rPr>
              <a:t>, total)</a:t>
            </a:r>
          </a:p>
          <a:p>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total;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8000"/>
                </a:solidFill>
                <a:latin typeface="Consolas" panose="020B0609020204030204" pitchFamily="49" charset="0"/>
                <a:cs typeface="Consolas" panose="020B0609020204030204" pitchFamily="49" charset="0"/>
              </a:rPr>
              <a:t># Now you can call sum function </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sum( </a:t>
            </a:r>
            <a:r>
              <a:rPr lang="en-IN" sz="1600" dirty="0">
                <a:solidFill>
                  <a:srgbClr val="098658"/>
                </a:solidFill>
                <a:latin typeface="Consolas" panose="020B0609020204030204" pitchFamily="49" charset="0"/>
                <a:cs typeface="Consolas" panose="020B0609020204030204" pitchFamily="49" charset="0"/>
              </a:rPr>
              <a:t>10</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20</a:t>
            </a:r>
            <a:r>
              <a:rPr lang="en-IN" sz="1600" dirty="0">
                <a:solidFill>
                  <a:srgbClr val="000000"/>
                </a:solidFill>
                <a:latin typeface="Consolas" panose="020B0609020204030204" pitchFamily="49" charset="0"/>
                <a:cs typeface="Consolas" panose="020B0609020204030204" pitchFamily="49" charset="0"/>
              </a:rPr>
              <a:t> ); </a:t>
            </a:r>
          </a:p>
          <a:p>
            <a:r>
              <a:rPr lang="en-IN" sz="1600" dirty="0">
                <a:solidFill>
                  <a:srgbClr val="000000"/>
                </a:solidFill>
                <a:latin typeface="Consolas" panose="020B0609020204030204" pitchFamily="49" charset="0"/>
                <a:cs typeface="Consolas" panose="020B0609020204030204" pitchFamily="49" charset="0"/>
              </a:rPr>
              <a:t>print (</a:t>
            </a:r>
            <a:r>
              <a:rPr lang="en-IN" sz="1600" dirty="0">
                <a:solidFill>
                  <a:srgbClr val="A31515"/>
                </a:solidFill>
                <a:latin typeface="Consolas" panose="020B0609020204030204" pitchFamily="49" charset="0"/>
                <a:cs typeface="Consolas" panose="020B0609020204030204" pitchFamily="49" charset="0"/>
              </a:rPr>
              <a:t>"Outside the function global total : "</a:t>
            </a:r>
            <a:r>
              <a:rPr lang="en-IN" sz="1600" dirty="0">
                <a:solidFill>
                  <a:srgbClr val="000000"/>
                </a:solidFill>
                <a:latin typeface="Consolas" panose="020B0609020204030204" pitchFamily="49" charset="0"/>
                <a:cs typeface="Consolas" panose="020B0609020204030204" pitchFamily="49" charset="0"/>
              </a:rPr>
              <a:t>, total)</a:t>
            </a:r>
          </a:p>
        </p:txBody>
      </p:sp>
      <p:sp>
        <p:nvSpPr>
          <p:cNvPr id="10" name="Rectangle 9">
            <a:extLst>
              <a:ext uri="{FF2B5EF4-FFF2-40B4-BE49-F238E27FC236}">
                <a16:creationId xmlns:a16="http://schemas.microsoft.com/office/drawing/2014/main" id="{ABD7B9C8-9AD5-C447-8038-A9B4CDF0FA1C}"/>
              </a:ext>
            </a:extLst>
          </p:cNvPr>
          <p:cNvSpPr/>
          <p:nvPr/>
        </p:nvSpPr>
        <p:spPr>
          <a:xfrm>
            <a:off x="188899" y="4100324"/>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11" name="Rectangle: Top Corners Rounded 6">
            <a:extLst>
              <a:ext uri="{FF2B5EF4-FFF2-40B4-BE49-F238E27FC236}">
                <a16:creationId xmlns:a16="http://schemas.microsoft.com/office/drawing/2014/main" id="{DA56560C-80CA-E44B-A6C6-3A350CF67FCC}"/>
              </a:ext>
            </a:extLst>
          </p:cNvPr>
          <p:cNvSpPr/>
          <p:nvPr/>
        </p:nvSpPr>
        <p:spPr>
          <a:xfrm>
            <a:off x="188899" y="3771140"/>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Global.py</a:t>
            </a:r>
            <a:endParaRPr lang="en-US" sz="1600" dirty="0">
              <a:solidFill>
                <a:schemeClr val="bg1"/>
              </a:solidFill>
            </a:endParaRPr>
          </a:p>
        </p:txBody>
      </p:sp>
      <p:sp>
        <p:nvSpPr>
          <p:cNvPr id="12" name="Rectangle 11">
            <a:extLst>
              <a:ext uri="{FF2B5EF4-FFF2-40B4-BE49-F238E27FC236}">
                <a16:creationId xmlns:a16="http://schemas.microsoft.com/office/drawing/2014/main" id="{E705EB0A-DF87-1640-AF69-6F6E6890652A}"/>
              </a:ext>
            </a:extLst>
          </p:cNvPr>
          <p:cNvSpPr/>
          <p:nvPr/>
        </p:nvSpPr>
        <p:spPr>
          <a:xfrm>
            <a:off x="7356088" y="4096842"/>
            <a:ext cx="4647013" cy="523220"/>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Inside the function local total :  30</a:t>
            </a:r>
          </a:p>
          <a:p>
            <a:r>
              <a:rPr lang="en-IN" sz="1400" b="1" dirty="0">
                <a:latin typeface="Consolas" pitchFamily="49" charset="0"/>
                <a:cs typeface="Consolas" panose="020B0609020204030204" pitchFamily="49" charset="0"/>
              </a:rPr>
              <a:t>Outside the function global total :  30</a:t>
            </a:r>
          </a:p>
        </p:txBody>
      </p:sp>
      <p:sp>
        <p:nvSpPr>
          <p:cNvPr id="13" name="Rectangle: Top Corners Rounded 6">
            <a:extLst>
              <a:ext uri="{FF2B5EF4-FFF2-40B4-BE49-F238E27FC236}">
                <a16:creationId xmlns:a16="http://schemas.microsoft.com/office/drawing/2014/main" id="{ED4B0AE6-2716-C44C-9FE0-A9BEA464C609}"/>
              </a:ext>
            </a:extLst>
          </p:cNvPr>
          <p:cNvSpPr/>
          <p:nvPr/>
        </p:nvSpPr>
        <p:spPr>
          <a:xfrm>
            <a:off x="7356088" y="3771140"/>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2498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1" end="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xEl>
                                              <p:pRg st="3" end="3"/>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1E46-B0A0-274C-8A15-23F4D1E80505}"/>
              </a:ext>
            </a:extLst>
          </p:cNvPr>
          <p:cNvSpPr>
            <a:spLocks noGrp="1"/>
          </p:cNvSpPr>
          <p:nvPr>
            <p:ph type="title"/>
          </p:nvPr>
        </p:nvSpPr>
        <p:spPr/>
        <p:txBody>
          <a:bodyPr/>
          <a:lstStyle/>
          <a:p>
            <a:r>
              <a:rPr lang="en-US" dirty="0"/>
              <a:t>Lambda Function</a:t>
            </a:r>
          </a:p>
        </p:txBody>
      </p:sp>
      <p:sp>
        <p:nvSpPr>
          <p:cNvPr id="3" name="Content Placeholder 2">
            <a:extLst>
              <a:ext uri="{FF2B5EF4-FFF2-40B4-BE49-F238E27FC236}">
                <a16:creationId xmlns:a16="http://schemas.microsoft.com/office/drawing/2014/main" id="{893489B3-BBE1-3148-93B6-1F5D08D9F678}"/>
              </a:ext>
            </a:extLst>
          </p:cNvPr>
          <p:cNvSpPr>
            <a:spLocks noGrp="1"/>
          </p:cNvSpPr>
          <p:nvPr>
            <p:ph idx="1"/>
          </p:nvPr>
        </p:nvSpPr>
        <p:spPr/>
        <p:txBody>
          <a:bodyPr/>
          <a:lstStyle/>
          <a:p>
            <a:r>
              <a:rPr lang="en-US" dirty="0"/>
              <a:t>We can use the </a:t>
            </a:r>
            <a:r>
              <a:rPr lang="en-US" dirty="0">
                <a:solidFill>
                  <a:schemeClr val="accent6"/>
                </a:solidFill>
              </a:rPr>
              <a:t>lambda keyword</a:t>
            </a:r>
            <a:r>
              <a:rPr lang="en-US" dirty="0"/>
              <a:t> to create small anonymous functions.</a:t>
            </a:r>
          </a:p>
          <a:p>
            <a:r>
              <a:rPr lang="en-US" altLang="en-US" dirty="0"/>
              <a:t>These functions are called anonymous because they are not declared in the standard manner by using the </a:t>
            </a:r>
            <a:r>
              <a:rPr lang="en-US" altLang="en-US" i="1" dirty="0">
                <a:solidFill>
                  <a:schemeClr val="accent6"/>
                </a:solidFill>
              </a:rPr>
              <a:t>def</a:t>
            </a:r>
            <a:r>
              <a:rPr lang="en-US" altLang="en-US" dirty="0">
                <a:solidFill>
                  <a:schemeClr val="accent6"/>
                </a:solidFill>
              </a:rPr>
              <a:t> keyword</a:t>
            </a:r>
            <a:r>
              <a:rPr lang="en-US" altLang="en-US" dirty="0"/>
              <a:t>.</a:t>
            </a:r>
          </a:p>
          <a:p>
            <a:r>
              <a:rPr lang="en-US" altLang="en-US" dirty="0"/>
              <a:t>Lambda forms can take any number of arguments but return </a:t>
            </a:r>
            <a:r>
              <a:rPr lang="en-US" altLang="en-US" dirty="0">
                <a:solidFill>
                  <a:schemeClr val="accent6"/>
                </a:solidFill>
              </a:rPr>
              <a:t>just one value in the form of an expression</a:t>
            </a:r>
            <a:r>
              <a:rPr lang="en-US" altLang="en-US" dirty="0"/>
              <a:t>. They cannot contain </a:t>
            </a:r>
            <a:r>
              <a:rPr lang="en-US" altLang="en-US" dirty="0">
                <a:solidFill>
                  <a:schemeClr val="accent6"/>
                </a:solidFill>
              </a:rPr>
              <a:t>multiple expressions</a:t>
            </a:r>
            <a:r>
              <a:rPr lang="en-US" altLang="en-US" dirty="0"/>
              <a:t>.</a:t>
            </a:r>
          </a:p>
          <a:p>
            <a:r>
              <a:rPr lang="en-US" altLang="en-US" dirty="0"/>
              <a:t>An anonymous function cannot be a direct call to </a:t>
            </a:r>
            <a:r>
              <a:rPr lang="en-US" altLang="en-US" dirty="0">
                <a:solidFill>
                  <a:schemeClr val="accent6"/>
                </a:solidFill>
              </a:rPr>
              <a:t>print</a:t>
            </a:r>
            <a:r>
              <a:rPr lang="en-US" altLang="en-US" dirty="0"/>
              <a:t> because lambda requires an expression.</a:t>
            </a:r>
          </a:p>
          <a:p>
            <a:r>
              <a:rPr lang="en-US" altLang="en-US" dirty="0"/>
              <a:t>Lambda functions have their own </a:t>
            </a:r>
            <a:r>
              <a:rPr lang="en-US" altLang="en-US" dirty="0">
                <a:solidFill>
                  <a:schemeClr val="accent6"/>
                </a:solidFill>
              </a:rPr>
              <a:t>local namespace and cannot access variables </a:t>
            </a:r>
            <a:r>
              <a:rPr lang="en-US" altLang="en-US" dirty="0"/>
              <a:t>other than those in their parameter list and those in the global namespace.</a:t>
            </a:r>
          </a:p>
          <a:p>
            <a:r>
              <a:rPr lang="en-US" altLang="en-US" dirty="0"/>
              <a:t>Although it appears that lambda's are a one-line version of a function, they are not equivalent to </a:t>
            </a:r>
            <a:r>
              <a:rPr lang="en-US" altLang="en-US" dirty="0">
                <a:solidFill>
                  <a:schemeClr val="accent6"/>
                </a:solidFill>
              </a:rPr>
              <a:t>inline statements </a:t>
            </a:r>
            <a:r>
              <a:rPr lang="en-US" altLang="en-US" dirty="0"/>
              <a:t>in C or C++</a:t>
            </a:r>
            <a:endParaRPr lang="en-US" dirty="0"/>
          </a:p>
        </p:txBody>
      </p:sp>
    </p:spTree>
    <p:extLst>
      <p:ext uri="{BB962C8B-B14F-4D97-AF65-F5344CB8AC3E}">
        <p14:creationId xmlns:p14="http://schemas.microsoft.com/office/powerpoint/2010/main" val="231030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4D511-1B2D-E347-BB12-D95391DE93BA}"/>
              </a:ext>
            </a:extLst>
          </p:cNvPr>
          <p:cNvSpPr>
            <a:spLocks noGrp="1"/>
          </p:cNvSpPr>
          <p:nvPr>
            <p:ph type="title"/>
          </p:nvPr>
        </p:nvSpPr>
        <p:spPr/>
        <p:txBody>
          <a:bodyPr/>
          <a:lstStyle/>
          <a:p>
            <a:r>
              <a:rPr lang="en-US" dirty="0"/>
              <a:t>Lambda Function (cont.)</a:t>
            </a:r>
          </a:p>
        </p:txBody>
      </p:sp>
      <p:sp>
        <p:nvSpPr>
          <p:cNvPr id="18" name="Rectangle 17">
            <a:extLst>
              <a:ext uri="{FF2B5EF4-FFF2-40B4-BE49-F238E27FC236}">
                <a16:creationId xmlns:a16="http://schemas.microsoft.com/office/drawing/2014/main" id="{9C4F1BB0-B966-F44C-A9B7-F465DA5A1A9C}"/>
              </a:ext>
            </a:extLst>
          </p:cNvPr>
          <p:cNvSpPr/>
          <p:nvPr/>
        </p:nvSpPr>
        <p:spPr>
          <a:xfrm>
            <a:off x="1000793" y="1171175"/>
            <a:ext cx="4753236" cy="338554"/>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lambda</a:t>
            </a:r>
            <a:r>
              <a:rPr lang="en-IN" sz="1600" dirty="0">
                <a:solidFill>
                  <a:srgbClr val="000000"/>
                </a:solidFill>
                <a:latin typeface="Consolas" panose="020B0609020204030204" pitchFamily="49" charset="0"/>
                <a:cs typeface="Consolas" panose="020B0609020204030204" pitchFamily="49" charset="0"/>
              </a:rPr>
              <a:t> arg1,arg2..argN: expression</a:t>
            </a:r>
          </a:p>
        </p:txBody>
      </p:sp>
      <p:sp>
        <p:nvSpPr>
          <p:cNvPr id="19" name="Rectangle 18">
            <a:extLst>
              <a:ext uri="{FF2B5EF4-FFF2-40B4-BE49-F238E27FC236}">
                <a16:creationId xmlns:a16="http://schemas.microsoft.com/office/drawing/2014/main" id="{F17CC1BA-B59E-934F-A041-DE7253B1D8BD}"/>
              </a:ext>
            </a:extLst>
          </p:cNvPr>
          <p:cNvSpPr/>
          <p:nvPr/>
        </p:nvSpPr>
        <p:spPr>
          <a:xfrm>
            <a:off x="500800" y="1171175"/>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20" name="Rectangle: Top Corners Rounded 6">
            <a:extLst>
              <a:ext uri="{FF2B5EF4-FFF2-40B4-BE49-F238E27FC236}">
                <a16:creationId xmlns:a16="http://schemas.microsoft.com/office/drawing/2014/main" id="{03F4003D-B5E6-EE45-8FEC-E786E70CA076}"/>
              </a:ext>
            </a:extLst>
          </p:cNvPr>
          <p:cNvSpPr/>
          <p:nvPr/>
        </p:nvSpPr>
        <p:spPr>
          <a:xfrm>
            <a:off x="500800" y="84199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1" name="Content Placeholder 2">
            <a:extLst>
              <a:ext uri="{FF2B5EF4-FFF2-40B4-BE49-F238E27FC236}">
                <a16:creationId xmlns:a16="http://schemas.microsoft.com/office/drawing/2014/main" id="{E63901A8-FBEA-EA4B-9BB4-75308BC29795}"/>
              </a:ext>
            </a:extLst>
          </p:cNvPr>
          <p:cNvSpPr txBox="1">
            <a:spLocks/>
          </p:cNvSpPr>
          <p:nvPr/>
        </p:nvSpPr>
        <p:spPr>
          <a:xfrm>
            <a:off x="131180" y="1751091"/>
            <a:ext cx="11929641" cy="222989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parameters are </a:t>
            </a:r>
            <a:r>
              <a:rPr lang="en-US" dirty="0">
                <a:solidFill>
                  <a:schemeClr val="accent6"/>
                </a:solidFill>
              </a:rPr>
              <a:t>optional, </a:t>
            </a:r>
            <a:r>
              <a:rPr lang="en-US" dirty="0"/>
              <a:t>and if supplied they are normally just comma- separated variable names, that is, </a:t>
            </a:r>
            <a:r>
              <a:rPr lang="en-US" dirty="0">
                <a:solidFill>
                  <a:schemeClr val="accent6"/>
                </a:solidFill>
              </a:rPr>
              <a:t>positional arguments</a:t>
            </a:r>
            <a:r>
              <a:rPr lang="en-US" dirty="0"/>
              <a:t>.</a:t>
            </a:r>
          </a:p>
          <a:p>
            <a:r>
              <a:rPr lang="en-US" dirty="0"/>
              <a:t>Lambda functions accept all kinds of arguments, just like normal def function</a:t>
            </a:r>
          </a:p>
          <a:p>
            <a:r>
              <a:rPr lang="en-US" dirty="0"/>
              <a:t>The expression can </a:t>
            </a:r>
            <a:r>
              <a:rPr lang="en-US" dirty="0">
                <a:solidFill>
                  <a:schemeClr val="accent6"/>
                </a:solidFill>
              </a:rPr>
              <a:t>not contain branches or loops </a:t>
            </a:r>
            <a:r>
              <a:rPr lang="en-US" dirty="0"/>
              <a:t>(although conditional expressions are allowed), and cannot have a return statement. The result of a lambda expression is an </a:t>
            </a:r>
            <a:r>
              <a:rPr lang="en-US" dirty="0">
                <a:solidFill>
                  <a:schemeClr val="accent6"/>
                </a:solidFill>
              </a:rPr>
              <a:t>anonymous function</a:t>
            </a:r>
            <a:r>
              <a:rPr lang="en-US" dirty="0"/>
              <a:t>. </a:t>
            </a:r>
          </a:p>
          <a:p>
            <a:r>
              <a:rPr lang="en-US" dirty="0"/>
              <a:t>When a lambda function is called it </a:t>
            </a:r>
            <a:r>
              <a:rPr lang="en-US" dirty="0">
                <a:solidFill>
                  <a:schemeClr val="accent6"/>
                </a:solidFill>
              </a:rPr>
              <a:t>returns the result of computing the expression </a:t>
            </a:r>
            <a:r>
              <a:rPr lang="en-US" dirty="0"/>
              <a:t>as its result. </a:t>
            </a:r>
          </a:p>
        </p:txBody>
      </p:sp>
      <p:sp>
        <p:nvSpPr>
          <p:cNvPr id="22" name="Rectangle 21">
            <a:extLst>
              <a:ext uri="{FF2B5EF4-FFF2-40B4-BE49-F238E27FC236}">
                <a16:creationId xmlns:a16="http://schemas.microsoft.com/office/drawing/2014/main" id="{045A8C04-9352-8E4D-A0E9-46597911841B}"/>
              </a:ext>
            </a:extLst>
          </p:cNvPr>
          <p:cNvSpPr/>
          <p:nvPr/>
        </p:nvSpPr>
        <p:spPr>
          <a:xfrm>
            <a:off x="1000793" y="4864170"/>
            <a:ext cx="4262635" cy="584775"/>
          </a:xfrm>
          <a:prstGeom prst="rect">
            <a:avLst/>
          </a:prstGeom>
          <a:solidFill>
            <a:schemeClr val="bg1">
              <a:lumMod val="95000"/>
            </a:schemeClr>
          </a:solidFill>
          <a:ln>
            <a:noFill/>
          </a:ln>
        </p:spPr>
        <p:txBody>
          <a:bodyPr wrap="square">
            <a:spAutoFit/>
          </a:bodyPr>
          <a:lstStyle/>
          <a:p>
            <a:r>
              <a:rPr lang="en-IN" sz="1600" dirty="0">
                <a:solidFill>
                  <a:srgbClr val="000000"/>
                </a:solidFill>
                <a:latin typeface="Consolas" panose="020B0609020204030204" pitchFamily="49" charset="0"/>
                <a:cs typeface="Consolas" panose="020B0609020204030204" pitchFamily="49" charset="0"/>
              </a:rPr>
              <a:t>sum = </a:t>
            </a:r>
            <a:r>
              <a:rPr lang="en-IN" sz="1600" dirty="0">
                <a:solidFill>
                  <a:srgbClr val="0000FF"/>
                </a:solidFill>
                <a:latin typeface="Consolas" panose="020B0609020204030204" pitchFamily="49" charset="0"/>
                <a:cs typeface="Consolas" panose="020B0609020204030204" pitchFamily="49" charset="0"/>
              </a:rPr>
              <a:t>lambda</a:t>
            </a:r>
            <a:r>
              <a:rPr lang="en-IN" sz="1600" dirty="0">
                <a:solidFill>
                  <a:srgbClr val="000000"/>
                </a:solidFill>
                <a:latin typeface="Consolas" panose="020B0609020204030204" pitchFamily="49" charset="0"/>
                <a:cs typeface="Consolas" panose="020B0609020204030204" pitchFamily="49" charset="0"/>
              </a:rPr>
              <a:t> arg1,arg2: arg1 + arg2</a:t>
            </a: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a:t>
            </a:r>
            <a:r>
              <a:rPr lang="en-IN" sz="1600" dirty="0" err="1">
                <a:solidFill>
                  <a:srgbClr val="A31515"/>
                </a:solidFill>
                <a:latin typeface="Consolas" panose="020B0609020204030204" pitchFamily="49" charset="0"/>
                <a:cs typeface="Consolas" panose="020B0609020204030204" pitchFamily="49" charset="0"/>
              </a:rPr>
              <a:t>Total"</a:t>
            </a:r>
            <a:r>
              <a:rPr lang="en-IN" sz="1600" dirty="0" err="1">
                <a:solidFill>
                  <a:srgbClr val="000000"/>
                </a:solidFill>
                <a:latin typeface="Consolas" panose="020B0609020204030204" pitchFamily="49" charset="0"/>
                <a:cs typeface="Consolas" panose="020B0609020204030204" pitchFamily="49" charset="0"/>
              </a:rPr>
              <a:t>,sum</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a:t>
            </a:r>
          </a:p>
        </p:txBody>
      </p:sp>
      <p:sp>
        <p:nvSpPr>
          <p:cNvPr id="23" name="Rectangle 22">
            <a:extLst>
              <a:ext uri="{FF2B5EF4-FFF2-40B4-BE49-F238E27FC236}">
                <a16:creationId xmlns:a16="http://schemas.microsoft.com/office/drawing/2014/main" id="{6C77F1AB-3AE4-0F43-BA1B-D81E2560668F}"/>
              </a:ext>
            </a:extLst>
          </p:cNvPr>
          <p:cNvSpPr/>
          <p:nvPr/>
        </p:nvSpPr>
        <p:spPr>
          <a:xfrm>
            <a:off x="500800" y="4864170"/>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4" name="Rectangle: Top Corners Rounded 6">
            <a:extLst>
              <a:ext uri="{FF2B5EF4-FFF2-40B4-BE49-F238E27FC236}">
                <a16:creationId xmlns:a16="http://schemas.microsoft.com/office/drawing/2014/main" id="{A281FFCC-ACB6-D141-B785-0488B2C65A70}"/>
              </a:ext>
            </a:extLst>
          </p:cNvPr>
          <p:cNvSpPr/>
          <p:nvPr/>
        </p:nvSpPr>
        <p:spPr>
          <a:xfrm>
            <a:off x="500800" y="4534986"/>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25" name="Rectangle 24">
            <a:extLst>
              <a:ext uri="{FF2B5EF4-FFF2-40B4-BE49-F238E27FC236}">
                <a16:creationId xmlns:a16="http://schemas.microsoft.com/office/drawing/2014/main" id="{813B0B4D-F172-BD41-BDDB-A0BDB8A5E829}"/>
              </a:ext>
            </a:extLst>
          </p:cNvPr>
          <p:cNvSpPr/>
          <p:nvPr/>
        </p:nvSpPr>
        <p:spPr>
          <a:xfrm>
            <a:off x="546252" y="6016009"/>
            <a:ext cx="1505628"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Total 10</a:t>
            </a:r>
          </a:p>
        </p:txBody>
      </p:sp>
      <p:sp>
        <p:nvSpPr>
          <p:cNvPr id="26" name="Rectangle: Top Corners Rounded 6">
            <a:extLst>
              <a:ext uri="{FF2B5EF4-FFF2-40B4-BE49-F238E27FC236}">
                <a16:creationId xmlns:a16="http://schemas.microsoft.com/office/drawing/2014/main" id="{83E483C5-A7FE-8645-9426-0D5BC7E98939}"/>
              </a:ext>
            </a:extLst>
          </p:cNvPr>
          <p:cNvSpPr/>
          <p:nvPr/>
        </p:nvSpPr>
        <p:spPr>
          <a:xfrm>
            <a:off x="546251" y="5690307"/>
            <a:ext cx="80304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30751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P spid="19" grpId="0" animBg="1"/>
      <p:bldP spid="20" grpId="0" animBg="1"/>
      <p:bldP spid="22" grpId="0" build="p" animBg="1"/>
      <p:bldP spid="23" grpId="0" animBg="1"/>
      <p:bldP spid="24" grpId="0" animBg="1"/>
      <p:bldP spid="25" grpId="0" build="p" animBg="1"/>
      <p:bldP spid="2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AEC5-9F77-7D43-9C4F-30638DFF8CD0}"/>
              </a:ext>
            </a:extLst>
          </p:cNvPr>
          <p:cNvSpPr>
            <a:spLocks noGrp="1"/>
          </p:cNvSpPr>
          <p:nvPr>
            <p:ph type="title"/>
          </p:nvPr>
        </p:nvSpPr>
        <p:spPr/>
        <p:txBody>
          <a:bodyPr/>
          <a:lstStyle/>
          <a:p>
            <a:r>
              <a:rPr lang="en-US" dirty="0"/>
              <a:t>Lambda Function (cont.)</a:t>
            </a:r>
          </a:p>
        </p:txBody>
      </p:sp>
      <p:sp>
        <p:nvSpPr>
          <p:cNvPr id="4" name="Rectangle 3">
            <a:extLst>
              <a:ext uri="{FF2B5EF4-FFF2-40B4-BE49-F238E27FC236}">
                <a16:creationId xmlns:a16="http://schemas.microsoft.com/office/drawing/2014/main" id="{185A4383-2032-D943-9031-6B2A3EB43FF7}"/>
              </a:ext>
            </a:extLst>
          </p:cNvPr>
          <p:cNvSpPr/>
          <p:nvPr/>
        </p:nvSpPr>
        <p:spPr>
          <a:xfrm>
            <a:off x="688892" y="1316236"/>
            <a:ext cx="6473236" cy="2062103"/>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cube(y):</a:t>
            </a:r>
          </a:p>
          <a:p>
            <a:pPr lvl="1"/>
            <a:r>
              <a:rPr lang="en-IN" sz="1600" dirty="0">
                <a:solidFill>
                  <a:srgbClr val="0000FF"/>
                </a:solidFill>
                <a:latin typeface="Consolas" panose="020B0609020204030204" pitchFamily="49" charset="0"/>
                <a:cs typeface="Consolas" panose="020B0609020204030204" pitchFamily="49" charset="0"/>
              </a:rPr>
              <a:t>return</a:t>
            </a:r>
            <a:r>
              <a:rPr lang="en-IN" sz="1600" dirty="0">
                <a:solidFill>
                  <a:srgbClr val="000000"/>
                </a:solidFill>
                <a:latin typeface="Consolas" panose="020B0609020204030204" pitchFamily="49" charset="0"/>
                <a:cs typeface="Consolas" panose="020B0609020204030204" pitchFamily="49" charset="0"/>
              </a:rPr>
              <a:t> y*y*y</a:t>
            </a:r>
          </a:p>
          <a:p>
            <a:r>
              <a:rPr lang="en-IN" sz="1600" dirty="0" err="1">
                <a:solidFill>
                  <a:srgbClr val="000000"/>
                </a:solidFill>
                <a:latin typeface="Consolas" panose="020B0609020204030204" pitchFamily="49" charset="0"/>
                <a:cs typeface="Consolas" panose="020B0609020204030204" pitchFamily="49" charset="0"/>
              </a:rPr>
              <a:t>lambda_cube</a:t>
            </a:r>
            <a:r>
              <a:rPr lang="en-IN" sz="1600" dirty="0">
                <a:solidFill>
                  <a:srgbClr val="000000"/>
                </a:solidFill>
                <a:latin typeface="Consolas" panose="020B0609020204030204" pitchFamily="49" charset="0"/>
                <a:cs typeface="Consolas" panose="020B0609020204030204" pitchFamily="49" charset="0"/>
              </a:rPr>
              <a:t> = </a:t>
            </a:r>
            <a:r>
              <a:rPr lang="en-IN" sz="1600" dirty="0">
                <a:solidFill>
                  <a:srgbClr val="0000FF"/>
                </a:solidFill>
                <a:latin typeface="Consolas" panose="020B0609020204030204" pitchFamily="49" charset="0"/>
                <a:cs typeface="Consolas" panose="020B0609020204030204" pitchFamily="49" charset="0"/>
              </a:rPr>
              <a:t>lambda</a:t>
            </a:r>
            <a:r>
              <a:rPr lang="en-IN" sz="1600" dirty="0">
                <a:solidFill>
                  <a:srgbClr val="000000"/>
                </a:solidFill>
                <a:latin typeface="Consolas" panose="020B0609020204030204" pitchFamily="49" charset="0"/>
                <a:cs typeface="Consolas" panose="020B0609020204030204" pitchFamily="49" charset="0"/>
              </a:rPr>
              <a:t> y: y*y*y</a:t>
            </a: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8000"/>
                </a:solidFill>
                <a:latin typeface="Consolas" panose="020B0609020204030204" pitchFamily="49" charset="0"/>
                <a:cs typeface="Consolas" panose="020B0609020204030204" pitchFamily="49" charset="0"/>
              </a:rPr>
              <a:t># using the normally defined function</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print(cube(</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8000"/>
                </a:solidFill>
                <a:latin typeface="Consolas" panose="020B0609020204030204" pitchFamily="49" charset="0"/>
                <a:cs typeface="Consolas" panose="020B0609020204030204" pitchFamily="49" charset="0"/>
              </a:rPr>
              <a:t># using the lambda function</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print(</a:t>
            </a:r>
            <a:r>
              <a:rPr lang="en-IN" sz="1600" dirty="0" err="1">
                <a:solidFill>
                  <a:srgbClr val="000000"/>
                </a:solidFill>
                <a:latin typeface="Consolas" panose="020B0609020204030204" pitchFamily="49" charset="0"/>
                <a:cs typeface="Consolas" panose="020B0609020204030204" pitchFamily="49" charset="0"/>
              </a:rPr>
              <a:t>lambda_cube</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098658"/>
                </a:solidFill>
                <a:latin typeface="Consolas" panose="020B0609020204030204" pitchFamily="49" charset="0"/>
                <a:cs typeface="Consolas" panose="020B0609020204030204" pitchFamily="49" charset="0"/>
              </a:rPr>
              <a:t>5</a:t>
            </a:r>
            <a:r>
              <a:rPr lang="en-IN" sz="1600" dirty="0">
                <a:solidFill>
                  <a:srgbClr val="000000"/>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C84AD1EB-B8CE-6A4C-98AA-2F27F0FD3A00}"/>
              </a:ext>
            </a:extLst>
          </p:cNvPr>
          <p:cNvSpPr/>
          <p:nvPr/>
        </p:nvSpPr>
        <p:spPr>
          <a:xfrm>
            <a:off x="188899" y="1316236"/>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6" name="Rectangle: Top Corners Rounded 6">
            <a:extLst>
              <a:ext uri="{FF2B5EF4-FFF2-40B4-BE49-F238E27FC236}">
                <a16:creationId xmlns:a16="http://schemas.microsoft.com/office/drawing/2014/main" id="{FB0191A9-E61F-1F44-9B40-FEBB8AB9A9DE}"/>
              </a:ext>
            </a:extLst>
          </p:cNvPr>
          <p:cNvSpPr/>
          <p:nvPr/>
        </p:nvSpPr>
        <p:spPr>
          <a:xfrm>
            <a:off x="188899" y="98705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Cube.py</a:t>
            </a:r>
            <a:endParaRPr lang="en-US" sz="1600" dirty="0">
              <a:solidFill>
                <a:schemeClr val="bg1"/>
              </a:solidFill>
            </a:endParaRPr>
          </a:p>
        </p:txBody>
      </p:sp>
      <p:sp>
        <p:nvSpPr>
          <p:cNvPr id="7" name="Rectangle 6">
            <a:extLst>
              <a:ext uri="{FF2B5EF4-FFF2-40B4-BE49-F238E27FC236}">
                <a16:creationId xmlns:a16="http://schemas.microsoft.com/office/drawing/2014/main" id="{4101C471-BCC3-064D-A97A-A76CACA96D3D}"/>
              </a:ext>
            </a:extLst>
          </p:cNvPr>
          <p:cNvSpPr/>
          <p:nvPr/>
        </p:nvSpPr>
        <p:spPr>
          <a:xfrm>
            <a:off x="7969405" y="1312754"/>
            <a:ext cx="1514861" cy="523220"/>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125</a:t>
            </a:r>
          </a:p>
          <a:p>
            <a:r>
              <a:rPr lang="en-IN" sz="1400" b="1" dirty="0">
                <a:latin typeface="Consolas" pitchFamily="49" charset="0"/>
                <a:cs typeface="Consolas" panose="020B0609020204030204" pitchFamily="49" charset="0"/>
              </a:rPr>
              <a:t>125</a:t>
            </a:r>
          </a:p>
        </p:txBody>
      </p:sp>
      <p:sp>
        <p:nvSpPr>
          <p:cNvPr id="8" name="Rectangle: Top Corners Rounded 6">
            <a:extLst>
              <a:ext uri="{FF2B5EF4-FFF2-40B4-BE49-F238E27FC236}">
                <a16:creationId xmlns:a16="http://schemas.microsoft.com/office/drawing/2014/main" id="{74257248-2D0C-EA4C-9AA7-367C5378D838}"/>
              </a:ext>
            </a:extLst>
          </p:cNvPr>
          <p:cNvSpPr/>
          <p:nvPr/>
        </p:nvSpPr>
        <p:spPr>
          <a:xfrm>
            <a:off x="7969406" y="987052"/>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1B2695F6-67F6-1B4B-8141-FABBB05B0BFB}"/>
              </a:ext>
            </a:extLst>
          </p:cNvPr>
          <p:cNvSpPr/>
          <p:nvPr/>
        </p:nvSpPr>
        <p:spPr>
          <a:xfrm>
            <a:off x="688892" y="3879771"/>
            <a:ext cx="6473236" cy="830997"/>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 Example of lambda function using if-else</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Max = </a:t>
            </a:r>
            <a:r>
              <a:rPr lang="en-IN" sz="1600" dirty="0">
                <a:solidFill>
                  <a:srgbClr val="0000FF"/>
                </a:solidFill>
                <a:latin typeface="Consolas" panose="020B0609020204030204" pitchFamily="49" charset="0"/>
                <a:cs typeface="Consolas" panose="020B0609020204030204" pitchFamily="49" charset="0"/>
              </a:rPr>
              <a:t>lambda</a:t>
            </a:r>
            <a:r>
              <a:rPr lang="en-IN" sz="1600" dirty="0">
                <a:solidFill>
                  <a:srgbClr val="000000"/>
                </a:solidFill>
                <a:latin typeface="Consolas" panose="020B0609020204030204" pitchFamily="49" charset="0"/>
                <a:cs typeface="Consolas" panose="020B0609020204030204" pitchFamily="49" charset="0"/>
              </a:rPr>
              <a:t> a, b : a </a:t>
            </a:r>
            <a:r>
              <a:rPr lang="en-IN" sz="1600" dirty="0">
                <a:solidFill>
                  <a:srgbClr val="0000FF"/>
                </a:solidFill>
                <a:latin typeface="Consolas" panose="020B0609020204030204" pitchFamily="49" charset="0"/>
                <a:cs typeface="Consolas" panose="020B0609020204030204" pitchFamily="49" charset="0"/>
              </a:rPr>
              <a:t>if</a:t>
            </a:r>
            <a:r>
              <a:rPr lang="en-IN" sz="1600" dirty="0">
                <a:solidFill>
                  <a:srgbClr val="000000"/>
                </a:solidFill>
                <a:latin typeface="Consolas" panose="020B0609020204030204" pitchFamily="49" charset="0"/>
                <a:cs typeface="Consolas" panose="020B0609020204030204" pitchFamily="49" charset="0"/>
              </a:rPr>
              <a:t>(a &gt; b) </a:t>
            </a:r>
            <a:r>
              <a:rPr lang="en-IN" sz="1600" dirty="0">
                <a:solidFill>
                  <a:srgbClr val="0000FF"/>
                </a:solidFill>
                <a:latin typeface="Consolas" panose="020B0609020204030204" pitchFamily="49" charset="0"/>
                <a:cs typeface="Consolas" panose="020B0609020204030204" pitchFamily="49" charset="0"/>
              </a:rPr>
              <a:t>else</a:t>
            </a:r>
            <a:r>
              <a:rPr lang="en-IN" sz="1600" dirty="0">
                <a:solidFill>
                  <a:srgbClr val="000000"/>
                </a:solidFill>
                <a:latin typeface="Consolas" panose="020B0609020204030204" pitchFamily="49" charset="0"/>
                <a:cs typeface="Consolas" panose="020B0609020204030204" pitchFamily="49" charset="0"/>
              </a:rPr>
              <a:t> b</a:t>
            </a:r>
          </a:p>
          <a:p>
            <a:r>
              <a:rPr lang="en-IN" sz="1600" dirty="0">
                <a:solidFill>
                  <a:srgbClr val="000000"/>
                </a:solidFill>
                <a:latin typeface="Consolas" panose="020B0609020204030204" pitchFamily="49" charset="0"/>
                <a:cs typeface="Consolas" panose="020B0609020204030204" pitchFamily="49" charset="0"/>
              </a:rPr>
              <a:t>print(Max(</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E331C183-0DA8-5044-9767-C8FF2E86FDE6}"/>
              </a:ext>
            </a:extLst>
          </p:cNvPr>
          <p:cNvSpPr/>
          <p:nvPr/>
        </p:nvSpPr>
        <p:spPr>
          <a:xfrm>
            <a:off x="188899" y="3879771"/>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1" name="Rectangle: Top Corners Rounded 6">
            <a:extLst>
              <a:ext uri="{FF2B5EF4-FFF2-40B4-BE49-F238E27FC236}">
                <a16:creationId xmlns:a16="http://schemas.microsoft.com/office/drawing/2014/main" id="{4C8CFE06-B15F-5849-B4C0-180E2AEA184E}"/>
              </a:ext>
            </a:extLst>
          </p:cNvPr>
          <p:cNvSpPr/>
          <p:nvPr/>
        </p:nvSpPr>
        <p:spPr>
          <a:xfrm>
            <a:off x="188899" y="3550587"/>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WithIfElse.py</a:t>
            </a:r>
            <a:endParaRPr lang="en-US" sz="1600" dirty="0">
              <a:solidFill>
                <a:schemeClr val="bg1"/>
              </a:solidFill>
            </a:endParaRPr>
          </a:p>
        </p:txBody>
      </p:sp>
      <p:sp>
        <p:nvSpPr>
          <p:cNvPr id="12" name="Rectangle 11">
            <a:extLst>
              <a:ext uri="{FF2B5EF4-FFF2-40B4-BE49-F238E27FC236}">
                <a16:creationId xmlns:a16="http://schemas.microsoft.com/office/drawing/2014/main" id="{9CD84D73-694F-C544-8BA2-F9726DD50156}"/>
              </a:ext>
            </a:extLst>
          </p:cNvPr>
          <p:cNvSpPr/>
          <p:nvPr/>
        </p:nvSpPr>
        <p:spPr>
          <a:xfrm>
            <a:off x="7969405" y="3876289"/>
            <a:ext cx="1514861"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2</a:t>
            </a:r>
          </a:p>
        </p:txBody>
      </p:sp>
      <p:sp>
        <p:nvSpPr>
          <p:cNvPr id="13" name="Rectangle: Top Corners Rounded 6">
            <a:extLst>
              <a:ext uri="{FF2B5EF4-FFF2-40B4-BE49-F238E27FC236}">
                <a16:creationId xmlns:a16="http://schemas.microsoft.com/office/drawing/2014/main" id="{2F05F35D-DBD2-E944-999C-9B2D68F8A99A}"/>
              </a:ext>
            </a:extLst>
          </p:cNvPr>
          <p:cNvSpPr/>
          <p:nvPr/>
        </p:nvSpPr>
        <p:spPr>
          <a:xfrm>
            <a:off x="7969405" y="3550587"/>
            <a:ext cx="85121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8" name="Rectangle 17">
            <a:extLst>
              <a:ext uri="{FF2B5EF4-FFF2-40B4-BE49-F238E27FC236}">
                <a16:creationId xmlns:a16="http://schemas.microsoft.com/office/drawing/2014/main" id="{7D8D68F5-B33D-8149-87C2-44546E334CB2}"/>
              </a:ext>
            </a:extLst>
          </p:cNvPr>
          <p:cNvSpPr/>
          <p:nvPr/>
        </p:nvSpPr>
        <p:spPr>
          <a:xfrm>
            <a:off x="688892" y="5212200"/>
            <a:ext cx="6473236" cy="584775"/>
          </a:xfrm>
          <a:prstGeom prst="rect">
            <a:avLst/>
          </a:prstGeom>
          <a:solidFill>
            <a:schemeClr val="bg1">
              <a:lumMod val="95000"/>
            </a:schemeClr>
          </a:solidFill>
          <a:ln>
            <a:noFill/>
          </a:ln>
        </p:spPr>
        <p:txBody>
          <a:bodyPr wrap="square">
            <a:spAutoFit/>
          </a:bodyPr>
          <a:lstStyle/>
          <a:p>
            <a:r>
              <a:rPr lang="en-IN" sz="1600" dirty="0">
                <a:solidFill>
                  <a:srgbClr val="008000"/>
                </a:solidFill>
                <a:latin typeface="Consolas" panose="020B0609020204030204" pitchFamily="49" charset="0"/>
                <a:cs typeface="Consolas" panose="020B0609020204030204" pitchFamily="49" charset="0"/>
              </a:rPr>
              <a:t># Lambda functions can be Immediately Invoked	</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0000FF"/>
                </a:solidFill>
                <a:latin typeface="Consolas" panose="020B0609020204030204" pitchFamily="49" charset="0"/>
                <a:cs typeface="Consolas" panose="020B0609020204030204" pitchFamily="49" charset="0"/>
              </a:rPr>
              <a:t>lambda</a:t>
            </a:r>
            <a:r>
              <a:rPr lang="en-IN" sz="1600" dirty="0">
                <a:solidFill>
                  <a:srgbClr val="000000"/>
                </a:solidFill>
                <a:latin typeface="Consolas" panose="020B0609020204030204" pitchFamily="49" charset="0"/>
                <a:cs typeface="Consolas" panose="020B0609020204030204" pitchFamily="49" charset="0"/>
              </a:rPr>
              <a:t> x: x*x)(</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a:t>
            </a:r>
          </a:p>
        </p:txBody>
      </p:sp>
      <p:sp>
        <p:nvSpPr>
          <p:cNvPr id="24" name="Rectangle 23">
            <a:extLst>
              <a:ext uri="{FF2B5EF4-FFF2-40B4-BE49-F238E27FC236}">
                <a16:creationId xmlns:a16="http://schemas.microsoft.com/office/drawing/2014/main" id="{E66FA0DA-7840-0549-A6C4-68E95E0B3C83}"/>
              </a:ext>
            </a:extLst>
          </p:cNvPr>
          <p:cNvSpPr/>
          <p:nvPr/>
        </p:nvSpPr>
        <p:spPr>
          <a:xfrm>
            <a:off x="188899" y="5212200"/>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5" name="Rectangle: Top Corners Rounded 6">
            <a:extLst>
              <a:ext uri="{FF2B5EF4-FFF2-40B4-BE49-F238E27FC236}">
                <a16:creationId xmlns:a16="http://schemas.microsoft.com/office/drawing/2014/main" id="{64FA6205-402F-0746-8C5E-EF4D832B1074}"/>
              </a:ext>
            </a:extLst>
          </p:cNvPr>
          <p:cNvSpPr/>
          <p:nvPr/>
        </p:nvSpPr>
        <p:spPr>
          <a:xfrm>
            <a:off x="188899" y="4883016"/>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call.py</a:t>
            </a:r>
            <a:endParaRPr lang="en-US" sz="1600" dirty="0">
              <a:solidFill>
                <a:schemeClr val="bg1"/>
              </a:solidFill>
            </a:endParaRPr>
          </a:p>
        </p:txBody>
      </p:sp>
      <p:sp>
        <p:nvSpPr>
          <p:cNvPr id="26" name="Rectangle 25">
            <a:extLst>
              <a:ext uri="{FF2B5EF4-FFF2-40B4-BE49-F238E27FC236}">
                <a16:creationId xmlns:a16="http://schemas.microsoft.com/office/drawing/2014/main" id="{0B0B1CF3-CB81-2C4B-8CF8-9EC092C3C6B2}"/>
              </a:ext>
            </a:extLst>
          </p:cNvPr>
          <p:cNvSpPr/>
          <p:nvPr/>
        </p:nvSpPr>
        <p:spPr>
          <a:xfrm>
            <a:off x="7969405" y="5373310"/>
            <a:ext cx="1514861"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9</a:t>
            </a:r>
          </a:p>
        </p:txBody>
      </p:sp>
      <p:sp>
        <p:nvSpPr>
          <p:cNvPr id="27" name="Rectangle: Top Corners Rounded 6">
            <a:extLst>
              <a:ext uri="{FF2B5EF4-FFF2-40B4-BE49-F238E27FC236}">
                <a16:creationId xmlns:a16="http://schemas.microsoft.com/office/drawing/2014/main" id="{D00B70CE-F934-F444-8B9F-C92CCC13C692}"/>
              </a:ext>
            </a:extLst>
          </p:cNvPr>
          <p:cNvSpPr/>
          <p:nvPr/>
        </p:nvSpPr>
        <p:spPr>
          <a:xfrm>
            <a:off x="7969405" y="5047608"/>
            <a:ext cx="85121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4378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bg/>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
                                            <p:bg/>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
                                            <p:bg/>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P spid="18" grpId="0" build="p" animBg="1"/>
      <p:bldP spid="24" grpId="0" animBg="1"/>
      <p:bldP spid="25" grpId="0" animBg="1"/>
      <p:bldP spid="26" grpId="0" build="p" animBg="1"/>
      <p:bldP spid="2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5ED-1585-FC42-A468-649D9C2EFDD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7891570A-B462-7D4A-BBDF-95C99F6F76E6}"/>
              </a:ext>
            </a:extLst>
          </p:cNvPr>
          <p:cNvSpPr>
            <a:spLocks noGrp="1"/>
          </p:cNvSpPr>
          <p:nvPr>
            <p:ph idx="1"/>
          </p:nvPr>
        </p:nvSpPr>
        <p:spPr/>
        <p:txBody>
          <a:bodyPr/>
          <a:lstStyle/>
          <a:p>
            <a:r>
              <a:rPr lang="en-US" dirty="0"/>
              <a:t>WAP to find square of given number using lambda expression.</a:t>
            </a:r>
          </a:p>
          <a:p>
            <a:r>
              <a:rPr lang="en-US" dirty="0"/>
              <a:t>WAP to find simple interest using lambda function.</a:t>
            </a:r>
          </a:p>
          <a:p>
            <a:r>
              <a:rPr lang="en-US" dirty="0"/>
              <a:t>WAP to make simple calculator using lambda expression.</a:t>
            </a:r>
          </a:p>
        </p:txBody>
      </p:sp>
    </p:spTree>
    <p:extLst>
      <p:ext uri="{BB962C8B-B14F-4D97-AF65-F5344CB8AC3E}">
        <p14:creationId xmlns:p14="http://schemas.microsoft.com/office/powerpoint/2010/main" val="23316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3AD2-453A-D16E-4A4D-E258EC48FDC2}"/>
              </a:ext>
            </a:extLst>
          </p:cNvPr>
          <p:cNvSpPr>
            <a:spLocks noGrp="1"/>
          </p:cNvSpPr>
          <p:nvPr>
            <p:ph type="title"/>
          </p:nvPr>
        </p:nvSpPr>
        <p:spPr/>
        <p:txBody>
          <a:bodyPr>
            <a:normAutofit/>
          </a:bodyPr>
          <a:lstStyle/>
          <a:p>
            <a:r>
              <a:rPr lang="en-US" dirty="0"/>
              <a:t>Map</a:t>
            </a:r>
          </a:p>
        </p:txBody>
      </p:sp>
      <p:sp>
        <p:nvSpPr>
          <p:cNvPr id="3" name="Content Placeholder 2">
            <a:extLst>
              <a:ext uri="{FF2B5EF4-FFF2-40B4-BE49-F238E27FC236}">
                <a16:creationId xmlns:a16="http://schemas.microsoft.com/office/drawing/2014/main" id="{D3C55F5B-0C2C-28F3-FB57-51A3465CCEB1}"/>
              </a:ext>
            </a:extLst>
          </p:cNvPr>
          <p:cNvSpPr>
            <a:spLocks noGrp="1"/>
          </p:cNvSpPr>
          <p:nvPr>
            <p:ph idx="1"/>
          </p:nvPr>
        </p:nvSpPr>
        <p:spPr>
          <a:xfrm>
            <a:off x="131180" y="863445"/>
            <a:ext cx="11929641" cy="950096"/>
          </a:xfrm>
        </p:spPr>
        <p:txBody>
          <a:bodyPr/>
          <a:lstStyle/>
          <a:p>
            <a:r>
              <a:rPr lang="en-US" dirty="0"/>
              <a:t>map() function returns a map </a:t>
            </a:r>
            <a:r>
              <a:rPr lang="en-US" dirty="0">
                <a:solidFill>
                  <a:srgbClr val="C62827"/>
                </a:solidFill>
              </a:rPr>
              <a:t>object(which is an iterator) </a:t>
            </a:r>
            <a:r>
              <a:rPr lang="en-US" dirty="0"/>
              <a:t>of the results after applying the given function to each item of a given </a:t>
            </a:r>
            <a:r>
              <a:rPr lang="en-US" dirty="0" err="1">
                <a:solidFill>
                  <a:srgbClr val="C62827"/>
                </a:solidFill>
              </a:rPr>
              <a:t>iterable</a:t>
            </a:r>
            <a:r>
              <a:rPr lang="en-US" dirty="0">
                <a:solidFill>
                  <a:srgbClr val="C62827"/>
                </a:solidFill>
              </a:rPr>
              <a:t> (list, tuple etc.)</a:t>
            </a:r>
          </a:p>
        </p:txBody>
      </p:sp>
      <p:sp>
        <p:nvSpPr>
          <p:cNvPr id="4" name="Rectangle 3">
            <a:extLst>
              <a:ext uri="{FF2B5EF4-FFF2-40B4-BE49-F238E27FC236}">
                <a16:creationId xmlns:a16="http://schemas.microsoft.com/office/drawing/2014/main" id="{3597828A-9D7A-9F89-A43B-20AF6F1709F1}"/>
              </a:ext>
            </a:extLst>
          </p:cNvPr>
          <p:cNvSpPr/>
          <p:nvPr/>
        </p:nvSpPr>
        <p:spPr>
          <a:xfrm>
            <a:off x="1103663" y="2142725"/>
            <a:ext cx="4753236" cy="338554"/>
          </a:xfrm>
          <a:prstGeom prst="rect">
            <a:avLst/>
          </a:prstGeom>
          <a:solidFill>
            <a:schemeClr val="bg1">
              <a:lumMod val="95000"/>
            </a:schemeClr>
          </a:solidFill>
          <a:ln>
            <a:noFill/>
          </a:ln>
        </p:spPr>
        <p:txBody>
          <a:bodyPr wrap="square">
            <a:spAutoFit/>
          </a:bodyPr>
          <a:lstStyle/>
          <a:p>
            <a:r>
              <a:rPr lang="en-IN" sz="1600" dirty="0">
                <a:solidFill>
                  <a:schemeClr val="tx1">
                    <a:lumMod val="90000"/>
                    <a:lumOff val="10000"/>
                  </a:schemeClr>
                </a:solidFill>
                <a:latin typeface="Consolas" panose="020B0609020204030204" pitchFamily="49" charset="0"/>
                <a:cs typeface="Consolas" panose="020B0609020204030204" pitchFamily="49" charset="0"/>
              </a:rPr>
              <a:t>map(fun, </a:t>
            </a:r>
            <a:r>
              <a:rPr lang="en-IN" sz="1600" dirty="0" err="1">
                <a:solidFill>
                  <a:schemeClr val="tx1">
                    <a:lumMod val="90000"/>
                    <a:lumOff val="10000"/>
                  </a:schemeClr>
                </a:solidFill>
                <a:latin typeface="Consolas" panose="020B0609020204030204" pitchFamily="49" charset="0"/>
                <a:cs typeface="Consolas" panose="020B0609020204030204" pitchFamily="49" charset="0"/>
              </a:rPr>
              <a:t>iterable</a:t>
            </a:r>
            <a:r>
              <a:rPr lang="en-IN" sz="1600" dirty="0">
                <a:solidFill>
                  <a:schemeClr val="tx1">
                    <a:lumMod val="90000"/>
                    <a:lumOff val="10000"/>
                  </a:schemeClr>
                </a:solidFill>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360DE704-BB0E-E9E0-C45F-DC0C8CE93D44}"/>
              </a:ext>
            </a:extLst>
          </p:cNvPr>
          <p:cNvSpPr/>
          <p:nvPr/>
        </p:nvSpPr>
        <p:spPr>
          <a:xfrm>
            <a:off x="603670" y="2142725"/>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6" name="Rectangle: Top Corners Rounded 6">
            <a:extLst>
              <a:ext uri="{FF2B5EF4-FFF2-40B4-BE49-F238E27FC236}">
                <a16:creationId xmlns:a16="http://schemas.microsoft.com/office/drawing/2014/main" id="{C970D219-49F2-20BA-3D1B-3A7062B0BC2E}"/>
              </a:ext>
            </a:extLst>
          </p:cNvPr>
          <p:cNvSpPr/>
          <p:nvPr/>
        </p:nvSpPr>
        <p:spPr>
          <a:xfrm>
            <a:off x="603670" y="181354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7" name="Rectangle 6">
            <a:extLst>
              <a:ext uri="{FF2B5EF4-FFF2-40B4-BE49-F238E27FC236}">
                <a16:creationId xmlns:a16="http://schemas.microsoft.com/office/drawing/2014/main" id="{1675BA6F-0CC6-3BFD-1D26-DC6F124AE18A}"/>
              </a:ext>
            </a:extLst>
          </p:cNvPr>
          <p:cNvSpPr/>
          <p:nvPr/>
        </p:nvSpPr>
        <p:spPr>
          <a:xfrm>
            <a:off x="1103663" y="3092821"/>
            <a:ext cx="6473236" cy="1815882"/>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addition(n):</a:t>
            </a:r>
          </a:p>
          <a:p>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n * n</a:t>
            </a:r>
          </a:p>
          <a:p>
            <a:r>
              <a:rPr lang="en-IN" sz="1600" dirty="0">
                <a:solidFill>
                  <a:srgbClr val="000000"/>
                </a:solidFill>
                <a:latin typeface="Consolas" panose="020B0609020204030204" pitchFamily="49" charset="0"/>
                <a:cs typeface="Consolas" panose="020B0609020204030204" pitchFamily="49" charset="0"/>
              </a:rPr>
              <a:t/>
            </a:r>
            <a:br>
              <a:rPr lang="en-IN" sz="1600" dirty="0">
                <a:solidFill>
                  <a:srgbClr val="000000"/>
                </a:solidFill>
                <a:latin typeface="Consolas" panose="020B0609020204030204" pitchFamily="49" charset="0"/>
                <a:cs typeface="Consolas" panose="020B0609020204030204" pitchFamily="49" charset="0"/>
              </a:rPr>
            </a:br>
            <a:r>
              <a:rPr lang="en-IN" sz="1600" dirty="0">
                <a:solidFill>
                  <a:srgbClr val="000000"/>
                </a:solidFill>
                <a:latin typeface="Consolas" panose="020B0609020204030204" pitchFamily="49" charset="0"/>
                <a:cs typeface="Consolas" panose="020B0609020204030204" pitchFamily="49" charset="0"/>
              </a:rPr>
              <a:t>numbers = [</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2</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3</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098658"/>
                </a:solidFill>
                <a:latin typeface="Consolas" panose="020B0609020204030204" pitchFamily="49" charset="0"/>
                <a:cs typeface="Consolas" panose="020B0609020204030204" pitchFamily="49" charset="0"/>
              </a:rPr>
              <a:t>4</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0000"/>
                </a:solidFill>
                <a:latin typeface="Consolas" panose="020B0609020204030204" pitchFamily="49" charset="0"/>
                <a:cs typeface="Consolas" panose="020B0609020204030204" pitchFamily="49" charset="0"/>
              </a:rPr>
              <a:t>result = list(map(addition, numbers))</a:t>
            </a:r>
          </a:p>
          <a:p>
            <a:r>
              <a:rPr lang="en-IN" sz="1600" dirty="0">
                <a:solidFill>
                  <a:srgbClr val="008000"/>
                </a:solidFill>
                <a:latin typeface="Consolas" panose="020B0609020204030204" pitchFamily="49" charset="0"/>
                <a:cs typeface="Consolas" panose="020B0609020204030204" pitchFamily="49" charset="0"/>
              </a:rPr>
              <a:t># result = list(map(lambda </a:t>
            </a:r>
            <a:r>
              <a:rPr lang="en-IN" sz="1600" dirty="0" err="1">
                <a:solidFill>
                  <a:srgbClr val="008000"/>
                </a:solidFill>
                <a:latin typeface="Consolas" panose="020B0609020204030204" pitchFamily="49" charset="0"/>
                <a:cs typeface="Consolas" panose="020B0609020204030204" pitchFamily="49" charset="0"/>
              </a:rPr>
              <a:t>n:n</a:t>
            </a:r>
            <a:r>
              <a:rPr lang="en-IN" sz="1600" dirty="0">
                <a:solidFill>
                  <a:srgbClr val="008000"/>
                </a:solidFill>
                <a:latin typeface="Consolas" panose="020B0609020204030204" pitchFamily="49" charset="0"/>
                <a:cs typeface="Consolas" panose="020B0609020204030204" pitchFamily="49" charset="0"/>
              </a:rPr>
              <a:t>*</a:t>
            </a:r>
            <a:r>
              <a:rPr lang="en-IN" sz="1600" dirty="0" err="1">
                <a:solidFill>
                  <a:srgbClr val="008000"/>
                </a:solidFill>
                <a:latin typeface="Consolas" panose="020B0609020204030204" pitchFamily="49" charset="0"/>
                <a:cs typeface="Consolas" panose="020B0609020204030204" pitchFamily="49" charset="0"/>
              </a:rPr>
              <a:t>n,numbers</a:t>
            </a:r>
            <a:r>
              <a:rPr lang="en-IN" sz="1600" dirty="0">
                <a:solidFill>
                  <a:srgbClr val="008000"/>
                </a:solidFill>
                <a:latin typeface="Consolas" panose="020B0609020204030204" pitchFamily="49" charset="0"/>
                <a:cs typeface="Consolas" panose="020B0609020204030204" pitchFamily="49" charset="0"/>
              </a:rPr>
              <a:t>))</a:t>
            </a:r>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0000"/>
                </a:solidFill>
                <a:latin typeface="Consolas" panose="020B0609020204030204" pitchFamily="49" charset="0"/>
                <a:cs typeface="Consolas" panose="020B0609020204030204" pitchFamily="49" charset="0"/>
              </a:rPr>
              <a:t>print(result)</a:t>
            </a:r>
          </a:p>
        </p:txBody>
      </p:sp>
      <p:sp>
        <p:nvSpPr>
          <p:cNvPr id="8" name="Rectangle 7">
            <a:extLst>
              <a:ext uri="{FF2B5EF4-FFF2-40B4-BE49-F238E27FC236}">
                <a16:creationId xmlns:a16="http://schemas.microsoft.com/office/drawing/2014/main" id="{C7411D93-D4F5-E916-0448-186FAB9D5E22}"/>
              </a:ext>
            </a:extLst>
          </p:cNvPr>
          <p:cNvSpPr/>
          <p:nvPr/>
        </p:nvSpPr>
        <p:spPr>
          <a:xfrm>
            <a:off x="603670" y="3092821"/>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p:txBody>
      </p:sp>
      <p:sp>
        <p:nvSpPr>
          <p:cNvPr id="9" name="Rectangle: Top Corners Rounded 6">
            <a:extLst>
              <a:ext uri="{FF2B5EF4-FFF2-40B4-BE49-F238E27FC236}">
                <a16:creationId xmlns:a16="http://schemas.microsoft.com/office/drawing/2014/main" id="{D2228FCD-B1A6-4A51-E6AE-56AE1D88D26D}"/>
              </a:ext>
            </a:extLst>
          </p:cNvPr>
          <p:cNvSpPr/>
          <p:nvPr/>
        </p:nvSpPr>
        <p:spPr>
          <a:xfrm>
            <a:off x="603670" y="2763637"/>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demo1.py</a:t>
            </a:r>
          </a:p>
        </p:txBody>
      </p:sp>
      <p:sp>
        <p:nvSpPr>
          <p:cNvPr id="10" name="Rectangle 9">
            <a:extLst>
              <a:ext uri="{FF2B5EF4-FFF2-40B4-BE49-F238E27FC236}">
                <a16:creationId xmlns:a16="http://schemas.microsoft.com/office/drawing/2014/main" id="{A906E3EC-4AFF-1124-D736-4D3DE8E2249F}"/>
              </a:ext>
            </a:extLst>
          </p:cNvPr>
          <p:cNvSpPr/>
          <p:nvPr/>
        </p:nvSpPr>
        <p:spPr>
          <a:xfrm>
            <a:off x="8384176" y="3089339"/>
            <a:ext cx="1514861"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[1, 4, 9, 16]</a:t>
            </a:r>
          </a:p>
        </p:txBody>
      </p:sp>
      <p:sp>
        <p:nvSpPr>
          <p:cNvPr id="11" name="Rectangle: Top Corners Rounded 6">
            <a:extLst>
              <a:ext uri="{FF2B5EF4-FFF2-40B4-BE49-F238E27FC236}">
                <a16:creationId xmlns:a16="http://schemas.microsoft.com/office/drawing/2014/main" id="{98F51169-E704-032E-3524-5B7BB22C2354}"/>
              </a:ext>
            </a:extLst>
          </p:cNvPr>
          <p:cNvSpPr/>
          <p:nvPr/>
        </p:nvSpPr>
        <p:spPr>
          <a:xfrm>
            <a:off x="8384177" y="2763637"/>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2" name="Rectangle 11">
            <a:extLst>
              <a:ext uri="{FF2B5EF4-FFF2-40B4-BE49-F238E27FC236}">
                <a16:creationId xmlns:a16="http://schemas.microsoft.com/office/drawing/2014/main" id="{C1DB74D2-E731-FE0A-2E3C-4322DC8AE5C6}"/>
              </a:ext>
            </a:extLst>
          </p:cNvPr>
          <p:cNvSpPr/>
          <p:nvPr/>
        </p:nvSpPr>
        <p:spPr>
          <a:xfrm>
            <a:off x="1103663" y="5358636"/>
            <a:ext cx="6473236" cy="830997"/>
          </a:xfrm>
          <a:prstGeom prst="rect">
            <a:avLst/>
          </a:prstGeom>
          <a:solidFill>
            <a:schemeClr val="bg1">
              <a:lumMod val="95000"/>
            </a:schemeClr>
          </a:solidFill>
          <a:ln>
            <a:noFill/>
          </a:ln>
        </p:spPr>
        <p:txBody>
          <a:bodyPr wrap="square">
            <a:spAutoFit/>
          </a:bodyPr>
          <a:lstStyle/>
          <a:p>
            <a:r>
              <a:rPr lang="en-IN" sz="1600" dirty="0" err="1">
                <a:solidFill>
                  <a:srgbClr val="000000"/>
                </a:solidFill>
                <a:latin typeface="Consolas" panose="020B0609020204030204" pitchFamily="49" charset="0"/>
                <a:cs typeface="Consolas" panose="020B0609020204030204" pitchFamily="49" charset="0"/>
              </a:rPr>
              <a:t>strdata</a:t>
            </a:r>
            <a:r>
              <a:rPr lang="en-IN" sz="1600" dirty="0">
                <a:solidFill>
                  <a:srgbClr val="000000"/>
                </a:solidFill>
                <a:latin typeface="Consolas" panose="020B0609020204030204" pitchFamily="49" charset="0"/>
                <a:cs typeface="Consolas" panose="020B0609020204030204" pitchFamily="49" charset="0"/>
              </a:rPr>
              <a:t> = [</a:t>
            </a:r>
            <a:r>
              <a:rPr lang="en-IN" sz="1600" dirty="0">
                <a:solidFill>
                  <a:srgbClr val="A31515"/>
                </a:solidFill>
                <a:latin typeface="Consolas" panose="020B0609020204030204" pitchFamily="49" charset="0"/>
                <a:cs typeface="Consolas" panose="020B0609020204030204" pitchFamily="49" charset="0"/>
              </a:rPr>
              <a:t>"</a:t>
            </a:r>
            <a:r>
              <a:rPr lang="en-IN" sz="1600" dirty="0" err="1">
                <a:solidFill>
                  <a:srgbClr val="A31515"/>
                </a:solidFill>
                <a:latin typeface="Consolas" panose="020B0609020204030204" pitchFamily="49" charset="0"/>
                <a:cs typeface="Consolas" panose="020B0609020204030204" pitchFamily="49" charset="0"/>
              </a:rPr>
              <a:t>Darshan"</a:t>
            </a:r>
            <a:r>
              <a:rPr lang="en-IN" sz="1600" dirty="0" err="1">
                <a:solidFill>
                  <a:srgbClr val="000000"/>
                </a:solidFill>
                <a:latin typeface="Consolas" panose="020B0609020204030204" pitchFamily="49" charset="0"/>
                <a:cs typeface="Consolas" panose="020B0609020204030204" pitchFamily="49" charset="0"/>
              </a:rPr>
              <a:t>,</a:t>
            </a:r>
            <a:r>
              <a:rPr lang="en-IN" sz="1600" dirty="0" err="1">
                <a:solidFill>
                  <a:srgbClr val="A31515"/>
                </a:solidFill>
                <a:latin typeface="Consolas" panose="020B0609020204030204" pitchFamily="49" charset="0"/>
                <a:cs typeface="Consolas" panose="020B0609020204030204" pitchFamily="49" charset="0"/>
              </a:rPr>
              <a:t>"University</a:t>
            </a:r>
            <a:r>
              <a:rPr lang="en-IN" sz="1600" dirty="0">
                <a:solidFill>
                  <a:srgbClr val="A31515"/>
                </a:solidFill>
                <a:latin typeface="Consolas" panose="020B0609020204030204" pitchFamily="49" charset="0"/>
                <a:cs typeface="Consolas" panose="020B0609020204030204" pitchFamily="49" charset="0"/>
              </a:rPr>
              <a:t>"</a:t>
            </a:r>
            <a:r>
              <a:rPr lang="en-IN" sz="1600" dirty="0">
                <a:solidFill>
                  <a:srgbClr val="000000"/>
                </a:solidFill>
                <a:latin typeface="Consolas" panose="020B0609020204030204" pitchFamily="49" charset="0"/>
                <a:cs typeface="Consolas" panose="020B0609020204030204" pitchFamily="49" charset="0"/>
              </a:rPr>
              <a:t>]</a:t>
            </a:r>
          </a:p>
          <a:p>
            <a:r>
              <a:rPr lang="en-IN" sz="1600" dirty="0" err="1">
                <a:solidFill>
                  <a:srgbClr val="000000"/>
                </a:solidFill>
                <a:latin typeface="Consolas" panose="020B0609020204030204" pitchFamily="49" charset="0"/>
                <a:cs typeface="Consolas" panose="020B0609020204030204" pitchFamily="49" charset="0"/>
              </a:rPr>
              <a:t>lengthdata</a:t>
            </a:r>
            <a:r>
              <a:rPr lang="en-IN" sz="1600" dirty="0">
                <a:solidFill>
                  <a:srgbClr val="000000"/>
                </a:solidFill>
                <a:latin typeface="Consolas" panose="020B0609020204030204" pitchFamily="49" charset="0"/>
                <a:cs typeface="Consolas" panose="020B0609020204030204" pitchFamily="49" charset="0"/>
              </a:rPr>
              <a:t> = </a:t>
            </a:r>
            <a:r>
              <a:rPr lang="en-IN" sz="1600" dirty="0">
                <a:solidFill>
                  <a:srgbClr val="2B91AF"/>
                </a:solidFill>
                <a:latin typeface="Consolas" panose="020B0609020204030204" pitchFamily="49" charset="0"/>
                <a:cs typeface="Consolas" panose="020B0609020204030204" pitchFamily="49" charset="0"/>
              </a:rPr>
              <a:t>list</a:t>
            </a:r>
            <a:r>
              <a:rPr lang="en-IN" sz="1600" dirty="0">
                <a:solidFill>
                  <a:srgbClr val="000000"/>
                </a:solidFill>
                <a:latin typeface="Consolas" panose="020B0609020204030204" pitchFamily="49" charset="0"/>
                <a:cs typeface="Consolas" panose="020B0609020204030204" pitchFamily="49" charset="0"/>
              </a:rPr>
              <a:t>(</a:t>
            </a:r>
            <a:r>
              <a:rPr lang="en-IN" sz="1600" dirty="0">
                <a:solidFill>
                  <a:srgbClr val="2B91AF"/>
                </a:solidFill>
                <a:latin typeface="Consolas" panose="020B0609020204030204" pitchFamily="49" charset="0"/>
                <a:cs typeface="Consolas" panose="020B0609020204030204" pitchFamily="49" charset="0"/>
              </a:rPr>
              <a:t>map</a:t>
            </a:r>
            <a:r>
              <a:rPr lang="en-IN" sz="1600" dirty="0">
                <a:solidFill>
                  <a:srgbClr val="000000"/>
                </a:solidFill>
                <a:latin typeface="Consolas" panose="020B0609020204030204" pitchFamily="49" charset="0"/>
                <a:cs typeface="Consolas" panose="020B0609020204030204" pitchFamily="49" charset="0"/>
              </a:rPr>
              <a:t>(</a:t>
            </a:r>
            <a:r>
              <a:rPr lang="en-IN" sz="1600" dirty="0" err="1">
                <a:solidFill>
                  <a:srgbClr val="000000"/>
                </a:solidFill>
                <a:latin typeface="Consolas" panose="020B0609020204030204" pitchFamily="49" charset="0"/>
                <a:cs typeface="Consolas" panose="020B0609020204030204" pitchFamily="49" charset="0"/>
              </a:rPr>
              <a:t>len,strdata</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0000"/>
                </a:solidFill>
                <a:latin typeface="Consolas" panose="020B0609020204030204" pitchFamily="49" charset="0"/>
                <a:cs typeface="Consolas" panose="020B0609020204030204" pitchFamily="49" charset="0"/>
              </a:rPr>
              <a:t>print(</a:t>
            </a:r>
            <a:r>
              <a:rPr lang="en-IN" sz="1600" dirty="0" err="1">
                <a:solidFill>
                  <a:srgbClr val="000000"/>
                </a:solidFill>
                <a:latin typeface="Consolas" panose="020B0609020204030204" pitchFamily="49" charset="0"/>
                <a:cs typeface="Consolas" panose="020B0609020204030204" pitchFamily="49" charset="0"/>
              </a:rPr>
              <a:t>lengthdata</a:t>
            </a:r>
            <a:r>
              <a:rPr lang="en-IN" sz="1600" dirty="0">
                <a:solidFill>
                  <a:srgbClr val="000000"/>
                </a:solidFill>
                <a:latin typeface="Consolas" panose="020B0609020204030204" pitchFamily="49" charset="0"/>
                <a:cs typeface="Consolas" panose="020B0609020204030204" pitchFamily="49" charset="0"/>
              </a:rPr>
              <a:t>)</a:t>
            </a:r>
          </a:p>
        </p:txBody>
      </p:sp>
      <p:sp>
        <p:nvSpPr>
          <p:cNvPr id="13" name="Rectangle 12">
            <a:extLst>
              <a:ext uri="{FF2B5EF4-FFF2-40B4-BE49-F238E27FC236}">
                <a16:creationId xmlns:a16="http://schemas.microsoft.com/office/drawing/2014/main" id="{32BF6B85-0889-DF20-88FD-A967817C1BEA}"/>
              </a:ext>
            </a:extLst>
          </p:cNvPr>
          <p:cNvSpPr/>
          <p:nvPr/>
        </p:nvSpPr>
        <p:spPr>
          <a:xfrm>
            <a:off x="603670" y="535863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BDF8E526-936F-D23A-43DA-55D5BFF17255}"/>
              </a:ext>
            </a:extLst>
          </p:cNvPr>
          <p:cNvSpPr/>
          <p:nvPr/>
        </p:nvSpPr>
        <p:spPr>
          <a:xfrm>
            <a:off x="603670" y="502945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demo2.py</a:t>
            </a:r>
          </a:p>
        </p:txBody>
      </p:sp>
      <p:sp>
        <p:nvSpPr>
          <p:cNvPr id="15" name="Rectangle 14">
            <a:extLst>
              <a:ext uri="{FF2B5EF4-FFF2-40B4-BE49-F238E27FC236}">
                <a16:creationId xmlns:a16="http://schemas.microsoft.com/office/drawing/2014/main" id="{B93A55E4-007D-7D47-91B3-DB7E97790FF1}"/>
              </a:ext>
            </a:extLst>
          </p:cNvPr>
          <p:cNvSpPr/>
          <p:nvPr/>
        </p:nvSpPr>
        <p:spPr>
          <a:xfrm>
            <a:off x="8076892" y="5524598"/>
            <a:ext cx="1514861"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[7, 10]</a:t>
            </a:r>
          </a:p>
        </p:txBody>
      </p:sp>
      <p:sp>
        <p:nvSpPr>
          <p:cNvPr id="16" name="Rectangle: Top Corners Rounded 6">
            <a:extLst>
              <a:ext uri="{FF2B5EF4-FFF2-40B4-BE49-F238E27FC236}">
                <a16:creationId xmlns:a16="http://schemas.microsoft.com/office/drawing/2014/main" id="{9E02F882-F23C-0855-8191-EC4A7523E39F}"/>
              </a:ext>
            </a:extLst>
          </p:cNvPr>
          <p:cNvSpPr/>
          <p:nvPr/>
        </p:nvSpPr>
        <p:spPr>
          <a:xfrm>
            <a:off x="8076893" y="5198896"/>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69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
                                            <p:bg/>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P spid="7" grpId="0" build="p" animBg="1"/>
      <p:bldP spid="8" grpId="0" animBg="1"/>
      <p:bldP spid="9" grpId="0" animBg="1"/>
      <p:bldP spid="10" grpId="0" build="p" animBg="1"/>
      <p:bldP spid="11" grpId="0" animBg="1"/>
      <p:bldP spid="12" grpId="0" build="p" animBg="1"/>
      <p:bldP spid="13" grpId="0" animBg="1"/>
      <p:bldP spid="14" grpId="0" animBg="1"/>
      <p:bldP spid="15" grpId="0"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A969-B983-D448-974C-6C1D78B25AF3}"/>
              </a:ext>
            </a:extLst>
          </p:cNvPr>
          <p:cNvSpPr>
            <a:spLocks noGrp="1"/>
          </p:cNvSpPr>
          <p:nvPr>
            <p:ph type="title"/>
          </p:nvPr>
        </p:nvSpPr>
        <p:spPr/>
        <p:txBody>
          <a:bodyPr/>
          <a:lstStyle/>
          <a:p>
            <a:r>
              <a:rPr lang="en-IN" dirty="0"/>
              <a:t>Installing Python-Windows (cont.) </a:t>
            </a:r>
            <a:endParaRPr lang="en-US" dirty="0"/>
          </a:p>
        </p:txBody>
      </p:sp>
      <p:pic>
        <p:nvPicPr>
          <p:cNvPr id="5" name="Content Placeholder 4">
            <a:extLst>
              <a:ext uri="{FF2B5EF4-FFF2-40B4-BE49-F238E27FC236}">
                <a16:creationId xmlns:a16="http://schemas.microsoft.com/office/drawing/2014/main" id="{DBA0C96E-95C0-194B-A7DC-7C267D9145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80403" y="930507"/>
            <a:ext cx="5715598" cy="3776310"/>
          </a:xfrm>
          <a:prstGeom prst="rect">
            <a:avLst/>
          </a:prstGeom>
          <a:ln w="38100">
            <a:solidFill>
              <a:srgbClr val="002060"/>
            </a:solidFill>
          </a:ln>
        </p:spPr>
      </p:pic>
      <p:pic>
        <p:nvPicPr>
          <p:cNvPr id="3" name="Content Placeholder 4">
            <a:extLst>
              <a:ext uri="{FF2B5EF4-FFF2-40B4-BE49-F238E27FC236}">
                <a16:creationId xmlns:a16="http://schemas.microsoft.com/office/drawing/2014/main" id="{C43826B3-A19F-2D48-A28C-2AB653ADB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68052" y="930506"/>
            <a:ext cx="5443546" cy="3776309"/>
          </a:xfrm>
          <a:prstGeom prst="rect">
            <a:avLst/>
          </a:prstGeom>
          <a:ln w="38100">
            <a:solidFill>
              <a:srgbClr val="002060"/>
            </a:solidFill>
          </a:ln>
        </p:spPr>
      </p:pic>
      <p:sp>
        <p:nvSpPr>
          <p:cNvPr id="4" name="TextBox 3">
            <a:extLst>
              <a:ext uri="{FF2B5EF4-FFF2-40B4-BE49-F238E27FC236}">
                <a16:creationId xmlns:a16="http://schemas.microsoft.com/office/drawing/2014/main" id="{F80F9CD6-BEEA-20B3-044E-84E1AFDD83DA}"/>
              </a:ext>
            </a:extLst>
          </p:cNvPr>
          <p:cNvSpPr txBox="1"/>
          <p:nvPr/>
        </p:nvSpPr>
        <p:spPr>
          <a:xfrm>
            <a:off x="983138" y="4765183"/>
            <a:ext cx="436967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Select all Optional Features</a:t>
            </a:r>
          </a:p>
        </p:txBody>
      </p:sp>
      <p:sp>
        <p:nvSpPr>
          <p:cNvPr id="6" name="TextBox 5">
            <a:extLst>
              <a:ext uri="{FF2B5EF4-FFF2-40B4-BE49-F238E27FC236}">
                <a16:creationId xmlns:a16="http://schemas.microsoft.com/office/drawing/2014/main" id="{1C0F4169-0E6B-76DF-703B-3BDFC78B9AB0}"/>
              </a:ext>
            </a:extLst>
          </p:cNvPr>
          <p:cNvSpPr txBox="1"/>
          <p:nvPr/>
        </p:nvSpPr>
        <p:spPr>
          <a:xfrm>
            <a:off x="6904989" y="4774911"/>
            <a:ext cx="436967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Select </a:t>
            </a:r>
            <a:r>
              <a:rPr lang="en-US"/>
              <a:t>Advanced Options</a:t>
            </a:r>
            <a:endParaRPr lang="en-US" dirty="0"/>
          </a:p>
        </p:txBody>
      </p:sp>
      <p:sp>
        <p:nvSpPr>
          <p:cNvPr id="7" name="TextBox 6">
            <a:extLst>
              <a:ext uri="{FF2B5EF4-FFF2-40B4-BE49-F238E27FC236}">
                <a16:creationId xmlns:a16="http://schemas.microsoft.com/office/drawing/2014/main" id="{7F110B22-D649-BD97-23E7-7AE163381507}"/>
              </a:ext>
            </a:extLst>
          </p:cNvPr>
          <p:cNvSpPr txBox="1"/>
          <p:nvPr/>
        </p:nvSpPr>
        <p:spPr>
          <a:xfrm>
            <a:off x="541506" y="4755455"/>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5.</a:t>
            </a:r>
          </a:p>
        </p:txBody>
      </p:sp>
      <p:sp>
        <p:nvSpPr>
          <p:cNvPr id="8" name="TextBox 7">
            <a:extLst>
              <a:ext uri="{FF2B5EF4-FFF2-40B4-BE49-F238E27FC236}">
                <a16:creationId xmlns:a16="http://schemas.microsoft.com/office/drawing/2014/main" id="{B6738E06-8215-EA95-A250-CF237F86E0A1}"/>
              </a:ext>
            </a:extLst>
          </p:cNvPr>
          <p:cNvSpPr txBox="1"/>
          <p:nvPr/>
        </p:nvSpPr>
        <p:spPr>
          <a:xfrm>
            <a:off x="6463357" y="4774911"/>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6.</a:t>
            </a:r>
          </a:p>
        </p:txBody>
      </p:sp>
    </p:spTree>
    <p:extLst>
      <p:ext uri="{BB962C8B-B14F-4D97-AF65-F5344CB8AC3E}">
        <p14:creationId xmlns:p14="http://schemas.microsoft.com/office/powerpoint/2010/main" val="109081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3F67-859B-947D-D381-7AD92A8553FB}"/>
              </a:ext>
            </a:extLst>
          </p:cNvPr>
          <p:cNvSpPr>
            <a:spLocks noGrp="1"/>
          </p:cNvSpPr>
          <p:nvPr>
            <p:ph type="title"/>
          </p:nvPr>
        </p:nvSpPr>
        <p:spPr/>
        <p:txBody>
          <a:bodyPr>
            <a:normAutofit/>
          </a:bodyPr>
          <a:lstStyle/>
          <a:p>
            <a:r>
              <a:rPr lang="en-US" dirty="0"/>
              <a:t>Functional Programming Tools: filter and reduce </a:t>
            </a:r>
          </a:p>
        </p:txBody>
      </p:sp>
      <p:sp>
        <p:nvSpPr>
          <p:cNvPr id="3" name="Content Placeholder 2">
            <a:extLst>
              <a:ext uri="{FF2B5EF4-FFF2-40B4-BE49-F238E27FC236}">
                <a16:creationId xmlns:a16="http://schemas.microsoft.com/office/drawing/2014/main" id="{D058FC77-602B-C036-839D-65E2A2856EDB}"/>
              </a:ext>
            </a:extLst>
          </p:cNvPr>
          <p:cNvSpPr>
            <a:spLocks noGrp="1"/>
          </p:cNvSpPr>
          <p:nvPr>
            <p:ph idx="1"/>
          </p:nvPr>
        </p:nvSpPr>
        <p:spPr>
          <a:xfrm>
            <a:off x="131180" y="863445"/>
            <a:ext cx="11929641" cy="919635"/>
          </a:xfrm>
        </p:spPr>
        <p:txBody>
          <a:bodyPr/>
          <a:lstStyle/>
          <a:p>
            <a:r>
              <a:rPr lang="en-US" dirty="0"/>
              <a:t>To find out items based on a test function we can use a Filter.</a:t>
            </a:r>
          </a:p>
          <a:p>
            <a:r>
              <a:rPr lang="en-US" dirty="0"/>
              <a:t>For example, the following filter call picks out items in a sequence that are divide by 2: </a:t>
            </a:r>
          </a:p>
          <a:p>
            <a:endParaRPr lang="en-US" dirty="0"/>
          </a:p>
        </p:txBody>
      </p:sp>
      <p:sp>
        <p:nvSpPr>
          <p:cNvPr id="4" name="Rectangle 3">
            <a:extLst>
              <a:ext uri="{FF2B5EF4-FFF2-40B4-BE49-F238E27FC236}">
                <a16:creationId xmlns:a16="http://schemas.microsoft.com/office/drawing/2014/main" id="{BFD4DE2B-F868-91A8-0066-B436C337D2A2}"/>
              </a:ext>
            </a:extLst>
          </p:cNvPr>
          <p:cNvSpPr/>
          <p:nvPr/>
        </p:nvSpPr>
        <p:spPr>
          <a:xfrm>
            <a:off x="955073" y="2264508"/>
            <a:ext cx="6473236" cy="830997"/>
          </a:xfrm>
          <a:prstGeom prst="rect">
            <a:avLst/>
          </a:prstGeom>
          <a:solidFill>
            <a:schemeClr val="bg1">
              <a:lumMod val="95000"/>
            </a:schemeClr>
          </a:solidFill>
          <a:ln>
            <a:noFill/>
          </a:ln>
        </p:spPr>
        <p:txBody>
          <a:bodyPr wrap="square">
            <a:spAutoFit/>
          </a:bodyPr>
          <a:lstStyle/>
          <a:p>
            <a:r>
              <a:rPr lang="en-IN" sz="1600" dirty="0" err="1">
                <a:solidFill>
                  <a:srgbClr val="000000"/>
                </a:solidFill>
                <a:latin typeface="Menlo" panose="020B0609030804020204" pitchFamily="49" charset="0"/>
              </a:rPr>
              <a:t>lista</a:t>
            </a:r>
            <a:r>
              <a:rPr lang="en-IN" sz="1600" dirty="0">
                <a:solidFill>
                  <a:srgbClr val="000000"/>
                </a:solidFill>
                <a:latin typeface="Menlo" panose="020B0609030804020204" pitchFamily="49" charset="0"/>
              </a:rPr>
              <a:t>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7</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8</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9</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10</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 = </a:t>
            </a:r>
            <a:r>
              <a:rPr lang="en-IN" sz="1600" dirty="0">
                <a:solidFill>
                  <a:srgbClr val="2B91AF"/>
                </a:solidFill>
                <a:latin typeface="Menlo" panose="020B0609030804020204" pitchFamily="49" charset="0"/>
              </a:rPr>
              <a:t>list</a:t>
            </a:r>
            <a:r>
              <a:rPr lang="en-IN" sz="1600" dirty="0">
                <a:solidFill>
                  <a:srgbClr val="000000"/>
                </a:solidFill>
                <a:latin typeface="Menlo" panose="020B0609030804020204" pitchFamily="49" charset="0"/>
              </a:rPr>
              <a:t>(</a:t>
            </a:r>
            <a:r>
              <a:rPr lang="en-IN" sz="1600" dirty="0">
                <a:solidFill>
                  <a:srgbClr val="2B91AF"/>
                </a:solidFill>
                <a:latin typeface="Menlo" panose="020B0609030804020204" pitchFamily="49" charset="0"/>
              </a:rPr>
              <a:t>filter</a:t>
            </a:r>
            <a:r>
              <a:rPr lang="en-IN" sz="1600" dirty="0">
                <a:solidFill>
                  <a:srgbClr val="000000"/>
                </a:solidFill>
                <a:latin typeface="Menlo" panose="020B0609030804020204" pitchFamily="49" charset="0"/>
              </a:rPr>
              <a:t>(</a:t>
            </a:r>
            <a:r>
              <a:rPr lang="en-IN" sz="1600" dirty="0">
                <a:solidFill>
                  <a:srgbClr val="0000FF"/>
                </a:solidFill>
                <a:latin typeface="Menlo" panose="020B0609030804020204" pitchFamily="49" charset="0"/>
              </a:rPr>
              <a:t>lambda</a:t>
            </a:r>
            <a:r>
              <a:rPr lang="en-IN" sz="1600" dirty="0">
                <a:solidFill>
                  <a:srgbClr val="000000"/>
                </a:solidFill>
                <a:latin typeface="Menlo" panose="020B0609030804020204" pitchFamily="49" charset="0"/>
              </a:rPr>
              <a:t> </a:t>
            </a:r>
            <a:r>
              <a:rPr lang="en-IN" sz="1600" dirty="0">
                <a:solidFill>
                  <a:srgbClr val="808080"/>
                </a:solidFill>
                <a:latin typeface="Menlo" panose="020B0609030804020204" pitchFamily="49" charset="0"/>
              </a:rPr>
              <a:t>x</a:t>
            </a:r>
            <a:r>
              <a:rPr lang="en-IN" sz="1600" dirty="0">
                <a:solidFill>
                  <a:srgbClr val="000000"/>
                </a:solidFill>
                <a:latin typeface="Menlo" panose="020B0609030804020204" pitchFamily="49" charset="0"/>
              </a:rPr>
              <a:t>: </a:t>
            </a:r>
            <a:r>
              <a:rPr lang="en-IN" sz="1600" dirty="0">
                <a:solidFill>
                  <a:srgbClr val="808080"/>
                </a:solidFill>
                <a:latin typeface="Menlo" panose="020B0609030804020204" pitchFamily="49" charset="0"/>
              </a:rPr>
              <a:t>x</a:t>
            </a:r>
            <a:r>
              <a:rPr lang="en-IN" sz="1600" dirty="0">
                <a:solidFill>
                  <a:srgbClr val="000000"/>
                </a:solidFill>
                <a:latin typeface="Menlo" panose="020B0609030804020204" pitchFamily="49" charset="0"/>
              </a:rPr>
              <a:t> % </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 == </a:t>
            </a:r>
            <a:r>
              <a:rPr lang="en-IN" sz="1600" dirty="0">
                <a:solidFill>
                  <a:srgbClr val="098658"/>
                </a:solidFill>
                <a:latin typeface="Menlo" panose="020B0609030804020204" pitchFamily="49" charset="0"/>
              </a:rPr>
              <a:t>0</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lista</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id="{0E7B445E-7B8E-A535-3A50-CCE5DE8E7464}"/>
              </a:ext>
            </a:extLst>
          </p:cNvPr>
          <p:cNvSpPr/>
          <p:nvPr/>
        </p:nvSpPr>
        <p:spPr>
          <a:xfrm>
            <a:off x="455080" y="2264508"/>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6" name="Rectangle: Top Corners Rounded 6">
            <a:extLst>
              <a:ext uri="{FF2B5EF4-FFF2-40B4-BE49-F238E27FC236}">
                <a16:creationId xmlns:a16="http://schemas.microsoft.com/office/drawing/2014/main" id="{E56461F4-D8DD-B5AC-AF93-E08502149666}"/>
              </a:ext>
            </a:extLst>
          </p:cNvPr>
          <p:cNvSpPr/>
          <p:nvPr/>
        </p:nvSpPr>
        <p:spPr>
          <a:xfrm>
            <a:off x="455080" y="1935324"/>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demo1.py</a:t>
            </a:r>
          </a:p>
        </p:txBody>
      </p:sp>
      <p:sp>
        <p:nvSpPr>
          <p:cNvPr id="7" name="Rectangle 6">
            <a:extLst>
              <a:ext uri="{FF2B5EF4-FFF2-40B4-BE49-F238E27FC236}">
                <a16:creationId xmlns:a16="http://schemas.microsoft.com/office/drawing/2014/main" id="{D8EB9B76-5C39-7489-0679-FBF720FA53F6}"/>
              </a:ext>
            </a:extLst>
          </p:cNvPr>
          <p:cNvSpPr/>
          <p:nvPr/>
        </p:nvSpPr>
        <p:spPr>
          <a:xfrm>
            <a:off x="7928302" y="2430470"/>
            <a:ext cx="1947218"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[2, 4, 6, 8, 10]</a:t>
            </a:r>
          </a:p>
        </p:txBody>
      </p:sp>
      <p:sp>
        <p:nvSpPr>
          <p:cNvPr id="8" name="Rectangle: Top Corners Rounded 6">
            <a:extLst>
              <a:ext uri="{FF2B5EF4-FFF2-40B4-BE49-F238E27FC236}">
                <a16:creationId xmlns:a16="http://schemas.microsoft.com/office/drawing/2014/main" id="{8570AEE5-6C16-9D3B-1120-A77938B62F8D}"/>
              </a:ext>
            </a:extLst>
          </p:cNvPr>
          <p:cNvSpPr/>
          <p:nvPr/>
        </p:nvSpPr>
        <p:spPr>
          <a:xfrm>
            <a:off x="7928303" y="2104768"/>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98520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76EB-B4B6-98F5-9140-953C02052D06}"/>
              </a:ext>
            </a:extLst>
          </p:cNvPr>
          <p:cNvSpPr>
            <a:spLocks noGrp="1"/>
          </p:cNvSpPr>
          <p:nvPr>
            <p:ph type="title"/>
          </p:nvPr>
        </p:nvSpPr>
        <p:spPr/>
        <p:txBody>
          <a:bodyPr/>
          <a:lstStyle/>
          <a:p>
            <a:r>
              <a:rPr lang="en-US" dirty="0"/>
              <a:t>Functional Programming Tools: filter and reduce </a:t>
            </a:r>
          </a:p>
        </p:txBody>
      </p:sp>
      <p:sp>
        <p:nvSpPr>
          <p:cNvPr id="3" name="Content Placeholder 2">
            <a:extLst>
              <a:ext uri="{FF2B5EF4-FFF2-40B4-BE49-F238E27FC236}">
                <a16:creationId xmlns:a16="http://schemas.microsoft.com/office/drawing/2014/main" id="{121239C0-895E-F210-DD46-F9DAFA40FBA6}"/>
              </a:ext>
            </a:extLst>
          </p:cNvPr>
          <p:cNvSpPr>
            <a:spLocks noGrp="1"/>
          </p:cNvSpPr>
          <p:nvPr>
            <p:ph idx="1"/>
          </p:nvPr>
        </p:nvSpPr>
        <p:spPr>
          <a:xfrm>
            <a:off x="131180" y="863445"/>
            <a:ext cx="11929641" cy="2096668"/>
          </a:xfrm>
        </p:spPr>
        <p:txBody>
          <a:bodyPr/>
          <a:lstStyle/>
          <a:p>
            <a:r>
              <a:rPr lang="en-US" dirty="0"/>
              <a:t>Apply functions to pairs of items and running results (reduce(</a:t>
            </a:r>
            <a:r>
              <a:rPr lang="en-US" dirty="0" err="1"/>
              <a:t>fun,seq</a:t>
            </a:r>
            <a:r>
              <a:rPr lang="en-US" dirty="0"/>
              <a:t>)). </a:t>
            </a:r>
          </a:p>
          <a:p>
            <a:pPr lvl="1"/>
            <a:r>
              <a:rPr lang="en-US" dirty="0"/>
              <a:t>In the first step, the first two elements of the sequence are chosen, and the result is obtained. </a:t>
            </a:r>
          </a:p>
          <a:p>
            <a:pPr lvl="1"/>
            <a:r>
              <a:rPr lang="en-US" dirty="0"/>
              <a:t>The result is then stored after applying the same function to the previously obtained result and the number just succeeding the second element. </a:t>
            </a:r>
          </a:p>
          <a:p>
            <a:pPr lvl="1"/>
            <a:r>
              <a:rPr lang="en-US" dirty="0"/>
              <a:t>This process is repeated until there are no more elements in the container. </a:t>
            </a:r>
          </a:p>
          <a:p>
            <a:pPr lvl="1"/>
            <a:r>
              <a:rPr lang="en-US" dirty="0"/>
              <a:t>The final result is returned and printed to the console.</a:t>
            </a:r>
          </a:p>
        </p:txBody>
      </p:sp>
      <p:sp>
        <p:nvSpPr>
          <p:cNvPr id="4" name="Rectangle 3">
            <a:extLst>
              <a:ext uri="{FF2B5EF4-FFF2-40B4-BE49-F238E27FC236}">
                <a16:creationId xmlns:a16="http://schemas.microsoft.com/office/drawing/2014/main" id="{98680AB1-B9CA-533F-34E5-84FF6B4D3517}"/>
              </a:ext>
            </a:extLst>
          </p:cNvPr>
          <p:cNvSpPr/>
          <p:nvPr/>
        </p:nvSpPr>
        <p:spPr>
          <a:xfrm>
            <a:off x="1355123" y="3593592"/>
            <a:ext cx="6473236" cy="1077218"/>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from</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functools</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import</a:t>
            </a:r>
            <a:r>
              <a:rPr lang="en-IN" sz="1600" dirty="0">
                <a:solidFill>
                  <a:srgbClr val="000000"/>
                </a:solidFill>
                <a:latin typeface="Menlo" panose="020B0609030804020204" pitchFamily="49" charset="0"/>
              </a:rPr>
              <a:t> reduce</a:t>
            </a:r>
          </a:p>
          <a:p>
            <a:r>
              <a:rPr lang="en-IN" sz="1600" dirty="0" err="1">
                <a:solidFill>
                  <a:srgbClr val="000000"/>
                </a:solidFill>
                <a:latin typeface="Menlo" panose="020B0609030804020204" pitchFamily="49" charset="0"/>
              </a:rPr>
              <a:t>lista</a:t>
            </a:r>
            <a:r>
              <a:rPr lang="en-IN" sz="1600" dirty="0">
                <a:solidFill>
                  <a:srgbClr val="000000"/>
                </a:solidFill>
                <a:latin typeface="Menlo" panose="020B0609030804020204" pitchFamily="49" charset="0"/>
              </a:rPr>
              <a:t>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7</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8</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9</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10</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 = reduce(</a:t>
            </a:r>
            <a:r>
              <a:rPr lang="en-IN" sz="1600" dirty="0">
                <a:solidFill>
                  <a:srgbClr val="0000FF"/>
                </a:solidFill>
                <a:latin typeface="Menlo" panose="020B0609030804020204" pitchFamily="49" charset="0"/>
              </a:rPr>
              <a:t>lambda</a:t>
            </a:r>
            <a:r>
              <a:rPr lang="en-IN" sz="1600" dirty="0">
                <a:solidFill>
                  <a:srgbClr val="000000"/>
                </a:solidFill>
                <a:latin typeface="Menlo" panose="020B0609030804020204" pitchFamily="49" charset="0"/>
              </a:rPr>
              <a:t> </a:t>
            </a:r>
            <a:r>
              <a:rPr lang="en-IN" sz="1600" dirty="0" err="1">
                <a:solidFill>
                  <a:srgbClr val="808080"/>
                </a:solidFill>
                <a:latin typeface="Menlo" panose="020B0609030804020204" pitchFamily="49" charset="0"/>
              </a:rPr>
              <a:t>a</a:t>
            </a:r>
            <a:r>
              <a:rPr lang="en-IN" sz="1600" dirty="0" err="1">
                <a:solidFill>
                  <a:srgbClr val="000000"/>
                </a:solidFill>
                <a:latin typeface="Menlo" panose="020B0609030804020204" pitchFamily="49" charset="0"/>
              </a:rPr>
              <a:t>,</a:t>
            </a:r>
            <a:r>
              <a:rPr lang="en-IN" sz="1600" dirty="0" err="1">
                <a:solidFill>
                  <a:srgbClr val="808080"/>
                </a:solidFill>
                <a:latin typeface="Menlo" panose="020B0609030804020204" pitchFamily="49" charset="0"/>
              </a:rPr>
              <a:t>b</a:t>
            </a:r>
            <a:r>
              <a:rPr lang="en-IN" sz="1600" dirty="0">
                <a:solidFill>
                  <a:srgbClr val="000000"/>
                </a:solidFill>
                <a:latin typeface="Menlo" panose="020B0609030804020204" pitchFamily="49" charset="0"/>
              </a:rPr>
              <a:t> : </a:t>
            </a:r>
            <a:r>
              <a:rPr lang="en-IN" sz="1600" dirty="0" err="1">
                <a:solidFill>
                  <a:srgbClr val="808080"/>
                </a:solidFill>
                <a:latin typeface="Menlo" panose="020B0609030804020204" pitchFamily="49" charset="0"/>
              </a:rPr>
              <a:t>a</a:t>
            </a:r>
            <a:r>
              <a:rPr lang="en-IN" sz="1600" dirty="0" err="1">
                <a:solidFill>
                  <a:srgbClr val="000000"/>
                </a:solidFill>
                <a:latin typeface="Menlo" panose="020B0609030804020204" pitchFamily="49" charset="0"/>
              </a:rPr>
              <a:t>+</a:t>
            </a:r>
            <a:r>
              <a:rPr lang="en-IN" sz="1600" dirty="0" err="1">
                <a:solidFill>
                  <a:srgbClr val="808080"/>
                </a:solidFill>
                <a:latin typeface="Menlo" panose="020B0609030804020204" pitchFamily="49" charset="0"/>
              </a:rPr>
              <a:t>b</a:t>
            </a:r>
            <a:r>
              <a:rPr lang="en-IN" sz="1600" dirty="0" err="1">
                <a:solidFill>
                  <a:srgbClr val="000000"/>
                </a:solidFill>
                <a:latin typeface="Menlo" panose="020B0609030804020204" pitchFamily="49" charset="0"/>
              </a:rPr>
              <a:t>,lista</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id="{16662A6B-B9C1-3D37-FB65-3767EC917199}"/>
              </a:ext>
            </a:extLst>
          </p:cNvPr>
          <p:cNvSpPr/>
          <p:nvPr/>
        </p:nvSpPr>
        <p:spPr>
          <a:xfrm>
            <a:off x="855130" y="3593592"/>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6" name="Rectangle: Top Corners Rounded 6">
            <a:extLst>
              <a:ext uri="{FF2B5EF4-FFF2-40B4-BE49-F238E27FC236}">
                <a16:creationId xmlns:a16="http://schemas.microsoft.com/office/drawing/2014/main" id="{47073FDF-36EF-9B20-E634-518A806448ED}"/>
              </a:ext>
            </a:extLst>
          </p:cNvPr>
          <p:cNvSpPr/>
          <p:nvPr/>
        </p:nvSpPr>
        <p:spPr>
          <a:xfrm>
            <a:off x="855130" y="3264408"/>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demo1.py</a:t>
            </a:r>
          </a:p>
        </p:txBody>
      </p:sp>
      <p:sp>
        <p:nvSpPr>
          <p:cNvPr id="7" name="Rectangle 6">
            <a:extLst>
              <a:ext uri="{FF2B5EF4-FFF2-40B4-BE49-F238E27FC236}">
                <a16:creationId xmlns:a16="http://schemas.microsoft.com/office/drawing/2014/main" id="{5C1AC8A9-21D8-34B3-EDE6-8ED3887ECC85}"/>
              </a:ext>
            </a:extLst>
          </p:cNvPr>
          <p:cNvSpPr/>
          <p:nvPr/>
        </p:nvSpPr>
        <p:spPr>
          <a:xfrm>
            <a:off x="8328352" y="3759554"/>
            <a:ext cx="1947218"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55</a:t>
            </a:r>
          </a:p>
        </p:txBody>
      </p:sp>
      <p:sp>
        <p:nvSpPr>
          <p:cNvPr id="8" name="Rectangle: Top Corners Rounded 6">
            <a:extLst>
              <a:ext uri="{FF2B5EF4-FFF2-40B4-BE49-F238E27FC236}">
                <a16:creationId xmlns:a16="http://schemas.microsoft.com/office/drawing/2014/main" id="{4039473A-CBAD-1C81-A68B-092504428424}"/>
              </a:ext>
            </a:extLst>
          </p:cNvPr>
          <p:cNvSpPr/>
          <p:nvPr/>
        </p:nvSpPr>
        <p:spPr>
          <a:xfrm>
            <a:off x="8328353" y="3433852"/>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67F6324E-1AE8-4B01-C70B-519D66C261C6}"/>
              </a:ext>
            </a:extLst>
          </p:cNvPr>
          <p:cNvSpPr/>
          <p:nvPr/>
        </p:nvSpPr>
        <p:spPr>
          <a:xfrm>
            <a:off x="1355123" y="5304289"/>
            <a:ext cx="6473236" cy="1077218"/>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from</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functools</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import</a:t>
            </a:r>
            <a:r>
              <a:rPr lang="en-IN" sz="1600" dirty="0">
                <a:solidFill>
                  <a:srgbClr val="000000"/>
                </a:solidFill>
                <a:latin typeface="Menlo" panose="020B0609030804020204" pitchFamily="49" charset="0"/>
              </a:rPr>
              <a:t> reduce</a:t>
            </a:r>
          </a:p>
          <a:p>
            <a:r>
              <a:rPr lang="en-IN" sz="1600" dirty="0" err="1">
                <a:solidFill>
                  <a:srgbClr val="000000"/>
                </a:solidFill>
                <a:latin typeface="Menlo" panose="020B0609030804020204" pitchFamily="49" charset="0"/>
              </a:rPr>
              <a:t>lista</a:t>
            </a:r>
            <a:r>
              <a:rPr lang="en-IN" sz="1600" dirty="0">
                <a:solidFill>
                  <a:srgbClr val="000000"/>
                </a:solidFill>
                <a:latin typeface="Menlo" panose="020B0609030804020204" pitchFamily="49" charset="0"/>
              </a:rPr>
              <a:t>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7</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8</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9</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10</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 = reduce(lambda </a:t>
            </a:r>
            <a:r>
              <a:rPr lang="en-IN" sz="1600" dirty="0" err="1">
                <a:solidFill>
                  <a:srgbClr val="000000"/>
                </a:solidFill>
                <a:latin typeface="Menlo" panose="020B0609030804020204" pitchFamily="49" charset="0"/>
              </a:rPr>
              <a:t>a,b</a:t>
            </a:r>
            <a:r>
              <a:rPr lang="en-IN" sz="1600" dirty="0">
                <a:solidFill>
                  <a:srgbClr val="000000"/>
                </a:solidFill>
                <a:latin typeface="Menlo" panose="020B0609030804020204" pitchFamily="49" charset="0"/>
              </a:rPr>
              <a:t> : a if a&gt;b else </a:t>
            </a:r>
            <a:r>
              <a:rPr lang="en-IN" sz="1600" dirty="0" err="1">
                <a:solidFill>
                  <a:srgbClr val="000000"/>
                </a:solidFill>
                <a:latin typeface="Menlo" panose="020B0609030804020204" pitchFamily="49" charset="0"/>
              </a:rPr>
              <a:t>b,lista</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err="1">
                <a:solidFill>
                  <a:srgbClr val="000000"/>
                </a:solidFill>
                <a:latin typeface="Menlo" panose="020B0609030804020204" pitchFamily="49" charset="0"/>
              </a:rPr>
              <a:t>ans</a:t>
            </a:r>
            <a:r>
              <a:rPr lang="en-IN" sz="1600" dirty="0">
                <a:solidFill>
                  <a:srgbClr val="000000"/>
                </a:solidFill>
                <a:latin typeface="Menlo" panose="020B0609030804020204" pitchFamily="49" charset="0"/>
              </a:rPr>
              <a:t>)</a:t>
            </a:r>
          </a:p>
        </p:txBody>
      </p:sp>
      <p:sp>
        <p:nvSpPr>
          <p:cNvPr id="10" name="Rectangle 9">
            <a:extLst>
              <a:ext uri="{FF2B5EF4-FFF2-40B4-BE49-F238E27FC236}">
                <a16:creationId xmlns:a16="http://schemas.microsoft.com/office/drawing/2014/main" id="{20B065BA-FE8A-EA5E-C098-86BE05D75162}"/>
              </a:ext>
            </a:extLst>
          </p:cNvPr>
          <p:cNvSpPr/>
          <p:nvPr/>
        </p:nvSpPr>
        <p:spPr>
          <a:xfrm>
            <a:off x="855130" y="5304289"/>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1" name="Rectangle: Top Corners Rounded 6">
            <a:extLst>
              <a:ext uri="{FF2B5EF4-FFF2-40B4-BE49-F238E27FC236}">
                <a16:creationId xmlns:a16="http://schemas.microsoft.com/office/drawing/2014/main" id="{F73E0197-7108-31E9-E386-4CA525767C29}"/>
              </a:ext>
            </a:extLst>
          </p:cNvPr>
          <p:cNvSpPr/>
          <p:nvPr/>
        </p:nvSpPr>
        <p:spPr>
          <a:xfrm>
            <a:off x="855130" y="497510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demo2.py</a:t>
            </a:r>
          </a:p>
        </p:txBody>
      </p:sp>
      <p:sp>
        <p:nvSpPr>
          <p:cNvPr id="12" name="Rectangle 11">
            <a:extLst>
              <a:ext uri="{FF2B5EF4-FFF2-40B4-BE49-F238E27FC236}">
                <a16:creationId xmlns:a16="http://schemas.microsoft.com/office/drawing/2014/main" id="{E284144F-A5C8-99D9-7A4D-F19D9299EE7F}"/>
              </a:ext>
            </a:extLst>
          </p:cNvPr>
          <p:cNvSpPr/>
          <p:nvPr/>
        </p:nvSpPr>
        <p:spPr>
          <a:xfrm>
            <a:off x="8134042" y="5465399"/>
            <a:ext cx="1947218" cy="307777"/>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10</a:t>
            </a:r>
          </a:p>
        </p:txBody>
      </p:sp>
      <p:sp>
        <p:nvSpPr>
          <p:cNvPr id="13" name="Rectangle: Top Corners Rounded 6">
            <a:extLst>
              <a:ext uri="{FF2B5EF4-FFF2-40B4-BE49-F238E27FC236}">
                <a16:creationId xmlns:a16="http://schemas.microsoft.com/office/drawing/2014/main" id="{DA2F190F-B930-8BFA-354A-AD3B2AC1A336}"/>
              </a:ext>
            </a:extLst>
          </p:cNvPr>
          <p:cNvSpPr/>
          <p:nvPr/>
        </p:nvSpPr>
        <p:spPr>
          <a:xfrm>
            <a:off x="8134043" y="5139697"/>
            <a:ext cx="85121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20816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bg/>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bg/>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
                                            <p:txEl>
                                              <p:pRg st="2" end="2"/>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uiExpand="1" build="p" animBg="1"/>
      <p:bldP spid="10" grpId="0" animBg="1"/>
      <p:bldP spid="11" grpId="0" animBg="1"/>
      <p:bldP spid="12" grpId="0" build="p" animBg="1"/>
      <p:bldP spid="1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6C35-11AE-D641-8C00-674AA7656890}"/>
              </a:ext>
            </a:extLst>
          </p:cNvPr>
          <p:cNvSpPr>
            <a:spLocks noGrp="1"/>
          </p:cNvSpPr>
          <p:nvPr>
            <p:ph type="title"/>
          </p:nvPr>
        </p:nvSpPr>
        <p:spPr/>
        <p:txBody>
          <a:bodyPr/>
          <a:lstStyle/>
          <a:p>
            <a:r>
              <a:rPr lang="en-US" dirty="0"/>
              <a:t>Recursion</a:t>
            </a:r>
          </a:p>
        </p:txBody>
      </p:sp>
      <p:sp>
        <p:nvSpPr>
          <p:cNvPr id="3" name="Content Placeholder 2">
            <a:extLst>
              <a:ext uri="{FF2B5EF4-FFF2-40B4-BE49-F238E27FC236}">
                <a16:creationId xmlns:a16="http://schemas.microsoft.com/office/drawing/2014/main" id="{513765A0-0874-664D-A18B-9E12D89C9B0E}"/>
              </a:ext>
            </a:extLst>
          </p:cNvPr>
          <p:cNvSpPr>
            <a:spLocks noGrp="1"/>
          </p:cNvSpPr>
          <p:nvPr>
            <p:ph idx="1"/>
          </p:nvPr>
        </p:nvSpPr>
        <p:spPr/>
        <p:txBody>
          <a:bodyPr/>
          <a:lstStyle/>
          <a:p>
            <a:r>
              <a:rPr lang="en-US" dirty="0"/>
              <a:t>Any function which calls </a:t>
            </a:r>
            <a:r>
              <a:rPr lang="en-US" dirty="0">
                <a:solidFill>
                  <a:schemeClr val="accent6"/>
                </a:solidFill>
              </a:rPr>
              <a:t>itself is </a:t>
            </a:r>
            <a:r>
              <a:rPr lang="en-US" dirty="0"/>
              <a:t>called recursive function and such function calls are called recursive calls. </a:t>
            </a:r>
          </a:p>
          <a:p>
            <a:r>
              <a:rPr lang="en-US" dirty="0"/>
              <a:t>Recursion cannot be applied to </a:t>
            </a:r>
            <a:r>
              <a:rPr lang="en-US" dirty="0">
                <a:solidFill>
                  <a:schemeClr val="accent6"/>
                </a:solidFill>
              </a:rPr>
              <a:t>all problems</a:t>
            </a:r>
            <a:r>
              <a:rPr lang="en-US" dirty="0"/>
              <a:t>, but it is more useful for the tasks that can be defined in terms of a </a:t>
            </a:r>
            <a:r>
              <a:rPr lang="en-US" dirty="0">
                <a:solidFill>
                  <a:schemeClr val="accent6"/>
                </a:solidFill>
              </a:rPr>
              <a:t>similar subtask</a:t>
            </a:r>
            <a:r>
              <a:rPr lang="en-US" dirty="0"/>
              <a:t>.</a:t>
            </a:r>
          </a:p>
          <a:p>
            <a:r>
              <a:rPr lang="en-US" dirty="0"/>
              <a:t>It is idea of representing </a:t>
            </a:r>
            <a:r>
              <a:rPr lang="en-US" dirty="0">
                <a:solidFill>
                  <a:schemeClr val="accent6"/>
                </a:solidFill>
              </a:rPr>
              <a:t>problem a with smaller problems</a:t>
            </a:r>
            <a:r>
              <a:rPr lang="en-US" dirty="0"/>
              <a:t>.</a:t>
            </a:r>
          </a:p>
          <a:p>
            <a:r>
              <a:rPr lang="en-US" dirty="0"/>
              <a:t>Any problem that can be solved recursively can be solved </a:t>
            </a:r>
            <a:r>
              <a:rPr lang="en-US" dirty="0">
                <a:solidFill>
                  <a:schemeClr val="accent6"/>
                </a:solidFill>
              </a:rPr>
              <a:t>iteratively</a:t>
            </a:r>
            <a:r>
              <a:rPr lang="en-US" dirty="0"/>
              <a:t>.</a:t>
            </a:r>
          </a:p>
          <a:p>
            <a:r>
              <a:rPr lang="en-US" dirty="0"/>
              <a:t>When recursive function call itself, the memory for called function allocated and different copy of the local variable </a:t>
            </a:r>
            <a:r>
              <a:rPr lang="en-US" dirty="0">
                <a:solidFill>
                  <a:schemeClr val="accent6"/>
                </a:solidFill>
              </a:rPr>
              <a:t>is created for each function call</a:t>
            </a:r>
            <a:r>
              <a:rPr lang="en-US" dirty="0"/>
              <a:t>.</a:t>
            </a:r>
          </a:p>
          <a:p>
            <a:r>
              <a:rPr lang="en-US" dirty="0"/>
              <a:t>Some of the problem best suitable for recursion are</a:t>
            </a:r>
          </a:p>
          <a:p>
            <a:pPr lvl="1"/>
            <a:r>
              <a:rPr lang="en-US" dirty="0"/>
              <a:t>Factorial</a:t>
            </a:r>
          </a:p>
          <a:p>
            <a:pPr lvl="1"/>
            <a:r>
              <a:rPr lang="en-US" dirty="0"/>
              <a:t>Fibonacci</a:t>
            </a:r>
          </a:p>
          <a:p>
            <a:pPr lvl="1"/>
            <a:r>
              <a:rPr lang="en-US" dirty="0"/>
              <a:t>Tower of Hanoi</a:t>
            </a:r>
          </a:p>
          <a:p>
            <a:endParaRPr lang="en-US" dirty="0"/>
          </a:p>
        </p:txBody>
      </p:sp>
    </p:spTree>
    <p:extLst>
      <p:ext uri="{BB962C8B-B14F-4D97-AF65-F5344CB8AC3E}">
        <p14:creationId xmlns:p14="http://schemas.microsoft.com/office/powerpoint/2010/main" val="100356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FACF-2080-C842-96A0-55E3925D9DA0}"/>
              </a:ext>
            </a:extLst>
          </p:cNvPr>
          <p:cNvSpPr>
            <a:spLocks noGrp="1"/>
          </p:cNvSpPr>
          <p:nvPr>
            <p:ph type="title"/>
          </p:nvPr>
        </p:nvSpPr>
        <p:spPr/>
        <p:txBody>
          <a:bodyPr/>
          <a:lstStyle/>
          <a:p>
            <a:r>
              <a:rPr lang="en-US" dirty="0"/>
              <a:t>Properties of Recursion</a:t>
            </a:r>
          </a:p>
        </p:txBody>
      </p:sp>
      <p:sp>
        <p:nvSpPr>
          <p:cNvPr id="3" name="Content Placeholder 2">
            <a:extLst>
              <a:ext uri="{FF2B5EF4-FFF2-40B4-BE49-F238E27FC236}">
                <a16:creationId xmlns:a16="http://schemas.microsoft.com/office/drawing/2014/main" id="{84652901-72BC-3348-A7A1-A791659F0D50}"/>
              </a:ext>
            </a:extLst>
          </p:cNvPr>
          <p:cNvSpPr>
            <a:spLocks noGrp="1"/>
          </p:cNvSpPr>
          <p:nvPr>
            <p:ph idx="1"/>
          </p:nvPr>
        </p:nvSpPr>
        <p:spPr/>
        <p:txBody>
          <a:bodyPr/>
          <a:lstStyle/>
          <a:p>
            <a:r>
              <a:rPr lang="en-US" dirty="0"/>
              <a:t>A recursive function can </a:t>
            </a:r>
            <a:r>
              <a:rPr lang="en-US" dirty="0">
                <a:solidFill>
                  <a:schemeClr val="accent6"/>
                </a:solidFill>
              </a:rPr>
              <a:t>go infinite like a loop</a:t>
            </a:r>
            <a:r>
              <a:rPr lang="en-US" dirty="0"/>
              <a:t>. To avoid infinite running of recursive function, there are two properties that a recursive function must have.</a:t>
            </a:r>
          </a:p>
          <a:p>
            <a:r>
              <a:rPr lang="en-US" dirty="0">
                <a:solidFill>
                  <a:schemeClr val="accent6"/>
                </a:solidFill>
              </a:rPr>
              <a:t>Base Case or Base criteria </a:t>
            </a:r>
          </a:p>
          <a:p>
            <a:pPr lvl="1"/>
            <a:r>
              <a:rPr lang="en-US" dirty="0"/>
              <a:t>It allows the recursion algorithm to stop.</a:t>
            </a:r>
          </a:p>
          <a:p>
            <a:pPr lvl="1"/>
            <a:r>
              <a:rPr lang="en-US" dirty="0"/>
              <a:t>A base case is typically a problem that is small enough to solve directly.</a:t>
            </a:r>
          </a:p>
          <a:p>
            <a:r>
              <a:rPr lang="en-US" dirty="0">
                <a:solidFill>
                  <a:schemeClr val="accent6"/>
                </a:solidFill>
              </a:rPr>
              <a:t>Progressive approach</a:t>
            </a:r>
          </a:p>
          <a:p>
            <a:pPr lvl="1"/>
            <a:r>
              <a:rPr lang="en-US" dirty="0"/>
              <a:t>A recursive algorithm must change its state in such a way that it moves forward to the base case.</a:t>
            </a:r>
          </a:p>
          <a:p>
            <a:endParaRPr lang="en-US" dirty="0"/>
          </a:p>
        </p:txBody>
      </p:sp>
    </p:spTree>
    <p:extLst>
      <p:ext uri="{BB962C8B-B14F-4D97-AF65-F5344CB8AC3E}">
        <p14:creationId xmlns:p14="http://schemas.microsoft.com/office/powerpoint/2010/main" val="326281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4029-BBBA-3A43-A984-6AD82C343A83}"/>
              </a:ext>
            </a:extLst>
          </p:cNvPr>
          <p:cNvSpPr>
            <a:spLocks noGrp="1"/>
          </p:cNvSpPr>
          <p:nvPr>
            <p:ph type="title"/>
          </p:nvPr>
        </p:nvSpPr>
        <p:spPr/>
        <p:txBody>
          <a:bodyPr/>
          <a:lstStyle/>
          <a:p>
            <a:r>
              <a:rPr lang="en-US" dirty="0"/>
              <a:t>Recursion - factorial example</a:t>
            </a:r>
          </a:p>
        </p:txBody>
      </p:sp>
      <p:sp>
        <p:nvSpPr>
          <p:cNvPr id="3" name="Content Placeholder 2">
            <a:extLst>
              <a:ext uri="{FF2B5EF4-FFF2-40B4-BE49-F238E27FC236}">
                <a16:creationId xmlns:a16="http://schemas.microsoft.com/office/drawing/2014/main" id="{AC1018E6-4B42-434F-9E9C-4D171FD224F5}"/>
              </a:ext>
            </a:extLst>
          </p:cNvPr>
          <p:cNvSpPr>
            <a:spLocks noGrp="1"/>
          </p:cNvSpPr>
          <p:nvPr>
            <p:ph idx="1"/>
          </p:nvPr>
        </p:nvSpPr>
        <p:spPr/>
        <p:txBody>
          <a:bodyPr/>
          <a:lstStyle/>
          <a:p>
            <a:r>
              <a:rPr lang="en-US" dirty="0"/>
              <a:t>The factorial of a integer n, is product of</a:t>
            </a:r>
          </a:p>
          <a:p>
            <a:pPr lvl="1"/>
            <a:r>
              <a:rPr lang="en-US" dirty="0"/>
              <a:t>n * (n-1) * (n-2) *  …. * 1</a:t>
            </a:r>
          </a:p>
          <a:p>
            <a:r>
              <a:rPr lang="en-US" dirty="0"/>
              <a:t>Recursive definition of factorial</a:t>
            </a:r>
          </a:p>
          <a:p>
            <a:pPr lvl="1"/>
            <a:r>
              <a:rPr lang="en-US" dirty="0"/>
              <a:t>n! = n * (n-1)!</a:t>
            </a:r>
          </a:p>
          <a:p>
            <a:pPr lvl="1"/>
            <a:r>
              <a:rPr lang="en-US" dirty="0"/>
              <a:t>Example</a:t>
            </a:r>
          </a:p>
          <a:p>
            <a:pPr lvl="2"/>
            <a:r>
              <a:rPr lang="en-US" dirty="0"/>
              <a:t>3! = 3 * 2 * 1</a:t>
            </a:r>
          </a:p>
          <a:p>
            <a:pPr lvl="2"/>
            <a:r>
              <a:rPr lang="en-US" dirty="0"/>
              <a:t>3! = 3 * (2 * 1)</a:t>
            </a:r>
          </a:p>
          <a:p>
            <a:pPr lvl="2"/>
            <a:r>
              <a:rPr lang="en-US" dirty="0"/>
              <a:t>3! = 3 * (2!) </a:t>
            </a:r>
          </a:p>
          <a:p>
            <a:endParaRPr lang="en-US" dirty="0"/>
          </a:p>
        </p:txBody>
      </p:sp>
      <p:sp>
        <p:nvSpPr>
          <p:cNvPr id="28" name="Freeform 27">
            <a:extLst>
              <a:ext uri="{FF2B5EF4-FFF2-40B4-BE49-F238E27FC236}">
                <a16:creationId xmlns:a16="http://schemas.microsoft.com/office/drawing/2014/main" id="{A116461B-B91D-6C4D-9594-2667175E4A25}"/>
              </a:ext>
            </a:extLst>
          </p:cNvPr>
          <p:cNvSpPr/>
          <p:nvPr/>
        </p:nvSpPr>
        <p:spPr>
          <a:xfrm>
            <a:off x="5694556" y="2166485"/>
            <a:ext cx="1252251" cy="398057"/>
          </a:xfrm>
          <a:custGeom>
            <a:avLst/>
            <a:gdLst>
              <a:gd name="connsiteX0" fmla="*/ 0 w 2778640"/>
              <a:gd name="connsiteY0" fmla="*/ 0 h 854424"/>
              <a:gd name="connsiteX1" fmla="*/ 2778640 w 2778640"/>
              <a:gd name="connsiteY1" fmla="*/ 0 h 854424"/>
              <a:gd name="connsiteX2" fmla="*/ 2778640 w 2778640"/>
              <a:gd name="connsiteY2" fmla="*/ 854424 h 854424"/>
              <a:gd name="connsiteX3" fmla="*/ 0 w 2778640"/>
              <a:gd name="connsiteY3" fmla="*/ 854424 h 854424"/>
              <a:gd name="connsiteX4" fmla="*/ 0 w 2778640"/>
              <a:gd name="connsiteY4" fmla="*/ 0 h 85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40" h="854424">
                <a:moveTo>
                  <a:pt x="0" y="0"/>
                </a:moveTo>
                <a:lnTo>
                  <a:pt x="2778640" y="0"/>
                </a:lnTo>
                <a:lnTo>
                  <a:pt x="2778640" y="854424"/>
                </a:lnTo>
                <a:lnTo>
                  <a:pt x="0" y="854424"/>
                </a:lnTo>
                <a:lnTo>
                  <a:pt x="0" y="0"/>
                </a:lnTo>
                <a:close/>
              </a:path>
            </a:pathLst>
          </a:custGeom>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kern="1200" dirty="0">
                <a:solidFill>
                  <a:schemeClr val="bg1"/>
                </a:solidFill>
              </a:rPr>
              <a:t>Fact(5)</a:t>
            </a:r>
          </a:p>
        </p:txBody>
      </p:sp>
      <p:sp>
        <p:nvSpPr>
          <p:cNvPr id="29" name="Freeform 28">
            <a:extLst>
              <a:ext uri="{FF2B5EF4-FFF2-40B4-BE49-F238E27FC236}">
                <a16:creationId xmlns:a16="http://schemas.microsoft.com/office/drawing/2014/main" id="{980B115C-AAC7-A747-B695-327B9DF531C8}"/>
              </a:ext>
            </a:extLst>
          </p:cNvPr>
          <p:cNvSpPr/>
          <p:nvPr/>
        </p:nvSpPr>
        <p:spPr>
          <a:xfrm>
            <a:off x="6419833" y="3069627"/>
            <a:ext cx="1252251" cy="398057"/>
          </a:xfrm>
          <a:custGeom>
            <a:avLst/>
            <a:gdLst>
              <a:gd name="connsiteX0" fmla="*/ 0 w 2778640"/>
              <a:gd name="connsiteY0" fmla="*/ 0 h 854424"/>
              <a:gd name="connsiteX1" fmla="*/ 2778640 w 2778640"/>
              <a:gd name="connsiteY1" fmla="*/ 0 h 854424"/>
              <a:gd name="connsiteX2" fmla="*/ 2778640 w 2778640"/>
              <a:gd name="connsiteY2" fmla="*/ 854424 h 854424"/>
              <a:gd name="connsiteX3" fmla="*/ 0 w 2778640"/>
              <a:gd name="connsiteY3" fmla="*/ 854424 h 854424"/>
              <a:gd name="connsiteX4" fmla="*/ 0 w 2778640"/>
              <a:gd name="connsiteY4" fmla="*/ 0 h 85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40" h="854424">
                <a:moveTo>
                  <a:pt x="0" y="0"/>
                </a:moveTo>
                <a:lnTo>
                  <a:pt x="2778640" y="0"/>
                </a:lnTo>
                <a:lnTo>
                  <a:pt x="2778640" y="854424"/>
                </a:lnTo>
                <a:lnTo>
                  <a:pt x="0" y="854424"/>
                </a:lnTo>
                <a:lnTo>
                  <a:pt x="0" y="0"/>
                </a:lnTo>
                <a:close/>
              </a:path>
            </a:pathLst>
          </a:custGeom>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kern="1200" dirty="0">
                <a:solidFill>
                  <a:schemeClr val="bg1"/>
                </a:solidFill>
              </a:rPr>
              <a:t>Fact(4)</a:t>
            </a:r>
          </a:p>
        </p:txBody>
      </p:sp>
      <p:sp>
        <p:nvSpPr>
          <p:cNvPr id="30" name="Freeform 29">
            <a:extLst>
              <a:ext uri="{FF2B5EF4-FFF2-40B4-BE49-F238E27FC236}">
                <a16:creationId xmlns:a16="http://schemas.microsoft.com/office/drawing/2014/main" id="{72A123A8-2240-3D47-A828-DE17365DF241}"/>
              </a:ext>
            </a:extLst>
          </p:cNvPr>
          <p:cNvSpPr/>
          <p:nvPr/>
        </p:nvSpPr>
        <p:spPr>
          <a:xfrm>
            <a:off x="7132201" y="3972769"/>
            <a:ext cx="1252251" cy="398057"/>
          </a:xfrm>
          <a:custGeom>
            <a:avLst/>
            <a:gdLst>
              <a:gd name="connsiteX0" fmla="*/ 0 w 2778640"/>
              <a:gd name="connsiteY0" fmla="*/ 0 h 854424"/>
              <a:gd name="connsiteX1" fmla="*/ 2778640 w 2778640"/>
              <a:gd name="connsiteY1" fmla="*/ 0 h 854424"/>
              <a:gd name="connsiteX2" fmla="*/ 2778640 w 2778640"/>
              <a:gd name="connsiteY2" fmla="*/ 854424 h 854424"/>
              <a:gd name="connsiteX3" fmla="*/ 0 w 2778640"/>
              <a:gd name="connsiteY3" fmla="*/ 854424 h 854424"/>
              <a:gd name="connsiteX4" fmla="*/ 0 w 2778640"/>
              <a:gd name="connsiteY4" fmla="*/ 0 h 85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40" h="854424">
                <a:moveTo>
                  <a:pt x="0" y="0"/>
                </a:moveTo>
                <a:lnTo>
                  <a:pt x="2778640" y="0"/>
                </a:lnTo>
                <a:lnTo>
                  <a:pt x="2778640" y="854424"/>
                </a:lnTo>
                <a:lnTo>
                  <a:pt x="0" y="854424"/>
                </a:lnTo>
                <a:lnTo>
                  <a:pt x="0" y="0"/>
                </a:lnTo>
                <a:close/>
              </a:path>
            </a:pathLst>
          </a:custGeom>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kern="1200" dirty="0">
                <a:solidFill>
                  <a:schemeClr val="bg1"/>
                </a:solidFill>
              </a:rPr>
              <a:t>Fact(3)</a:t>
            </a:r>
          </a:p>
        </p:txBody>
      </p:sp>
      <p:sp>
        <p:nvSpPr>
          <p:cNvPr id="31" name="Freeform 30">
            <a:extLst>
              <a:ext uri="{FF2B5EF4-FFF2-40B4-BE49-F238E27FC236}">
                <a16:creationId xmlns:a16="http://schemas.microsoft.com/office/drawing/2014/main" id="{A3070383-1E06-7E4A-84DA-5258A3BC02D3}"/>
              </a:ext>
            </a:extLst>
          </p:cNvPr>
          <p:cNvSpPr/>
          <p:nvPr/>
        </p:nvSpPr>
        <p:spPr>
          <a:xfrm>
            <a:off x="7871544" y="4875911"/>
            <a:ext cx="1252251" cy="398057"/>
          </a:xfrm>
          <a:custGeom>
            <a:avLst/>
            <a:gdLst>
              <a:gd name="connsiteX0" fmla="*/ 0 w 2778640"/>
              <a:gd name="connsiteY0" fmla="*/ 0 h 854424"/>
              <a:gd name="connsiteX1" fmla="*/ 2778640 w 2778640"/>
              <a:gd name="connsiteY1" fmla="*/ 0 h 854424"/>
              <a:gd name="connsiteX2" fmla="*/ 2778640 w 2778640"/>
              <a:gd name="connsiteY2" fmla="*/ 854424 h 854424"/>
              <a:gd name="connsiteX3" fmla="*/ 0 w 2778640"/>
              <a:gd name="connsiteY3" fmla="*/ 854424 h 854424"/>
              <a:gd name="connsiteX4" fmla="*/ 0 w 2778640"/>
              <a:gd name="connsiteY4" fmla="*/ 0 h 85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40" h="854424">
                <a:moveTo>
                  <a:pt x="0" y="0"/>
                </a:moveTo>
                <a:lnTo>
                  <a:pt x="2778640" y="0"/>
                </a:lnTo>
                <a:lnTo>
                  <a:pt x="2778640" y="854424"/>
                </a:lnTo>
                <a:lnTo>
                  <a:pt x="0" y="854424"/>
                </a:lnTo>
                <a:lnTo>
                  <a:pt x="0" y="0"/>
                </a:lnTo>
                <a:close/>
              </a:path>
            </a:pathLst>
          </a:custGeom>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kern="1200" dirty="0">
                <a:solidFill>
                  <a:schemeClr val="bg1"/>
                </a:solidFill>
              </a:rPr>
              <a:t>Fact(2)</a:t>
            </a:r>
          </a:p>
        </p:txBody>
      </p:sp>
      <p:sp>
        <p:nvSpPr>
          <p:cNvPr id="32" name="Freeform 31">
            <a:extLst>
              <a:ext uri="{FF2B5EF4-FFF2-40B4-BE49-F238E27FC236}">
                <a16:creationId xmlns:a16="http://schemas.microsoft.com/office/drawing/2014/main" id="{9AE233B3-E4CF-2144-8FE4-9792E4604726}"/>
              </a:ext>
            </a:extLst>
          </p:cNvPr>
          <p:cNvSpPr/>
          <p:nvPr/>
        </p:nvSpPr>
        <p:spPr>
          <a:xfrm>
            <a:off x="8615127" y="5779053"/>
            <a:ext cx="1252251" cy="398057"/>
          </a:xfrm>
          <a:custGeom>
            <a:avLst/>
            <a:gdLst>
              <a:gd name="connsiteX0" fmla="*/ 0 w 2778640"/>
              <a:gd name="connsiteY0" fmla="*/ 0 h 854424"/>
              <a:gd name="connsiteX1" fmla="*/ 2778640 w 2778640"/>
              <a:gd name="connsiteY1" fmla="*/ 0 h 854424"/>
              <a:gd name="connsiteX2" fmla="*/ 2778640 w 2778640"/>
              <a:gd name="connsiteY2" fmla="*/ 854424 h 854424"/>
              <a:gd name="connsiteX3" fmla="*/ 0 w 2778640"/>
              <a:gd name="connsiteY3" fmla="*/ 854424 h 854424"/>
              <a:gd name="connsiteX4" fmla="*/ 0 w 2778640"/>
              <a:gd name="connsiteY4" fmla="*/ 0 h 854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640" h="854424">
                <a:moveTo>
                  <a:pt x="0" y="0"/>
                </a:moveTo>
                <a:lnTo>
                  <a:pt x="2778640" y="0"/>
                </a:lnTo>
                <a:lnTo>
                  <a:pt x="2778640" y="854424"/>
                </a:lnTo>
                <a:lnTo>
                  <a:pt x="0" y="854424"/>
                </a:lnTo>
                <a:lnTo>
                  <a:pt x="0" y="0"/>
                </a:lnTo>
                <a:close/>
              </a:path>
            </a:pathLst>
          </a:custGeom>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kern="1200" dirty="0">
                <a:solidFill>
                  <a:schemeClr val="bg1"/>
                </a:solidFill>
              </a:rPr>
              <a:t>Fact(1)</a:t>
            </a:r>
          </a:p>
        </p:txBody>
      </p:sp>
      <p:cxnSp>
        <p:nvCxnSpPr>
          <p:cNvPr id="33" name="Elbow Connector 32">
            <a:extLst>
              <a:ext uri="{FF2B5EF4-FFF2-40B4-BE49-F238E27FC236}">
                <a16:creationId xmlns:a16="http://schemas.microsoft.com/office/drawing/2014/main" id="{C2AC85E9-346B-3149-B6C8-D079E7AB4B6D}"/>
              </a:ext>
            </a:extLst>
          </p:cNvPr>
          <p:cNvCxnSpPr>
            <a:cxnSpLocks/>
          </p:cNvCxnSpPr>
          <p:nvPr/>
        </p:nvCxnSpPr>
        <p:spPr>
          <a:xfrm rot="16200000" flipH="1">
            <a:off x="6429485" y="2456824"/>
            <a:ext cx="503999" cy="721606"/>
          </a:xfrm>
          <a:prstGeom prst="bentConnector3">
            <a:avLst>
              <a:gd name="adj1" fmla="val 55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DEC38AB0-AFB3-044D-8739-51696AF15A6F}"/>
              </a:ext>
            </a:extLst>
          </p:cNvPr>
          <p:cNvCxnSpPr>
            <a:cxnSpLocks/>
          </p:cNvCxnSpPr>
          <p:nvPr/>
        </p:nvCxnSpPr>
        <p:spPr>
          <a:xfrm rot="16200000" flipH="1">
            <a:off x="7151092" y="3358881"/>
            <a:ext cx="503999" cy="721606"/>
          </a:xfrm>
          <a:prstGeom prst="bentConnector3">
            <a:avLst>
              <a:gd name="adj1" fmla="val 55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8664780-EC32-4841-ADD5-4DF4126742DF}"/>
              </a:ext>
            </a:extLst>
          </p:cNvPr>
          <p:cNvCxnSpPr>
            <a:cxnSpLocks/>
          </p:cNvCxnSpPr>
          <p:nvPr/>
        </p:nvCxnSpPr>
        <p:spPr>
          <a:xfrm rot="16200000" flipH="1">
            <a:off x="7850818" y="4260938"/>
            <a:ext cx="503999" cy="721606"/>
          </a:xfrm>
          <a:prstGeom prst="bentConnector3">
            <a:avLst>
              <a:gd name="adj1" fmla="val 55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320FF02-4EF8-C146-9106-D740251EC440}"/>
              </a:ext>
            </a:extLst>
          </p:cNvPr>
          <p:cNvCxnSpPr>
            <a:cxnSpLocks/>
          </p:cNvCxnSpPr>
          <p:nvPr/>
        </p:nvCxnSpPr>
        <p:spPr>
          <a:xfrm rot="16200000" flipH="1">
            <a:off x="8606472" y="5143599"/>
            <a:ext cx="503999" cy="721606"/>
          </a:xfrm>
          <a:prstGeom prst="bentConnector3">
            <a:avLst>
              <a:gd name="adj1" fmla="val 55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A93CE37B-197F-764A-B5BD-4341310B6FB6}"/>
              </a:ext>
            </a:extLst>
          </p:cNvPr>
          <p:cNvCxnSpPr>
            <a:cxnSpLocks/>
          </p:cNvCxnSpPr>
          <p:nvPr/>
        </p:nvCxnSpPr>
        <p:spPr>
          <a:xfrm rot="16200000" flipV="1">
            <a:off x="9055153" y="5143581"/>
            <a:ext cx="681464" cy="544180"/>
          </a:xfrm>
          <a:prstGeom prst="bentConnector3">
            <a:avLst>
              <a:gd name="adj1" fmla="val 1001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4BD6038-46CE-5843-84D0-A46EFFB020B4}"/>
              </a:ext>
            </a:extLst>
          </p:cNvPr>
          <p:cNvCxnSpPr>
            <a:cxnSpLocks/>
          </p:cNvCxnSpPr>
          <p:nvPr/>
        </p:nvCxnSpPr>
        <p:spPr>
          <a:xfrm rot="16200000" flipV="1">
            <a:off x="8315810" y="4219430"/>
            <a:ext cx="681464" cy="544180"/>
          </a:xfrm>
          <a:prstGeom prst="bentConnector3">
            <a:avLst>
              <a:gd name="adj1" fmla="val 1001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A2FE8461-7901-1349-9180-952AD897766B}"/>
              </a:ext>
            </a:extLst>
          </p:cNvPr>
          <p:cNvCxnSpPr>
            <a:cxnSpLocks/>
          </p:cNvCxnSpPr>
          <p:nvPr/>
        </p:nvCxnSpPr>
        <p:spPr>
          <a:xfrm rot="16200000" flipV="1">
            <a:off x="7603442" y="3306711"/>
            <a:ext cx="681464" cy="544180"/>
          </a:xfrm>
          <a:prstGeom prst="bentConnector3">
            <a:avLst>
              <a:gd name="adj1" fmla="val 1001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BFF41A4D-1A71-284C-A876-8F1C5E7D2DD4}"/>
              </a:ext>
            </a:extLst>
          </p:cNvPr>
          <p:cNvCxnSpPr>
            <a:cxnSpLocks/>
          </p:cNvCxnSpPr>
          <p:nvPr/>
        </p:nvCxnSpPr>
        <p:spPr>
          <a:xfrm rot="16200000" flipV="1">
            <a:off x="6878165" y="2376745"/>
            <a:ext cx="681464" cy="544180"/>
          </a:xfrm>
          <a:prstGeom prst="bentConnector3">
            <a:avLst>
              <a:gd name="adj1" fmla="val 100116"/>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17C1453-9020-AC4A-97F3-4C11DF8B73E0}"/>
              </a:ext>
            </a:extLst>
          </p:cNvPr>
          <p:cNvSpPr txBox="1"/>
          <p:nvPr/>
        </p:nvSpPr>
        <p:spPr>
          <a:xfrm>
            <a:off x="5694556" y="2664261"/>
            <a:ext cx="587314" cy="369332"/>
          </a:xfrm>
          <a:prstGeom prst="rect">
            <a:avLst/>
          </a:prstGeom>
          <a:noFill/>
        </p:spPr>
        <p:txBody>
          <a:bodyPr wrap="square" rtlCol="0">
            <a:spAutoFit/>
          </a:bodyPr>
          <a:lstStyle/>
          <a:p>
            <a:pPr algn="ctr"/>
            <a:r>
              <a:rPr lang="en-IN" dirty="0">
                <a:solidFill>
                  <a:schemeClr val="bg1"/>
                </a:solidFill>
                <a:latin typeface="Calibri"/>
              </a:rPr>
              <a:t>call</a:t>
            </a:r>
          </a:p>
        </p:txBody>
      </p:sp>
      <p:sp>
        <p:nvSpPr>
          <p:cNvPr id="42" name="TextBox 41">
            <a:extLst>
              <a:ext uri="{FF2B5EF4-FFF2-40B4-BE49-F238E27FC236}">
                <a16:creationId xmlns:a16="http://schemas.microsoft.com/office/drawing/2014/main" id="{3C4B8F6E-71C1-764F-A9A3-357F3DAA2879}"/>
              </a:ext>
            </a:extLst>
          </p:cNvPr>
          <p:cNvSpPr txBox="1"/>
          <p:nvPr/>
        </p:nvSpPr>
        <p:spPr>
          <a:xfrm>
            <a:off x="6476215" y="3602895"/>
            <a:ext cx="587314" cy="369332"/>
          </a:xfrm>
          <a:prstGeom prst="rect">
            <a:avLst/>
          </a:prstGeom>
          <a:noFill/>
        </p:spPr>
        <p:txBody>
          <a:bodyPr wrap="square" rtlCol="0">
            <a:spAutoFit/>
          </a:bodyPr>
          <a:lstStyle/>
          <a:p>
            <a:pPr algn="ctr"/>
            <a:r>
              <a:rPr lang="en-IN" dirty="0">
                <a:solidFill>
                  <a:schemeClr val="bg1"/>
                </a:solidFill>
                <a:latin typeface="Calibri"/>
              </a:rPr>
              <a:t>call</a:t>
            </a:r>
          </a:p>
        </p:txBody>
      </p:sp>
      <p:sp>
        <p:nvSpPr>
          <p:cNvPr id="43" name="TextBox 42">
            <a:extLst>
              <a:ext uri="{FF2B5EF4-FFF2-40B4-BE49-F238E27FC236}">
                <a16:creationId xmlns:a16="http://schemas.microsoft.com/office/drawing/2014/main" id="{558A1794-A3AA-9843-B46E-0BB4B7B66B54}"/>
              </a:ext>
            </a:extLst>
          </p:cNvPr>
          <p:cNvSpPr txBox="1"/>
          <p:nvPr/>
        </p:nvSpPr>
        <p:spPr>
          <a:xfrm>
            <a:off x="7149983" y="4444405"/>
            <a:ext cx="587314" cy="369332"/>
          </a:xfrm>
          <a:prstGeom prst="rect">
            <a:avLst/>
          </a:prstGeom>
          <a:noFill/>
        </p:spPr>
        <p:txBody>
          <a:bodyPr wrap="square" rtlCol="0">
            <a:spAutoFit/>
          </a:bodyPr>
          <a:lstStyle/>
          <a:p>
            <a:pPr algn="ctr"/>
            <a:r>
              <a:rPr lang="en-IN" dirty="0">
                <a:solidFill>
                  <a:schemeClr val="bg1"/>
                </a:solidFill>
                <a:latin typeface="Calibri"/>
              </a:rPr>
              <a:t>call</a:t>
            </a:r>
          </a:p>
        </p:txBody>
      </p:sp>
      <p:sp>
        <p:nvSpPr>
          <p:cNvPr id="44" name="TextBox 43">
            <a:extLst>
              <a:ext uri="{FF2B5EF4-FFF2-40B4-BE49-F238E27FC236}">
                <a16:creationId xmlns:a16="http://schemas.microsoft.com/office/drawing/2014/main" id="{B0ADFFA2-EE09-C744-AFC9-CC7EA07883AD}"/>
              </a:ext>
            </a:extLst>
          </p:cNvPr>
          <p:cNvSpPr txBox="1"/>
          <p:nvPr/>
        </p:nvSpPr>
        <p:spPr>
          <a:xfrm>
            <a:off x="7871544" y="5407353"/>
            <a:ext cx="587314" cy="369332"/>
          </a:xfrm>
          <a:prstGeom prst="rect">
            <a:avLst/>
          </a:prstGeom>
          <a:noFill/>
        </p:spPr>
        <p:txBody>
          <a:bodyPr wrap="square" rtlCol="0">
            <a:spAutoFit/>
          </a:bodyPr>
          <a:lstStyle/>
          <a:p>
            <a:pPr algn="ctr"/>
            <a:r>
              <a:rPr lang="en-IN" dirty="0">
                <a:solidFill>
                  <a:schemeClr val="bg1"/>
                </a:solidFill>
                <a:latin typeface="Calibri"/>
              </a:rPr>
              <a:t>call</a:t>
            </a:r>
          </a:p>
        </p:txBody>
      </p:sp>
      <p:sp>
        <p:nvSpPr>
          <p:cNvPr id="45" name="TextBox 44">
            <a:extLst>
              <a:ext uri="{FF2B5EF4-FFF2-40B4-BE49-F238E27FC236}">
                <a16:creationId xmlns:a16="http://schemas.microsoft.com/office/drawing/2014/main" id="{1F42B363-D36A-7047-9681-13089CE43F4E}"/>
              </a:ext>
            </a:extLst>
          </p:cNvPr>
          <p:cNvSpPr txBox="1"/>
          <p:nvPr/>
        </p:nvSpPr>
        <p:spPr>
          <a:xfrm>
            <a:off x="9867251" y="5273968"/>
            <a:ext cx="1144779" cy="369332"/>
          </a:xfrm>
          <a:prstGeom prst="rect">
            <a:avLst/>
          </a:prstGeom>
          <a:noFill/>
        </p:spPr>
        <p:txBody>
          <a:bodyPr wrap="square" rtlCol="0">
            <a:spAutoFit/>
          </a:bodyPr>
          <a:lstStyle/>
          <a:p>
            <a:pPr algn="ctr"/>
            <a:r>
              <a:rPr lang="en-IN" dirty="0">
                <a:solidFill>
                  <a:schemeClr val="accent6"/>
                </a:solidFill>
                <a:latin typeface="Calibri"/>
              </a:rPr>
              <a:t>return </a:t>
            </a:r>
            <a:r>
              <a:rPr lang="en-IN" b="1" dirty="0">
                <a:solidFill>
                  <a:schemeClr val="accent6"/>
                </a:solidFill>
                <a:latin typeface="Calibri"/>
              </a:rPr>
              <a:t>1</a:t>
            </a:r>
          </a:p>
        </p:txBody>
      </p:sp>
      <p:sp>
        <p:nvSpPr>
          <p:cNvPr id="46" name="TextBox 45">
            <a:extLst>
              <a:ext uri="{FF2B5EF4-FFF2-40B4-BE49-F238E27FC236}">
                <a16:creationId xmlns:a16="http://schemas.microsoft.com/office/drawing/2014/main" id="{54A7229A-4F56-9C43-A908-BED15AB49E4C}"/>
              </a:ext>
            </a:extLst>
          </p:cNvPr>
          <p:cNvSpPr txBox="1"/>
          <p:nvPr/>
        </p:nvSpPr>
        <p:spPr>
          <a:xfrm>
            <a:off x="9123794" y="4306854"/>
            <a:ext cx="1888235" cy="369332"/>
          </a:xfrm>
          <a:prstGeom prst="rect">
            <a:avLst/>
          </a:prstGeom>
          <a:noFill/>
        </p:spPr>
        <p:txBody>
          <a:bodyPr wrap="square" rtlCol="0">
            <a:spAutoFit/>
          </a:bodyPr>
          <a:lstStyle/>
          <a:p>
            <a:pPr algn="ctr"/>
            <a:r>
              <a:rPr lang="en-IN" dirty="0">
                <a:solidFill>
                  <a:schemeClr val="accent6"/>
                </a:solidFill>
                <a:latin typeface="Calibri"/>
              </a:rPr>
              <a:t>return </a:t>
            </a:r>
            <a:r>
              <a:rPr lang="en-IN" b="1" dirty="0">
                <a:solidFill>
                  <a:schemeClr val="accent6"/>
                </a:solidFill>
                <a:latin typeface="Calibri"/>
              </a:rPr>
              <a:t>2 * 1 = 2 </a:t>
            </a:r>
          </a:p>
        </p:txBody>
      </p:sp>
      <p:sp>
        <p:nvSpPr>
          <p:cNvPr id="47" name="TextBox 46">
            <a:extLst>
              <a:ext uri="{FF2B5EF4-FFF2-40B4-BE49-F238E27FC236}">
                <a16:creationId xmlns:a16="http://schemas.microsoft.com/office/drawing/2014/main" id="{3C053BA0-61C6-4E4C-9D71-1262D1C73AD8}"/>
              </a:ext>
            </a:extLst>
          </p:cNvPr>
          <p:cNvSpPr txBox="1"/>
          <p:nvPr/>
        </p:nvSpPr>
        <p:spPr>
          <a:xfrm>
            <a:off x="8372452" y="3380001"/>
            <a:ext cx="1888235" cy="369332"/>
          </a:xfrm>
          <a:prstGeom prst="rect">
            <a:avLst/>
          </a:prstGeom>
          <a:noFill/>
        </p:spPr>
        <p:txBody>
          <a:bodyPr wrap="square" rtlCol="0">
            <a:spAutoFit/>
          </a:bodyPr>
          <a:lstStyle/>
          <a:p>
            <a:pPr algn="ctr"/>
            <a:r>
              <a:rPr lang="en-IN" dirty="0">
                <a:solidFill>
                  <a:schemeClr val="accent6"/>
                </a:solidFill>
                <a:latin typeface="Calibri"/>
              </a:rPr>
              <a:t>return </a:t>
            </a:r>
            <a:r>
              <a:rPr lang="en-IN" b="1" dirty="0">
                <a:solidFill>
                  <a:schemeClr val="accent6"/>
                </a:solidFill>
                <a:latin typeface="Calibri"/>
              </a:rPr>
              <a:t>3 * 2 = 6 </a:t>
            </a:r>
          </a:p>
        </p:txBody>
      </p:sp>
      <p:sp>
        <p:nvSpPr>
          <p:cNvPr id="48" name="TextBox 47">
            <a:extLst>
              <a:ext uri="{FF2B5EF4-FFF2-40B4-BE49-F238E27FC236}">
                <a16:creationId xmlns:a16="http://schemas.microsoft.com/office/drawing/2014/main" id="{9210857B-A67C-0B40-AC43-D31504893EF1}"/>
              </a:ext>
            </a:extLst>
          </p:cNvPr>
          <p:cNvSpPr txBox="1"/>
          <p:nvPr/>
        </p:nvSpPr>
        <p:spPr>
          <a:xfrm>
            <a:off x="7611151" y="2507754"/>
            <a:ext cx="1888235" cy="369332"/>
          </a:xfrm>
          <a:prstGeom prst="rect">
            <a:avLst/>
          </a:prstGeom>
          <a:noFill/>
        </p:spPr>
        <p:txBody>
          <a:bodyPr wrap="square" rtlCol="0">
            <a:spAutoFit/>
          </a:bodyPr>
          <a:lstStyle/>
          <a:p>
            <a:pPr algn="ctr"/>
            <a:r>
              <a:rPr lang="en-IN" dirty="0">
                <a:solidFill>
                  <a:schemeClr val="accent6"/>
                </a:solidFill>
                <a:latin typeface="Calibri"/>
              </a:rPr>
              <a:t>return </a:t>
            </a:r>
            <a:r>
              <a:rPr lang="en-IN" b="1" dirty="0">
                <a:solidFill>
                  <a:schemeClr val="accent6"/>
                </a:solidFill>
                <a:latin typeface="Calibri"/>
              </a:rPr>
              <a:t>4 * 6 = 24 </a:t>
            </a:r>
          </a:p>
        </p:txBody>
      </p:sp>
      <p:sp>
        <p:nvSpPr>
          <p:cNvPr id="49" name="TextBox 48">
            <a:extLst>
              <a:ext uri="{FF2B5EF4-FFF2-40B4-BE49-F238E27FC236}">
                <a16:creationId xmlns:a16="http://schemas.microsoft.com/office/drawing/2014/main" id="{2386613D-736C-884E-9274-55EE48204294}"/>
              </a:ext>
            </a:extLst>
          </p:cNvPr>
          <p:cNvSpPr txBox="1"/>
          <p:nvPr/>
        </p:nvSpPr>
        <p:spPr>
          <a:xfrm>
            <a:off x="6814208" y="1701756"/>
            <a:ext cx="2685178" cy="369332"/>
          </a:xfrm>
          <a:prstGeom prst="rect">
            <a:avLst/>
          </a:prstGeom>
          <a:noFill/>
        </p:spPr>
        <p:txBody>
          <a:bodyPr wrap="square" rtlCol="0">
            <a:spAutoFit/>
          </a:bodyPr>
          <a:lstStyle/>
          <a:p>
            <a:pPr algn="ctr"/>
            <a:r>
              <a:rPr lang="en-IN" b="1" dirty="0">
                <a:solidFill>
                  <a:schemeClr val="bg1"/>
                </a:solidFill>
                <a:latin typeface="Calibri"/>
              </a:rPr>
              <a:t>Final </a:t>
            </a:r>
            <a:r>
              <a:rPr lang="en-IN" b="1" dirty="0">
                <a:solidFill>
                  <a:schemeClr val="accent6"/>
                </a:solidFill>
                <a:latin typeface="Calibri"/>
              </a:rPr>
              <a:t>Ans 5 *24 = 120 </a:t>
            </a:r>
          </a:p>
        </p:txBody>
      </p:sp>
      <p:sp>
        <p:nvSpPr>
          <p:cNvPr id="50" name="TextBox 49">
            <a:extLst>
              <a:ext uri="{FF2B5EF4-FFF2-40B4-BE49-F238E27FC236}">
                <a16:creationId xmlns:a16="http://schemas.microsoft.com/office/drawing/2014/main" id="{B9763FC1-3DC8-6543-91C0-38EB5039A1AD}"/>
              </a:ext>
            </a:extLst>
          </p:cNvPr>
          <p:cNvSpPr txBox="1"/>
          <p:nvPr/>
        </p:nvSpPr>
        <p:spPr>
          <a:xfrm>
            <a:off x="6200405" y="993513"/>
            <a:ext cx="3148079" cy="461665"/>
          </a:xfrm>
          <a:prstGeom prst="rect">
            <a:avLst/>
          </a:prstGeom>
          <a:noFill/>
        </p:spPr>
        <p:txBody>
          <a:bodyPr wrap="square" rtlCol="0">
            <a:spAutoFit/>
          </a:bodyPr>
          <a:lstStyle/>
          <a:p>
            <a:pPr algn="ctr"/>
            <a:r>
              <a:rPr lang="en-US" sz="2400" b="1" dirty="0">
                <a:solidFill>
                  <a:schemeClr val="accent6"/>
                </a:solidFill>
              </a:rPr>
              <a:t>Recursive</a:t>
            </a:r>
            <a:r>
              <a:rPr lang="en-US" sz="2400" b="1" dirty="0">
                <a:solidFill>
                  <a:schemeClr val="accent6"/>
                </a:solidFill>
                <a:latin typeface="Consolas" panose="020B0609020204030204" pitchFamily="49" charset="0"/>
              </a:rPr>
              <a:t> </a:t>
            </a:r>
            <a:r>
              <a:rPr lang="en-US" sz="2400" b="1" dirty="0">
                <a:solidFill>
                  <a:schemeClr val="accent6"/>
                </a:solidFill>
              </a:rPr>
              <a:t>trace</a:t>
            </a:r>
          </a:p>
        </p:txBody>
      </p:sp>
      <p:sp>
        <p:nvSpPr>
          <p:cNvPr id="51" name="TextBox 50">
            <a:extLst>
              <a:ext uri="{FF2B5EF4-FFF2-40B4-BE49-F238E27FC236}">
                <a16:creationId xmlns:a16="http://schemas.microsoft.com/office/drawing/2014/main" id="{AD0BF1ED-9B05-1344-BE3D-96E857CE0BE5}"/>
              </a:ext>
            </a:extLst>
          </p:cNvPr>
          <p:cNvSpPr txBox="1"/>
          <p:nvPr/>
        </p:nvSpPr>
        <p:spPr>
          <a:xfrm>
            <a:off x="10332205" y="246819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92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41" grpId="0"/>
      <p:bldP spid="42" grpId="0"/>
      <p:bldP spid="43" grpId="0"/>
      <p:bldP spid="44" grpId="0"/>
      <p:bldP spid="45" grpId="0"/>
      <p:bldP spid="46" grpId="0"/>
      <p:bldP spid="47" grpId="0"/>
      <p:bldP spid="48" grpId="0"/>
      <p:bldP spid="49" grpId="0"/>
      <p:bldP spid="5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BF2E-781D-CD43-8E88-023268950528}"/>
              </a:ext>
            </a:extLst>
          </p:cNvPr>
          <p:cNvSpPr>
            <a:spLocks noGrp="1"/>
          </p:cNvSpPr>
          <p:nvPr>
            <p:ph type="title"/>
          </p:nvPr>
        </p:nvSpPr>
        <p:spPr/>
        <p:txBody>
          <a:bodyPr/>
          <a:lstStyle/>
          <a:p>
            <a:r>
              <a:rPr lang="en-US" dirty="0"/>
              <a:t>Examples</a:t>
            </a:r>
          </a:p>
        </p:txBody>
      </p:sp>
      <p:sp>
        <p:nvSpPr>
          <p:cNvPr id="4" name="Rectangle 3">
            <a:extLst>
              <a:ext uri="{FF2B5EF4-FFF2-40B4-BE49-F238E27FC236}">
                <a16:creationId xmlns:a16="http://schemas.microsoft.com/office/drawing/2014/main" id="{8F15222F-C749-494B-9C5D-43C6395137D2}"/>
              </a:ext>
            </a:extLst>
          </p:cNvPr>
          <p:cNvSpPr/>
          <p:nvPr/>
        </p:nvSpPr>
        <p:spPr>
          <a:xfrm>
            <a:off x="688892" y="1096015"/>
            <a:ext cx="7429196" cy="2554545"/>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cs typeface="Consolas" panose="020B0609020204030204" pitchFamily="49" charset="0"/>
              </a:rPr>
              <a:t>def</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recursive_factorial</a:t>
            </a:r>
            <a:r>
              <a:rPr lang="en-IN" sz="1600" dirty="0">
                <a:solidFill>
                  <a:srgbClr val="000000"/>
                </a:solidFill>
                <a:latin typeface="Consolas" panose="020B0609020204030204" pitchFamily="49" charset="0"/>
                <a:cs typeface="Consolas" panose="020B0609020204030204" pitchFamily="49" charset="0"/>
              </a:rPr>
              <a:t>(n): </a:t>
            </a:r>
          </a:p>
          <a:p>
            <a:pPr lvl="1"/>
            <a:r>
              <a:rPr lang="en-IN" sz="1600" dirty="0">
                <a:solidFill>
                  <a:srgbClr val="0000FF"/>
                </a:solidFill>
                <a:latin typeface="Consolas" panose="020B0609020204030204" pitchFamily="49" charset="0"/>
                <a:cs typeface="Consolas" panose="020B0609020204030204" pitchFamily="49" charset="0"/>
              </a:rPr>
              <a:t>if</a:t>
            </a:r>
            <a:r>
              <a:rPr lang="en-IN" sz="1600" dirty="0">
                <a:solidFill>
                  <a:srgbClr val="000000"/>
                </a:solidFill>
                <a:latin typeface="Consolas" panose="020B0609020204030204" pitchFamily="49" charset="0"/>
                <a:cs typeface="Consolas" panose="020B0609020204030204" pitchFamily="49" charset="0"/>
              </a:rPr>
              <a:t> n == </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 </a:t>
            </a:r>
          </a:p>
          <a:p>
            <a:pPr lvl="1"/>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n </a:t>
            </a:r>
          </a:p>
          <a:p>
            <a:pPr lvl="1"/>
            <a:r>
              <a:rPr lang="en-IN" sz="1600" dirty="0">
                <a:solidFill>
                  <a:srgbClr val="0000FF"/>
                </a:solidFill>
                <a:latin typeface="Consolas" panose="020B0609020204030204" pitchFamily="49" charset="0"/>
                <a:cs typeface="Consolas" panose="020B0609020204030204" pitchFamily="49" charset="0"/>
              </a:rPr>
              <a:t>else</a:t>
            </a:r>
            <a:r>
              <a:rPr lang="en-IN" sz="1600" dirty="0">
                <a:solidFill>
                  <a:srgbClr val="000000"/>
                </a:solidFill>
                <a:latin typeface="Consolas" panose="020B0609020204030204" pitchFamily="49" charset="0"/>
                <a:cs typeface="Consolas" panose="020B0609020204030204" pitchFamily="49" charset="0"/>
              </a:rPr>
              <a:t>: </a:t>
            </a:r>
          </a:p>
          <a:p>
            <a:pPr lvl="1"/>
            <a:r>
              <a:rPr lang="en-IN" sz="1600" dirty="0">
                <a:solidFill>
                  <a:srgbClr val="0000FF"/>
                </a:solidFill>
                <a:latin typeface="Consolas" panose="020B0609020204030204" pitchFamily="49" charset="0"/>
                <a:cs typeface="Consolas" panose="020B0609020204030204" pitchFamily="49" charset="0"/>
              </a:rPr>
              <a:t>	return</a:t>
            </a:r>
            <a:r>
              <a:rPr lang="en-IN" sz="1600" dirty="0">
                <a:solidFill>
                  <a:srgbClr val="000000"/>
                </a:solidFill>
                <a:latin typeface="Consolas" panose="020B0609020204030204" pitchFamily="49" charset="0"/>
                <a:cs typeface="Consolas" panose="020B0609020204030204" pitchFamily="49" charset="0"/>
              </a:rPr>
              <a:t> n * </a:t>
            </a:r>
            <a:r>
              <a:rPr lang="en-IN" sz="1600" dirty="0" err="1">
                <a:solidFill>
                  <a:srgbClr val="000000"/>
                </a:solidFill>
                <a:latin typeface="Consolas" panose="020B0609020204030204" pitchFamily="49" charset="0"/>
                <a:cs typeface="Consolas" panose="020B0609020204030204" pitchFamily="49" charset="0"/>
              </a:rPr>
              <a:t>recursive_factorial</a:t>
            </a:r>
            <a:r>
              <a:rPr lang="en-IN" sz="1600" dirty="0">
                <a:solidFill>
                  <a:srgbClr val="000000"/>
                </a:solidFill>
                <a:latin typeface="Consolas" panose="020B0609020204030204" pitchFamily="49" charset="0"/>
                <a:cs typeface="Consolas" panose="020B0609020204030204" pitchFamily="49" charset="0"/>
              </a:rPr>
              <a:t>(n-</a:t>
            </a:r>
            <a:r>
              <a:rPr lang="en-IN" sz="1600" dirty="0">
                <a:solidFill>
                  <a:srgbClr val="098658"/>
                </a:solidFill>
                <a:latin typeface="Consolas" panose="020B0609020204030204" pitchFamily="49" charset="0"/>
                <a:cs typeface="Consolas" panose="020B0609020204030204" pitchFamily="49" charset="0"/>
              </a:rPr>
              <a:t>1</a:t>
            </a:r>
            <a:r>
              <a:rPr lang="en-IN" sz="1600" dirty="0">
                <a:solidFill>
                  <a:srgbClr val="000000"/>
                </a:solidFill>
                <a:latin typeface="Consolas" panose="020B0609020204030204" pitchFamily="49" charset="0"/>
                <a:cs typeface="Consolas" panose="020B0609020204030204" pitchFamily="49" charset="0"/>
              </a:rPr>
              <a:t>) </a:t>
            </a:r>
          </a:p>
          <a:p>
            <a:r>
              <a:rPr lang="en-IN" sz="1600" dirty="0">
                <a:solidFill>
                  <a:srgbClr val="008000"/>
                </a:solidFill>
                <a:latin typeface="Consolas" panose="020B0609020204030204" pitchFamily="49" charset="0"/>
                <a:cs typeface="Consolas" panose="020B0609020204030204" pitchFamily="49" charset="0"/>
              </a:rPr>
              <a:t>	# recursive function call</a:t>
            </a:r>
          </a:p>
          <a:p>
            <a:endParaRPr lang="en-IN" sz="1600" dirty="0">
              <a:solidFill>
                <a:srgbClr val="000000"/>
              </a:solidFill>
              <a:latin typeface="Consolas" panose="020B0609020204030204" pitchFamily="49" charset="0"/>
              <a:cs typeface="Consolas" panose="020B0609020204030204" pitchFamily="49" charset="0"/>
            </a:endParaRPr>
          </a:p>
          <a:p>
            <a:r>
              <a:rPr lang="en-IN" sz="1600" dirty="0">
                <a:solidFill>
                  <a:srgbClr val="008000"/>
                </a:solidFill>
                <a:latin typeface="Consolas" panose="020B0609020204030204" pitchFamily="49" charset="0"/>
                <a:cs typeface="Consolas" panose="020B0609020204030204" pitchFamily="49" charset="0"/>
              </a:rPr>
              <a:t># user input</a:t>
            </a:r>
            <a:endParaRPr lang="en-IN" sz="1600" dirty="0">
              <a:solidFill>
                <a:srgbClr val="000000"/>
              </a:solidFill>
              <a:latin typeface="Consolas" panose="020B0609020204030204" pitchFamily="49" charset="0"/>
              <a:cs typeface="Consolas" panose="020B0609020204030204" pitchFamily="49" charset="0"/>
            </a:endParaRPr>
          </a:p>
          <a:p>
            <a:r>
              <a:rPr lang="en-IN" sz="1600" dirty="0" err="1">
                <a:solidFill>
                  <a:srgbClr val="000000"/>
                </a:solidFill>
                <a:latin typeface="Consolas" panose="020B0609020204030204" pitchFamily="49" charset="0"/>
                <a:cs typeface="Consolas" panose="020B0609020204030204" pitchFamily="49" charset="0"/>
              </a:rPr>
              <a:t>num</a:t>
            </a:r>
            <a:r>
              <a:rPr lang="en-IN" sz="1600" dirty="0">
                <a:solidFill>
                  <a:srgbClr val="000000"/>
                </a:solidFill>
                <a:latin typeface="Consolas" panose="020B0609020204030204" pitchFamily="49" charset="0"/>
                <a:cs typeface="Consolas" panose="020B0609020204030204" pitchFamily="49" charset="0"/>
              </a:rPr>
              <a:t> = int(input(</a:t>
            </a:r>
            <a:r>
              <a:rPr lang="en-IN" sz="1600" dirty="0">
                <a:solidFill>
                  <a:srgbClr val="A31515"/>
                </a:solidFill>
                <a:latin typeface="Consolas" panose="020B0609020204030204" pitchFamily="49" charset="0"/>
                <a:cs typeface="Consolas" panose="020B0609020204030204" pitchFamily="49" charset="0"/>
              </a:rPr>
              <a:t>"Enter the number="</a:t>
            </a:r>
            <a:r>
              <a:rPr lang="en-IN" sz="1600" dirty="0">
                <a:solidFill>
                  <a:srgbClr val="000000"/>
                </a:solidFill>
                <a:latin typeface="Consolas" panose="020B0609020204030204" pitchFamily="49" charset="0"/>
                <a:cs typeface="Consolas" panose="020B0609020204030204" pitchFamily="49" charset="0"/>
              </a:rPr>
              <a:t>))</a:t>
            </a:r>
          </a:p>
          <a:p>
            <a:r>
              <a:rPr lang="en-IN" sz="1600" dirty="0">
                <a:solidFill>
                  <a:srgbClr val="000000"/>
                </a:solidFill>
                <a:latin typeface="Consolas" panose="020B0609020204030204" pitchFamily="49" charset="0"/>
                <a:cs typeface="Consolas" panose="020B0609020204030204" pitchFamily="49" charset="0"/>
              </a:rPr>
              <a:t>print(</a:t>
            </a:r>
            <a:r>
              <a:rPr lang="en-IN" sz="1600" dirty="0">
                <a:solidFill>
                  <a:srgbClr val="A31515"/>
                </a:solidFill>
                <a:latin typeface="Consolas" panose="020B0609020204030204" pitchFamily="49" charset="0"/>
                <a:cs typeface="Consolas" panose="020B0609020204030204" pitchFamily="49" charset="0"/>
              </a:rPr>
              <a:t>"Factorial of number"</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num</a:t>
            </a:r>
            <a:r>
              <a:rPr lang="en-IN" sz="1600" dirty="0">
                <a:solidFill>
                  <a:srgbClr val="000000"/>
                </a:solidFill>
                <a:latin typeface="Consolas" panose="020B0609020204030204" pitchFamily="49" charset="0"/>
                <a:cs typeface="Consolas" panose="020B0609020204030204" pitchFamily="49" charset="0"/>
              </a:rPr>
              <a:t>, </a:t>
            </a:r>
            <a:r>
              <a:rPr lang="en-IN" sz="1600" dirty="0">
                <a:solidFill>
                  <a:srgbClr val="A31515"/>
                </a:solidFill>
                <a:latin typeface="Consolas" panose="020B0609020204030204" pitchFamily="49" charset="0"/>
                <a:cs typeface="Consolas" panose="020B0609020204030204" pitchFamily="49" charset="0"/>
              </a:rPr>
              <a:t>"="</a:t>
            </a:r>
            <a:r>
              <a:rPr lang="en-IN" sz="1600" dirty="0">
                <a:solidFill>
                  <a:srgbClr val="000000"/>
                </a:solidFill>
                <a:latin typeface="Consolas" panose="020B0609020204030204" pitchFamily="49" charset="0"/>
                <a:cs typeface="Consolas" panose="020B0609020204030204" pitchFamily="49" charset="0"/>
              </a:rPr>
              <a:t>, </a:t>
            </a:r>
            <a:r>
              <a:rPr lang="en-IN" sz="1600" dirty="0" err="1">
                <a:solidFill>
                  <a:srgbClr val="000000"/>
                </a:solidFill>
                <a:latin typeface="Consolas" panose="020B0609020204030204" pitchFamily="49" charset="0"/>
                <a:cs typeface="Consolas" panose="020B0609020204030204" pitchFamily="49" charset="0"/>
              </a:rPr>
              <a:t>recursive_factorial</a:t>
            </a:r>
            <a:r>
              <a:rPr lang="en-IN" sz="1600" dirty="0">
                <a:solidFill>
                  <a:srgbClr val="000000"/>
                </a:solidFill>
                <a:latin typeface="Consolas" panose="020B0609020204030204" pitchFamily="49" charset="0"/>
                <a:cs typeface="Consolas" panose="020B0609020204030204" pitchFamily="49" charset="0"/>
              </a:rPr>
              <a:t>(</a:t>
            </a:r>
            <a:r>
              <a:rPr lang="en-IN" sz="1600" dirty="0" err="1">
                <a:solidFill>
                  <a:srgbClr val="000000"/>
                </a:solidFill>
                <a:latin typeface="Consolas" panose="020B0609020204030204" pitchFamily="49" charset="0"/>
                <a:cs typeface="Consolas" panose="020B0609020204030204" pitchFamily="49" charset="0"/>
              </a:rPr>
              <a:t>num</a:t>
            </a:r>
            <a:r>
              <a:rPr lang="en-IN" sz="1600" dirty="0">
                <a:solidFill>
                  <a:srgbClr val="000000"/>
                </a:solidFill>
                <a:latin typeface="Consolas" panose="020B0609020204030204" pitchFamily="49" charset="0"/>
                <a:cs typeface="Consolas" panose="020B0609020204030204" pitchFamily="49" charset="0"/>
              </a:rPr>
              <a:t>)) </a:t>
            </a:r>
          </a:p>
        </p:txBody>
      </p:sp>
      <p:sp>
        <p:nvSpPr>
          <p:cNvPr id="5" name="Rectangle 4">
            <a:extLst>
              <a:ext uri="{FF2B5EF4-FFF2-40B4-BE49-F238E27FC236}">
                <a16:creationId xmlns:a16="http://schemas.microsoft.com/office/drawing/2014/main" id="{767F20F0-5337-2D46-BD61-E070A23A0753}"/>
              </a:ext>
            </a:extLst>
          </p:cNvPr>
          <p:cNvSpPr/>
          <p:nvPr/>
        </p:nvSpPr>
        <p:spPr>
          <a:xfrm>
            <a:off x="188899" y="1096015"/>
            <a:ext cx="499993" cy="255454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p:txBody>
      </p:sp>
      <p:sp>
        <p:nvSpPr>
          <p:cNvPr id="6" name="Rectangle: Top Corners Rounded 6">
            <a:extLst>
              <a:ext uri="{FF2B5EF4-FFF2-40B4-BE49-F238E27FC236}">
                <a16:creationId xmlns:a16="http://schemas.microsoft.com/office/drawing/2014/main" id="{CE63FC7C-FB36-BE4B-AA5C-FB184EEA29CD}"/>
              </a:ext>
            </a:extLst>
          </p:cNvPr>
          <p:cNvSpPr/>
          <p:nvPr/>
        </p:nvSpPr>
        <p:spPr>
          <a:xfrm>
            <a:off x="188899" y="766831"/>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Factorial.py</a:t>
            </a:r>
            <a:endParaRPr lang="en-US" sz="1600" dirty="0">
              <a:solidFill>
                <a:schemeClr val="bg1"/>
              </a:solidFill>
            </a:endParaRPr>
          </a:p>
        </p:txBody>
      </p:sp>
      <p:sp>
        <p:nvSpPr>
          <p:cNvPr id="7" name="Rectangle 6">
            <a:extLst>
              <a:ext uri="{FF2B5EF4-FFF2-40B4-BE49-F238E27FC236}">
                <a16:creationId xmlns:a16="http://schemas.microsoft.com/office/drawing/2014/main" id="{153A537F-616A-474A-B208-BE28193DAB0B}"/>
              </a:ext>
            </a:extLst>
          </p:cNvPr>
          <p:cNvSpPr/>
          <p:nvPr/>
        </p:nvSpPr>
        <p:spPr>
          <a:xfrm>
            <a:off x="8618081" y="1148162"/>
            <a:ext cx="3148361" cy="523220"/>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Enter the number=5</a:t>
            </a:r>
          </a:p>
          <a:p>
            <a:r>
              <a:rPr lang="en-IN" sz="1400" b="1" dirty="0">
                <a:latin typeface="Consolas" pitchFamily="49" charset="0"/>
                <a:cs typeface="Consolas" panose="020B0609020204030204" pitchFamily="49" charset="0"/>
              </a:rPr>
              <a:t>Factorial of number 5 = 120</a:t>
            </a:r>
          </a:p>
        </p:txBody>
      </p:sp>
      <p:sp>
        <p:nvSpPr>
          <p:cNvPr id="8" name="Rectangle: Top Corners Rounded 6">
            <a:extLst>
              <a:ext uri="{FF2B5EF4-FFF2-40B4-BE49-F238E27FC236}">
                <a16:creationId xmlns:a16="http://schemas.microsoft.com/office/drawing/2014/main" id="{D3C90013-EDB3-874B-BFBF-53323310D11F}"/>
              </a:ext>
            </a:extLst>
          </p:cNvPr>
          <p:cNvSpPr/>
          <p:nvPr/>
        </p:nvSpPr>
        <p:spPr>
          <a:xfrm>
            <a:off x="8618081" y="822460"/>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C9FF9AE4-87FE-4446-9637-93FCAC3019DD}"/>
              </a:ext>
            </a:extLst>
          </p:cNvPr>
          <p:cNvSpPr/>
          <p:nvPr/>
        </p:nvSpPr>
        <p:spPr>
          <a:xfrm>
            <a:off x="688892" y="4144336"/>
            <a:ext cx="7429196" cy="2308324"/>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r_fibonacci</a:t>
            </a:r>
            <a:r>
              <a:rPr lang="en-IN" sz="1600" dirty="0">
                <a:solidFill>
                  <a:srgbClr val="000000"/>
                </a:solidFill>
                <a:latin typeface="Menlo" panose="020B0609030804020204" pitchFamily="49" charset="0"/>
              </a:rPr>
              <a:t>(n):</a:t>
            </a:r>
          </a:p>
          <a:p>
            <a:pPr lvl="1"/>
            <a:r>
              <a:rPr lang="en-IN" sz="1600" dirty="0">
                <a:solidFill>
                  <a:srgbClr val="0000FF"/>
                </a:solidFill>
                <a:latin typeface="Menlo" panose="020B0609030804020204" pitchFamily="49" charset="0"/>
              </a:rPr>
              <a:t>if</a:t>
            </a:r>
            <a:r>
              <a:rPr lang="en-IN" sz="1600" dirty="0">
                <a:solidFill>
                  <a:srgbClr val="000000"/>
                </a:solidFill>
                <a:latin typeface="Menlo" panose="020B0609030804020204" pitchFamily="49" charset="0"/>
              </a:rPr>
              <a:t> n &lt;=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p>
          <a:p>
            <a:pPr lvl="1"/>
            <a:r>
              <a:rPr lang="en-IN" sz="1600" dirty="0">
                <a:solidFill>
                  <a:srgbClr val="0000FF"/>
                </a:solidFill>
                <a:latin typeface="Menlo" panose="020B0609030804020204" pitchFamily="49" charset="0"/>
              </a:rPr>
              <a:t>	return</a:t>
            </a:r>
            <a:r>
              <a:rPr lang="en-IN" sz="1600" dirty="0">
                <a:solidFill>
                  <a:srgbClr val="000000"/>
                </a:solidFill>
                <a:latin typeface="Menlo" panose="020B0609030804020204" pitchFamily="49" charset="0"/>
              </a:rPr>
              <a:t> n</a:t>
            </a:r>
          </a:p>
          <a:p>
            <a:pPr lvl="1"/>
            <a:r>
              <a:rPr lang="en-IN" sz="1600" dirty="0">
                <a:solidFill>
                  <a:srgbClr val="0000FF"/>
                </a:solidFill>
                <a:latin typeface="Menlo" panose="020B0609030804020204" pitchFamily="49" charset="0"/>
              </a:rPr>
              <a:t>else</a:t>
            </a:r>
            <a:r>
              <a:rPr lang="en-IN" sz="1600" dirty="0">
                <a:solidFill>
                  <a:srgbClr val="000000"/>
                </a:solidFill>
                <a:latin typeface="Menlo" panose="020B0609030804020204" pitchFamily="49" charset="0"/>
              </a:rPr>
              <a:t>:</a:t>
            </a:r>
          </a:p>
          <a:p>
            <a:pPr lvl="1"/>
            <a:r>
              <a:rPr lang="en-IN" sz="1600" dirty="0">
                <a:solidFill>
                  <a:srgbClr val="0000FF"/>
                </a:solidFill>
                <a:latin typeface="Menlo" panose="020B0609030804020204" pitchFamily="49" charset="0"/>
              </a:rPr>
              <a:t>	return</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r_fibonacci</a:t>
            </a:r>
            <a:r>
              <a:rPr lang="en-IN" sz="1600" dirty="0">
                <a:solidFill>
                  <a:srgbClr val="000000"/>
                </a:solidFill>
                <a:latin typeface="Menlo" panose="020B0609030804020204" pitchFamily="49" charset="0"/>
              </a:rPr>
              <a:t>(n-</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 + </a:t>
            </a:r>
            <a:r>
              <a:rPr lang="en-IN" sz="1600" dirty="0" err="1">
                <a:solidFill>
                  <a:srgbClr val="000000"/>
                </a:solidFill>
                <a:latin typeface="Menlo" panose="020B0609030804020204" pitchFamily="49" charset="0"/>
              </a:rPr>
              <a:t>r_fibonacci</a:t>
            </a:r>
            <a:r>
              <a:rPr lang="en-IN" sz="1600" dirty="0">
                <a:solidFill>
                  <a:srgbClr val="000000"/>
                </a:solidFill>
                <a:latin typeface="Menlo" panose="020B0609030804020204" pitchFamily="49" charset="0"/>
              </a:rPr>
              <a:t>(n-</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n = </a:t>
            </a:r>
            <a:r>
              <a:rPr lang="en-IN" sz="1600" dirty="0">
                <a:solidFill>
                  <a:srgbClr val="098658"/>
                </a:solidFill>
                <a:latin typeface="Menlo" panose="020B0609030804020204" pitchFamily="49" charset="0"/>
              </a:rPr>
              <a:t>8</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"Fibonacci series:"</a:t>
            </a:r>
            <a:r>
              <a:rPr lang="en-IN" sz="1600" dirty="0">
                <a:solidFill>
                  <a:srgbClr val="000000"/>
                </a:solidFill>
                <a:latin typeface="Menlo" panose="020B0609030804020204" pitchFamily="49" charset="0"/>
              </a:rPr>
              <a:t>)</a:t>
            </a:r>
          </a:p>
          <a:p>
            <a:r>
              <a:rPr lang="en-IN" sz="1600" dirty="0">
                <a:solidFill>
                  <a:srgbClr val="0000FF"/>
                </a:solidFill>
                <a:latin typeface="Menlo" panose="020B0609030804020204" pitchFamily="49" charset="0"/>
              </a:rPr>
              <a:t>for</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range(n):</a:t>
            </a:r>
          </a:p>
          <a:p>
            <a:r>
              <a:rPr lang="en-IN" sz="1600" dirty="0">
                <a:solidFill>
                  <a:srgbClr val="000000"/>
                </a:solidFill>
                <a:latin typeface="Menlo" panose="020B0609030804020204" pitchFamily="49" charset="0"/>
              </a:rPr>
              <a:t>	print(</a:t>
            </a:r>
            <a:r>
              <a:rPr lang="en-IN" sz="1600" dirty="0" err="1">
                <a:solidFill>
                  <a:srgbClr val="000000"/>
                </a:solidFill>
                <a:latin typeface="Menlo" panose="020B0609030804020204" pitchFamily="49" charset="0"/>
              </a:rPr>
              <a:t>r_fibonacci</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a:t>
            </a:r>
          </a:p>
        </p:txBody>
      </p:sp>
      <p:sp>
        <p:nvSpPr>
          <p:cNvPr id="10" name="Rectangle 9">
            <a:extLst>
              <a:ext uri="{FF2B5EF4-FFF2-40B4-BE49-F238E27FC236}">
                <a16:creationId xmlns:a16="http://schemas.microsoft.com/office/drawing/2014/main" id="{76B48337-A617-1B49-9D65-B7908702D5CC}"/>
              </a:ext>
            </a:extLst>
          </p:cNvPr>
          <p:cNvSpPr/>
          <p:nvPr/>
        </p:nvSpPr>
        <p:spPr>
          <a:xfrm>
            <a:off x="188899" y="4144336"/>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11" name="Rectangle: Top Corners Rounded 6">
            <a:extLst>
              <a:ext uri="{FF2B5EF4-FFF2-40B4-BE49-F238E27FC236}">
                <a16:creationId xmlns:a16="http://schemas.microsoft.com/office/drawing/2014/main" id="{03AABC27-27C4-7842-9597-4506985C59C4}"/>
              </a:ext>
            </a:extLst>
          </p:cNvPr>
          <p:cNvSpPr/>
          <p:nvPr/>
        </p:nvSpPr>
        <p:spPr>
          <a:xfrm>
            <a:off x="188899" y="381515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fibonacci.py</a:t>
            </a:r>
            <a:endParaRPr lang="en-US" sz="1600" dirty="0">
              <a:solidFill>
                <a:schemeClr val="bg1"/>
              </a:solidFill>
            </a:endParaRPr>
          </a:p>
        </p:txBody>
      </p:sp>
      <p:sp>
        <p:nvSpPr>
          <p:cNvPr id="12" name="Rectangle 11">
            <a:extLst>
              <a:ext uri="{FF2B5EF4-FFF2-40B4-BE49-F238E27FC236}">
                <a16:creationId xmlns:a16="http://schemas.microsoft.com/office/drawing/2014/main" id="{EA3E381D-432C-0641-8463-4411048969C7}"/>
              </a:ext>
            </a:extLst>
          </p:cNvPr>
          <p:cNvSpPr/>
          <p:nvPr/>
        </p:nvSpPr>
        <p:spPr>
          <a:xfrm>
            <a:off x="8618081" y="4196483"/>
            <a:ext cx="3148361" cy="1600438"/>
          </a:xfrm>
          <a:prstGeom prst="rect">
            <a:avLst/>
          </a:prstGeom>
          <a:solidFill>
            <a:schemeClr val="bg1">
              <a:lumMod val="95000"/>
            </a:schemeClr>
          </a:solidFill>
          <a:ln>
            <a:noFill/>
          </a:ln>
        </p:spPr>
        <p:txBody>
          <a:bodyPr wrap="square">
            <a:spAutoFit/>
          </a:bodyPr>
          <a:lstStyle/>
          <a:p>
            <a:r>
              <a:rPr lang="en-IN" sz="1400" b="1" dirty="0">
                <a:latin typeface="Consolas" pitchFamily="49" charset="0"/>
                <a:cs typeface="Consolas" panose="020B0609020204030204" pitchFamily="49" charset="0"/>
              </a:rPr>
              <a:t>Fibonacci series:</a:t>
            </a:r>
          </a:p>
          <a:p>
            <a:r>
              <a:rPr lang="en-IN" sz="1400" b="1" dirty="0">
                <a:latin typeface="Consolas" pitchFamily="49" charset="0"/>
                <a:cs typeface="Consolas" panose="020B0609020204030204" pitchFamily="49" charset="0"/>
              </a:rPr>
              <a:t>0</a:t>
            </a:r>
          </a:p>
          <a:p>
            <a:r>
              <a:rPr lang="en-IN" sz="1400" b="1" dirty="0">
                <a:latin typeface="Consolas" pitchFamily="49" charset="0"/>
                <a:cs typeface="Consolas" panose="020B0609020204030204" pitchFamily="49" charset="0"/>
              </a:rPr>
              <a:t>1</a:t>
            </a:r>
          </a:p>
          <a:p>
            <a:r>
              <a:rPr lang="en-IN" sz="1400" b="1" dirty="0">
                <a:latin typeface="Consolas" pitchFamily="49" charset="0"/>
                <a:cs typeface="Consolas" panose="020B0609020204030204" pitchFamily="49" charset="0"/>
              </a:rPr>
              <a:t>1</a:t>
            </a:r>
          </a:p>
          <a:p>
            <a:r>
              <a:rPr lang="en-IN" sz="1400" b="1" dirty="0">
                <a:latin typeface="Consolas" pitchFamily="49" charset="0"/>
                <a:cs typeface="Consolas" panose="020B0609020204030204" pitchFamily="49" charset="0"/>
              </a:rPr>
              <a:t>-</a:t>
            </a:r>
          </a:p>
          <a:p>
            <a:r>
              <a:rPr lang="en-IN" sz="1400" b="1" dirty="0">
                <a:latin typeface="Consolas" pitchFamily="49" charset="0"/>
                <a:cs typeface="Consolas" panose="020B0609020204030204" pitchFamily="49" charset="0"/>
              </a:rPr>
              <a:t>-</a:t>
            </a:r>
          </a:p>
          <a:p>
            <a:r>
              <a:rPr lang="en-IN" sz="1400" b="1" dirty="0">
                <a:latin typeface="Consolas" pitchFamily="49" charset="0"/>
                <a:cs typeface="Consolas" panose="020B0609020204030204" pitchFamily="49" charset="0"/>
              </a:rPr>
              <a:t>13</a:t>
            </a:r>
          </a:p>
        </p:txBody>
      </p:sp>
      <p:sp>
        <p:nvSpPr>
          <p:cNvPr id="13" name="Rectangle: Top Corners Rounded 6">
            <a:extLst>
              <a:ext uri="{FF2B5EF4-FFF2-40B4-BE49-F238E27FC236}">
                <a16:creationId xmlns:a16="http://schemas.microsoft.com/office/drawing/2014/main" id="{F31E21F5-FB7D-8741-A04A-3D5BB24E2B5D}"/>
              </a:ext>
            </a:extLst>
          </p:cNvPr>
          <p:cNvSpPr/>
          <p:nvPr/>
        </p:nvSpPr>
        <p:spPr>
          <a:xfrm>
            <a:off x="8618081" y="3870781"/>
            <a:ext cx="132090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53886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xEl>
                                              <p:pRg st="1" end="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xEl>
                                              <p:pRg st="3" end="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
                                            <p:bg/>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3ADC-2C74-144C-A7E5-575AAAD96C5C}"/>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475ACD95-371C-9348-ABBB-BD2447BC92BB}"/>
              </a:ext>
            </a:extLst>
          </p:cNvPr>
          <p:cNvSpPr>
            <a:spLocks noGrp="1"/>
          </p:cNvSpPr>
          <p:nvPr>
            <p:ph idx="1"/>
          </p:nvPr>
        </p:nvSpPr>
        <p:spPr/>
        <p:txBody>
          <a:bodyPr/>
          <a:lstStyle/>
          <a:p>
            <a:r>
              <a:rPr lang="en-US" dirty="0"/>
              <a:t>Write a program to find factorial of a given number using recursion. </a:t>
            </a:r>
          </a:p>
          <a:p>
            <a:r>
              <a:rPr lang="en-US" dirty="0"/>
              <a:t>WAP to convert decimal number into binary using recursion.</a:t>
            </a:r>
          </a:p>
          <a:p>
            <a:r>
              <a:rPr lang="en-US" dirty="0"/>
              <a:t>WAP to use recursive calls to evaluate F(x) = x – x3/3! + x5/5! – x7/7! + … + </a:t>
            </a:r>
            <a:r>
              <a:rPr lang="en-US" dirty="0" err="1"/>
              <a:t>xn</a:t>
            </a:r>
            <a:r>
              <a:rPr lang="en-US" dirty="0"/>
              <a:t>/n!</a:t>
            </a:r>
          </a:p>
          <a:p>
            <a:endParaRPr lang="en-US" dirty="0"/>
          </a:p>
        </p:txBody>
      </p:sp>
    </p:spTree>
    <p:extLst>
      <p:ext uri="{BB962C8B-B14F-4D97-AF65-F5344CB8AC3E}">
        <p14:creationId xmlns:p14="http://schemas.microsoft.com/office/powerpoint/2010/main" val="422667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6BD6-D103-B1BF-CF2B-6EF5AAFA35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798EDE-6976-D9A5-5945-7B9F1FB59D11}"/>
              </a:ext>
            </a:extLst>
          </p:cNvPr>
          <p:cNvSpPr>
            <a:spLocks noGrp="1"/>
          </p:cNvSpPr>
          <p:nvPr>
            <p:ph type="title"/>
          </p:nvPr>
        </p:nvSpPr>
        <p:spPr/>
        <p:txBody>
          <a:bodyPr/>
          <a:lstStyle/>
          <a:p>
            <a:r>
              <a:rPr lang="en-IN" dirty="0"/>
              <a:t>Thank You</a:t>
            </a:r>
          </a:p>
        </p:txBody>
      </p:sp>
      <p:sp>
        <p:nvSpPr>
          <p:cNvPr id="5" name="Text Placeholder 4">
            <a:extLst>
              <a:ext uri="{FF2B5EF4-FFF2-40B4-BE49-F238E27FC236}">
                <a16:creationId xmlns:a16="http://schemas.microsoft.com/office/drawing/2014/main" id="{8508162C-41D2-6F36-47FF-EC02FC3B0628}"/>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9080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0E43-DB05-0A4E-8ED9-24337DC1C1DE}"/>
              </a:ext>
            </a:extLst>
          </p:cNvPr>
          <p:cNvSpPr>
            <a:spLocks noGrp="1"/>
          </p:cNvSpPr>
          <p:nvPr>
            <p:ph type="title"/>
          </p:nvPr>
        </p:nvSpPr>
        <p:spPr/>
        <p:txBody>
          <a:bodyPr>
            <a:normAutofit/>
          </a:bodyPr>
          <a:lstStyle/>
          <a:p>
            <a:r>
              <a:rPr lang="en-IN" dirty="0"/>
              <a:t>Installing Python-Windows (cont.) </a:t>
            </a:r>
            <a:endParaRPr lang="en-US" dirty="0"/>
          </a:p>
        </p:txBody>
      </p:sp>
      <p:pic>
        <p:nvPicPr>
          <p:cNvPr id="5" name="Picture 4">
            <a:extLst>
              <a:ext uri="{FF2B5EF4-FFF2-40B4-BE49-F238E27FC236}">
                <a16:creationId xmlns:a16="http://schemas.microsoft.com/office/drawing/2014/main" id="{E4863F58-D36B-0349-A0A6-A415D4343C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8859" y="1061584"/>
            <a:ext cx="5548009" cy="4298357"/>
          </a:xfrm>
          <a:prstGeom prst="rect">
            <a:avLst/>
          </a:prstGeom>
          <a:ln w="38100">
            <a:solidFill>
              <a:srgbClr val="002060"/>
            </a:solidFill>
          </a:ln>
        </p:spPr>
      </p:pic>
      <p:pic>
        <p:nvPicPr>
          <p:cNvPr id="3" name="Picture 2">
            <a:extLst>
              <a:ext uri="{FF2B5EF4-FFF2-40B4-BE49-F238E27FC236}">
                <a16:creationId xmlns:a16="http://schemas.microsoft.com/office/drawing/2014/main" id="{199DC160-8400-F635-EA1C-0F142E5B35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65133" y="1022672"/>
            <a:ext cx="5434517" cy="4298357"/>
          </a:xfrm>
          <a:prstGeom prst="rect">
            <a:avLst/>
          </a:prstGeom>
          <a:ln w="38100">
            <a:solidFill>
              <a:srgbClr val="002060"/>
            </a:solidFill>
          </a:ln>
        </p:spPr>
      </p:pic>
      <p:sp>
        <p:nvSpPr>
          <p:cNvPr id="4" name="TextBox 3">
            <a:extLst>
              <a:ext uri="{FF2B5EF4-FFF2-40B4-BE49-F238E27FC236}">
                <a16:creationId xmlns:a16="http://schemas.microsoft.com/office/drawing/2014/main" id="{AE0CB9B8-9F81-272A-B921-507F57EEFCE0}"/>
              </a:ext>
            </a:extLst>
          </p:cNvPr>
          <p:cNvSpPr txBox="1"/>
          <p:nvPr/>
        </p:nvSpPr>
        <p:spPr>
          <a:xfrm>
            <a:off x="1186774" y="5379397"/>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Installation started</a:t>
            </a:r>
          </a:p>
        </p:txBody>
      </p:sp>
      <p:sp>
        <p:nvSpPr>
          <p:cNvPr id="6" name="TextBox 5">
            <a:extLst>
              <a:ext uri="{FF2B5EF4-FFF2-40B4-BE49-F238E27FC236}">
                <a16:creationId xmlns:a16="http://schemas.microsoft.com/office/drawing/2014/main" id="{7289DF12-1ABF-7C1B-8EC0-423C712A1B0D}"/>
              </a:ext>
            </a:extLst>
          </p:cNvPr>
          <p:cNvSpPr txBox="1"/>
          <p:nvPr/>
        </p:nvSpPr>
        <p:spPr>
          <a:xfrm>
            <a:off x="6954304" y="5379397"/>
            <a:ext cx="436967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Installation completed </a:t>
            </a:r>
          </a:p>
        </p:txBody>
      </p:sp>
      <p:sp>
        <p:nvSpPr>
          <p:cNvPr id="7" name="TextBox 6">
            <a:extLst>
              <a:ext uri="{FF2B5EF4-FFF2-40B4-BE49-F238E27FC236}">
                <a16:creationId xmlns:a16="http://schemas.microsoft.com/office/drawing/2014/main" id="{EC5A43B0-115D-1D9F-1508-2857A5530156}"/>
              </a:ext>
            </a:extLst>
          </p:cNvPr>
          <p:cNvSpPr txBox="1"/>
          <p:nvPr/>
        </p:nvSpPr>
        <p:spPr>
          <a:xfrm>
            <a:off x="740283" y="5379397"/>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7.</a:t>
            </a:r>
          </a:p>
        </p:txBody>
      </p:sp>
      <p:sp>
        <p:nvSpPr>
          <p:cNvPr id="8" name="TextBox 7">
            <a:extLst>
              <a:ext uri="{FF2B5EF4-FFF2-40B4-BE49-F238E27FC236}">
                <a16:creationId xmlns:a16="http://schemas.microsoft.com/office/drawing/2014/main" id="{C798C29C-52BE-8F85-5721-6085D5318B77}"/>
              </a:ext>
            </a:extLst>
          </p:cNvPr>
          <p:cNvSpPr txBox="1"/>
          <p:nvPr/>
        </p:nvSpPr>
        <p:spPr>
          <a:xfrm>
            <a:off x="6498085" y="5359941"/>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8.</a:t>
            </a:r>
          </a:p>
        </p:txBody>
      </p:sp>
    </p:spTree>
    <p:extLst>
      <p:ext uri="{BB962C8B-B14F-4D97-AF65-F5344CB8AC3E}">
        <p14:creationId xmlns:p14="http://schemas.microsoft.com/office/powerpoint/2010/main" val="415294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583-369A-21E8-DB83-233DA1C33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3032E-319D-F078-ABB1-D9071CCE23BA}"/>
              </a:ext>
            </a:extLst>
          </p:cNvPr>
          <p:cNvSpPr>
            <a:spLocks noGrp="1"/>
          </p:cNvSpPr>
          <p:nvPr>
            <p:ph type="title"/>
          </p:nvPr>
        </p:nvSpPr>
        <p:spPr/>
        <p:txBody>
          <a:bodyPr>
            <a:normAutofit/>
          </a:bodyPr>
          <a:lstStyle/>
          <a:p>
            <a:r>
              <a:rPr lang="en-IN" dirty="0"/>
              <a:t>Installing Python-Windows (cont.) </a:t>
            </a:r>
            <a:endParaRPr lang="en-US" dirty="0"/>
          </a:p>
        </p:txBody>
      </p:sp>
      <p:pic>
        <p:nvPicPr>
          <p:cNvPr id="5" name="Picture 4">
            <a:extLst>
              <a:ext uri="{FF2B5EF4-FFF2-40B4-BE49-F238E27FC236}">
                <a16:creationId xmlns:a16="http://schemas.microsoft.com/office/drawing/2014/main" id="{1F523148-FD40-CE6C-A6A4-62D964FC7B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2999" y="869614"/>
            <a:ext cx="5686268" cy="4179041"/>
          </a:xfrm>
          <a:prstGeom prst="rect">
            <a:avLst/>
          </a:prstGeom>
          <a:ln w="38100">
            <a:solidFill>
              <a:srgbClr val="002060"/>
            </a:solidFill>
          </a:ln>
        </p:spPr>
      </p:pic>
      <p:pic>
        <p:nvPicPr>
          <p:cNvPr id="3" name="Picture 2">
            <a:extLst>
              <a:ext uri="{FF2B5EF4-FFF2-40B4-BE49-F238E27FC236}">
                <a16:creationId xmlns:a16="http://schemas.microsoft.com/office/drawing/2014/main" id="{B392C015-8C1D-0396-5716-24D1BFD7E7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1641" y="869613"/>
            <a:ext cx="5627716" cy="4179041"/>
          </a:xfrm>
          <a:prstGeom prst="rect">
            <a:avLst/>
          </a:prstGeom>
          <a:ln w="38100">
            <a:solidFill>
              <a:srgbClr val="002060"/>
            </a:solidFill>
          </a:ln>
        </p:spPr>
      </p:pic>
      <p:sp>
        <p:nvSpPr>
          <p:cNvPr id="4" name="TextBox 3">
            <a:extLst>
              <a:ext uri="{FF2B5EF4-FFF2-40B4-BE49-F238E27FC236}">
                <a16:creationId xmlns:a16="http://schemas.microsoft.com/office/drawing/2014/main" id="{DA8260B6-B6DB-D6C6-F790-B22DB5DD23AE}"/>
              </a:ext>
            </a:extLst>
          </p:cNvPr>
          <p:cNvSpPr txBox="1"/>
          <p:nvPr/>
        </p:nvSpPr>
        <p:spPr>
          <a:xfrm>
            <a:off x="1125192" y="5107022"/>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Verify installation : open </a:t>
            </a:r>
            <a:r>
              <a:rPr lang="en-US" dirty="0" err="1"/>
              <a:t>cmd</a:t>
            </a:r>
            <a:endParaRPr lang="en-US" dirty="0"/>
          </a:p>
        </p:txBody>
      </p:sp>
      <p:sp>
        <p:nvSpPr>
          <p:cNvPr id="6" name="TextBox 5">
            <a:extLst>
              <a:ext uri="{FF2B5EF4-FFF2-40B4-BE49-F238E27FC236}">
                <a16:creationId xmlns:a16="http://schemas.microsoft.com/office/drawing/2014/main" id="{A168C705-36CC-BB26-1E76-0B9895C53079}"/>
              </a:ext>
            </a:extLst>
          </p:cNvPr>
          <p:cNvSpPr txBox="1"/>
          <p:nvPr/>
        </p:nvSpPr>
        <p:spPr>
          <a:xfrm>
            <a:off x="7166017" y="5097293"/>
            <a:ext cx="3975344"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34988" lvl="2" indent="87313"/>
            <a:r>
              <a:rPr lang="en-IN" sz="2000" dirty="0">
                <a:solidFill>
                  <a:schemeClr val="bg1"/>
                </a:solidFill>
                <a:latin typeface="Arial Rounded MT Bold" panose="020F0704030504030204" pitchFamily="34" charset="0"/>
              </a:rPr>
              <a:t>Type : python --version</a:t>
            </a:r>
          </a:p>
        </p:txBody>
      </p:sp>
      <p:sp>
        <p:nvSpPr>
          <p:cNvPr id="7" name="TextBox 6">
            <a:extLst>
              <a:ext uri="{FF2B5EF4-FFF2-40B4-BE49-F238E27FC236}">
                <a16:creationId xmlns:a16="http://schemas.microsoft.com/office/drawing/2014/main" id="{4C1D676C-20A3-F11A-7EAD-E0085B9805BF}"/>
              </a:ext>
            </a:extLst>
          </p:cNvPr>
          <p:cNvSpPr txBox="1"/>
          <p:nvPr/>
        </p:nvSpPr>
        <p:spPr>
          <a:xfrm>
            <a:off x="683560" y="5097293"/>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9.</a:t>
            </a:r>
          </a:p>
        </p:txBody>
      </p:sp>
      <p:sp>
        <p:nvSpPr>
          <p:cNvPr id="8" name="TextBox 7">
            <a:extLst>
              <a:ext uri="{FF2B5EF4-FFF2-40B4-BE49-F238E27FC236}">
                <a16:creationId xmlns:a16="http://schemas.microsoft.com/office/drawing/2014/main" id="{0A73F0FE-02EF-8627-3945-24FC779312E3}"/>
              </a:ext>
            </a:extLst>
          </p:cNvPr>
          <p:cNvSpPr txBox="1"/>
          <p:nvPr/>
        </p:nvSpPr>
        <p:spPr>
          <a:xfrm>
            <a:off x="6517534" y="5104291"/>
            <a:ext cx="648483"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10.</a:t>
            </a:r>
          </a:p>
        </p:txBody>
      </p:sp>
    </p:spTree>
    <p:extLst>
      <p:ext uri="{BB962C8B-B14F-4D97-AF65-F5344CB8AC3E}">
        <p14:creationId xmlns:p14="http://schemas.microsoft.com/office/powerpoint/2010/main" val="12859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6193D-FE4C-000A-D88C-B8DE1D0735B0}"/>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02830DB-C4D4-0410-F68A-5D329FA1BF60}"/>
              </a:ext>
            </a:extLst>
          </p:cNvPr>
          <p:cNvPicPr>
            <a:picLocks noChangeAspect="1"/>
          </p:cNvPicPr>
          <p:nvPr/>
        </p:nvPicPr>
        <p:blipFill>
          <a:blip r:embed="rId2"/>
          <a:stretch>
            <a:fillRect/>
          </a:stretch>
        </p:blipFill>
        <p:spPr>
          <a:xfrm>
            <a:off x="5787808" y="1285345"/>
            <a:ext cx="6011843" cy="3654363"/>
          </a:xfrm>
          <a:prstGeom prst="rect">
            <a:avLst/>
          </a:prstGeom>
          <a:ln w="38100">
            <a:solidFill>
              <a:srgbClr val="002060"/>
            </a:solidFill>
          </a:ln>
        </p:spPr>
      </p:pic>
      <p:sp>
        <p:nvSpPr>
          <p:cNvPr id="2" name="Title 1">
            <a:extLst>
              <a:ext uri="{FF2B5EF4-FFF2-40B4-BE49-F238E27FC236}">
                <a16:creationId xmlns:a16="http://schemas.microsoft.com/office/drawing/2014/main" id="{3221F8D6-490F-D332-4429-E6011F32D568}"/>
              </a:ext>
            </a:extLst>
          </p:cNvPr>
          <p:cNvSpPr>
            <a:spLocks noGrp="1"/>
          </p:cNvSpPr>
          <p:nvPr>
            <p:ph type="title"/>
          </p:nvPr>
        </p:nvSpPr>
        <p:spPr/>
        <p:txBody>
          <a:bodyPr>
            <a:normAutofit/>
          </a:bodyPr>
          <a:lstStyle/>
          <a:p>
            <a:r>
              <a:rPr lang="en-IN" dirty="0"/>
              <a:t>User Interface and IDE (Integrated Development Environment)</a:t>
            </a:r>
            <a:endParaRPr lang="en-US" dirty="0"/>
          </a:p>
        </p:txBody>
      </p:sp>
      <p:sp>
        <p:nvSpPr>
          <p:cNvPr id="21" name="Content Placeholder 20">
            <a:extLst>
              <a:ext uri="{FF2B5EF4-FFF2-40B4-BE49-F238E27FC236}">
                <a16:creationId xmlns:a16="http://schemas.microsoft.com/office/drawing/2014/main" id="{58919C70-2801-9E22-792C-D7AA95EDC8E7}"/>
              </a:ext>
            </a:extLst>
          </p:cNvPr>
          <p:cNvSpPr>
            <a:spLocks noGrp="1"/>
          </p:cNvSpPr>
          <p:nvPr>
            <p:ph idx="1"/>
          </p:nvPr>
        </p:nvSpPr>
        <p:spPr>
          <a:xfrm>
            <a:off x="131180" y="824533"/>
            <a:ext cx="11929641" cy="4321872"/>
          </a:xfrm>
        </p:spPr>
        <p:txBody>
          <a:bodyPr/>
          <a:lstStyle/>
          <a:p>
            <a:r>
              <a:rPr lang="en-IN" dirty="0"/>
              <a:t>To write python programs, we can use any text editors or IDE.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To run the python file open command prompt and change directory to where your python file is.</a:t>
            </a:r>
          </a:p>
          <a:p>
            <a:r>
              <a:rPr lang="en-IN" dirty="0"/>
              <a:t>Next, run python command (python filename.py)</a:t>
            </a:r>
          </a:p>
          <a:p>
            <a:endParaRPr lang="en-IN" dirty="0"/>
          </a:p>
          <a:p>
            <a:endParaRPr lang="en-IN" dirty="0"/>
          </a:p>
        </p:txBody>
      </p:sp>
      <p:sp>
        <p:nvSpPr>
          <p:cNvPr id="4" name="TextBox 3">
            <a:extLst>
              <a:ext uri="{FF2B5EF4-FFF2-40B4-BE49-F238E27FC236}">
                <a16:creationId xmlns:a16="http://schemas.microsoft.com/office/drawing/2014/main" id="{5676C6BC-3862-3114-1661-59AACA44A611}"/>
              </a:ext>
            </a:extLst>
          </p:cNvPr>
          <p:cNvSpPr txBox="1"/>
          <p:nvPr/>
        </p:nvSpPr>
        <p:spPr>
          <a:xfrm>
            <a:off x="928924" y="4985262"/>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Open Python IDLE</a:t>
            </a:r>
          </a:p>
        </p:txBody>
      </p:sp>
      <p:sp>
        <p:nvSpPr>
          <p:cNvPr id="6" name="TextBox 5">
            <a:extLst>
              <a:ext uri="{FF2B5EF4-FFF2-40B4-BE49-F238E27FC236}">
                <a16:creationId xmlns:a16="http://schemas.microsoft.com/office/drawing/2014/main" id="{C3A48B8D-C81D-786D-6B63-C727B809278B}"/>
              </a:ext>
            </a:extLst>
          </p:cNvPr>
          <p:cNvSpPr txBox="1"/>
          <p:nvPr/>
        </p:nvSpPr>
        <p:spPr>
          <a:xfrm>
            <a:off x="7456251" y="5010605"/>
            <a:ext cx="3005847"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Python Shell</a:t>
            </a:r>
          </a:p>
        </p:txBody>
      </p:sp>
      <p:pic>
        <p:nvPicPr>
          <p:cNvPr id="10" name="Picture 9">
            <a:extLst>
              <a:ext uri="{FF2B5EF4-FFF2-40B4-BE49-F238E27FC236}">
                <a16:creationId xmlns:a16="http://schemas.microsoft.com/office/drawing/2014/main" id="{4212DF06-1BD2-2FCA-0E43-A42ECB9E2F77}"/>
              </a:ext>
            </a:extLst>
          </p:cNvPr>
          <p:cNvPicPr>
            <a:picLocks noChangeAspect="1"/>
          </p:cNvPicPr>
          <p:nvPr/>
        </p:nvPicPr>
        <p:blipFill>
          <a:blip r:embed="rId3"/>
          <a:stretch>
            <a:fillRect/>
          </a:stretch>
        </p:blipFill>
        <p:spPr>
          <a:xfrm>
            <a:off x="156217" y="1269964"/>
            <a:ext cx="5407297" cy="3654363"/>
          </a:xfrm>
          <a:prstGeom prst="rect">
            <a:avLst/>
          </a:prstGeom>
          <a:ln w="38100">
            <a:solidFill>
              <a:srgbClr val="002060"/>
            </a:solidFill>
          </a:ln>
        </p:spPr>
      </p:pic>
      <p:sp>
        <p:nvSpPr>
          <p:cNvPr id="13" name="Rectangle 12">
            <a:extLst>
              <a:ext uri="{FF2B5EF4-FFF2-40B4-BE49-F238E27FC236}">
                <a16:creationId xmlns:a16="http://schemas.microsoft.com/office/drawing/2014/main" id="{31F556E6-5614-7CB7-C950-06D5E8FD61BA}"/>
              </a:ext>
            </a:extLst>
          </p:cNvPr>
          <p:cNvSpPr/>
          <p:nvPr/>
        </p:nvSpPr>
        <p:spPr>
          <a:xfrm>
            <a:off x="6021421" y="1372464"/>
            <a:ext cx="1070043" cy="34046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E5D3E1A8-727E-11AF-458A-FD3313B33432}"/>
              </a:ext>
            </a:extLst>
          </p:cNvPr>
          <p:cNvSpPr txBox="1"/>
          <p:nvPr/>
        </p:nvSpPr>
        <p:spPr>
          <a:xfrm>
            <a:off x="7091464" y="1214448"/>
            <a:ext cx="3735422" cy="369332"/>
          </a:xfrm>
          <a:prstGeom prst="rect">
            <a:avLst/>
          </a:prstGeom>
          <a:noFill/>
        </p:spPr>
        <p:txBody>
          <a:bodyPr wrap="square" rtlCol="0">
            <a:spAutoFit/>
          </a:bodyPr>
          <a:lstStyle/>
          <a:p>
            <a:pPr algn="ctr"/>
            <a:r>
              <a:rPr lang="en-IN" b="1" dirty="0">
                <a:solidFill>
                  <a:srgbClr val="C00000"/>
                </a:solidFill>
              </a:rPr>
              <a:t>Version of Python Interpreter : </a:t>
            </a:r>
            <a:r>
              <a:rPr lang="en-IN" b="1" dirty="0">
                <a:solidFill>
                  <a:schemeClr val="tx2"/>
                </a:solidFill>
              </a:rPr>
              <a:t>3.13.0</a:t>
            </a:r>
          </a:p>
        </p:txBody>
      </p:sp>
      <p:sp>
        <p:nvSpPr>
          <p:cNvPr id="15" name="Rectangle 14">
            <a:extLst>
              <a:ext uri="{FF2B5EF4-FFF2-40B4-BE49-F238E27FC236}">
                <a16:creationId xmlns:a16="http://schemas.microsoft.com/office/drawing/2014/main" id="{B3E767D7-D8D6-FFB6-BC61-6735C7485AEA}"/>
              </a:ext>
            </a:extLst>
          </p:cNvPr>
          <p:cNvSpPr/>
          <p:nvPr/>
        </p:nvSpPr>
        <p:spPr>
          <a:xfrm>
            <a:off x="5787807" y="1873356"/>
            <a:ext cx="1001949" cy="34046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20EFF04-E9AD-7F61-22E6-62E67CD1244B}"/>
              </a:ext>
            </a:extLst>
          </p:cNvPr>
          <p:cNvSpPr txBox="1"/>
          <p:nvPr/>
        </p:nvSpPr>
        <p:spPr>
          <a:xfrm>
            <a:off x="6798746" y="2213824"/>
            <a:ext cx="4382311" cy="646331"/>
          </a:xfrm>
          <a:prstGeom prst="rect">
            <a:avLst/>
          </a:prstGeom>
          <a:noFill/>
        </p:spPr>
        <p:txBody>
          <a:bodyPr wrap="square" rtlCol="0">
            <a:spAutoFit/>
          </a:bodyPr>
          <a:lstStyle/>
          <a:p>
            <a:pPr algn="ctr"/>
            <a:r>
              <a:rPr lang="en-IN" b="1" dirty="0">
                <a:solidFill>
                  <a:srgbClr val="C00000"/>
                </a:solidFill>
              </a:rPr>
              <a:t>Python Prompt : </a:t>
            </a:r>
            <a:r>
              <a:rPr lang="en-IN" b="1" dirty="0">
                <a:solidFill>
                  <a:schemeClr val="tx2"/>
                </a:solidFill>
              </a:rPr>
              <a:t>this is where programming in interactive mode can be done</a:t>
            </a:r>
          </a:p>
        </p:txBody>
      </p:sp>
      <p:pic>
        <p:nvPicPr>
          <p:cNvPr id="20" name="Picture 19">
            <a:extLst>
              <a:ext uri="{FF2B5EF4-FFF2-40B4-BE49-F238E27FC236}">
                <a16:creationId xmlns:a16="http://schemas.microsoft.com/office/drawing/2014/main" id="{53170B84-0FA3-7405-8EA6-20CB0D17F88E}"/>
              </a:ext>
            </a:extLst>
          </p:cNvPr>
          <p:cNvPicPr>
            <a:picLocks noChangeAspect="1"/>
          </p:cNvPicPr>
          <p:nvPr/>
        </p:nvPicPr>
        <p:blipFill>
          <a:blip r:embed="rId4"/>
          <a:stretch>
            <a:fillRect/>
          </a:stretch>
        </p:blipFill>
        <p:spPr>
          <a:xfrm>
            <a:off x="6524955" y="2855259"/>
            <a:ext cx="4389479" cy="1659253"/>
          </a:xfrm>
          <a:prstGeom prst="rect">
            <a:avLst/>
          </a:prstGeom>
          <a:ln w="38100">
            <a:solidFill>
              <a:srgbClr val="002060"/>
            </a:solidFill>
          </a:ln>
        </p:spPr>
      </p:pic>
    </p:spTree>
    <p:extLst>
      <p:ext uri="{BB962C8B-B14F-4D97-AF65-F5344CB8AC3E}">
        <p14:creationId xmlns:p14="http://schemas.microsoft.com/office/powerpoint/2010/main" val="36558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2000"/>
                                        <p:tgtEl>
                                          <p:spTgt spid="1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heel(1)">
                                      <p:cBhvr>
                                        <p:cTn id="30" dur="1250"/>
                                        <p:tgtEl>
                                          <p:spTgt spid="15"/>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P spid="14" grpId="0"/>
      <p:bldP spid="15"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919E-A8B4-B76F-11A2-3575B2E24E69}"/>
              </a:ext>
            </a:extLst>
          </p:cNvPr>
          <p:cNvSpPr>
            <a:spLocks noGrp="1"/>
          </p:cNvSpPr>
          <p:nvPr>
            <p:ph type="title"/>
          </p:nvPr>
        </p:nvSpPr>
        <p:spPr/>
        <p:txBody>
          <a:bodyPr/>
          <a:lstStyle/>
          <a:p>
            <a:r>
              <a:rPr lang="en-IN" dirty="0"/>
              <a:t>User Interface and IDE (cont.)</a:t>
            </a:r>
          </a:p>
        </p:txBody>
      </p:sp>
      <p:sp>
        <p:nvSpPr>
          <p:cNvPr id="3" name="Content Placeholder 2">
            <a:extLst>
              <a:ext uri="{FF2B5EF4-FFF2-40B4-BE49-F238E27FC236}">
                <a16:creationId xmlns:a16="http://schemas.microsoft.com/office/drawing/2014/main" id="{0CFB660D-37F6-133B-715E-BDF117E09388}"/>
              </a:ext>
            </a:extLst>
          </p:cNvPr>
          <p:cNvSpPr>
            <a:spLocks noGrp="1"/>
          </p:cNvSpPr>
          <p:nvPr>
            <p:ph idx="1"/>
          </p:nvPr>
        </p:nvSpPr>
        <p:spPr>
          <a:xfrm>
            <a:off x="131181" y="863445"/>
            <a:ext cx="6045884" cy="4321872"/>
          </a:xfrm>
        </p:spPr>
        <p:txBody>
          <a:bodyPr/>
          <a:lstStyle/>
          <a:p>
            <a:r>
              <a:rPr lang="en-IN" dirty="0"/>
              <a:t>Python supports </a:t>
            </a:r>
            <a:r>
              <a:rPr lang="en-IN" dirty="0">
                <a:solidFill>
                  <a:srgbClr val="C00000"/>
                </a:solidFill>
              </a:rPr>
              <a:t>two modes </a:t>
            </a:r>
            <a:r>
              <a:rPr lang="en-IN" dirty="0"/>
              <a:t>of programming:</a:t>
            </a:r>
          </a:p>
          <a:p>
            <a:pPr marL="457200" indent="-457200">
              <a:buFont typeface="+mj-lt"/>
              <a:buAutoNum type="arabicPeriod"/>
            </a:pPr>
            <a:r>
              <a:rPr lang="en-IN" b="1" dirty="0">
                <a:solidFill>
                  <a:srgbClr val="C00000"/>
                </a:solidFill>
              </a:rPr>
              <a:t>Interactive Mode</a:t>
            </a:r>
          </a:p>
          <a:p>
            <a:pPr marL="1001712" lvl="1" indent="-457200"/>
            <a:r>
              <a:rPr lang="en-IN" dirty="0"/>
              <a:t>The code is written directly at the </a:t>
            </a:r>
            <a:r>
              <a:rPr lang="en-IN" dirty="0">
                <a:solidFill>
                  <a:srgbClr val="C00000"/>
                </a:solidFill>
              </a:rPr>
              <a:t>Python prompt</a:t>
            </a:r>
            <a:r>
              <a:rPr lang="en-IN" dirty="0"/>
              <a:t> (&gt;&gt;&gt;).</a:t>
            </a:r>
          </a:p>
          <a:p>
            <a:pPr marL="1001712" lvl="1" indent="-457200"/>
            <a:r>
              <a:rPr lang="en-IN" dirty="0"/>
              <a:t>The output is displayed immediately.</a:t>
            </a:r>
          </a:p>
          <a:p>
            <a:pPr marL="1001712" lvl="1" indent="-457200"/>
            <a:r>
              <a:rPr lang="en-IN" dirty="0"/>
              <a:t>The code written in this mode is </a:t>
            </a:r>
            <a:r>
              <a:rPr lang="en-IN" dirty="0">
                <a:solidFill>
                  <a:srgbClr val="C00000"/>
                </a:solidFill>
              </a:rPr>
              <a:t>not saved</a:t>
            </a:r>
            <a:r>
              <a:rPr lang="en-IN" dirty="0"/>
              <a:t>, so it has to be written each time.</a:t>
            </a:r>
          </a:p>
          <a:p>
            <a:pPr marL="1001712" lvl="1" indent="-457200"/>
            <a:r>
              <a:rPr lang="en-IN" dirty="0"/>
              <a:t>Thus it is preferred for experimentation purposes.</a:t>
            </a:r>
          </a:p>
          <a:p>
            <a:pPr marL="457200" indent="-457200">
              <a:buFont typeface="+mj-lt"/>
              <a:buAutoNum type="arabicPeriod"/>
            </a:pPr>
            <a:r>
              <a:rPr lang="en-IN" b="1" dirty="0">
                <a:solidFill>
                  <a:srgbClr val="C00000"/>
                </a:solidFill>
              </a:rPr>
              <a:t>Script Mode</a:t>
            </a:r>
          </a:p>
          <a:p>
            <a:pPr lvl="1"/>
            <a:r>
              <a:rPr lang="en-IN" dirty="0"/>
              <a:t>The code is written in the file and then the file is run.</a:t>
            </a:r>
          </a:p>
          <a:p>
            <a:pPr lvl="1"/>
            <a:r>
              <a:rPr lang="en-IN" dirty="0"/>
              <a:t>The advantage of script mode is that </a:t>
            </a:r>
            <a:r>
              <a:rPr lang="en-IN" dirty="0">
                <a:solidFill>
                  <a:srgbClr val="C00000"/>
                </a:solidFill>
              </a:rPr>
              <a:t>the file can be saved for later use</a:t>
            </a:r>
            <a:r>
              <a:rPr lang="en-IN" dirty="0"/>
              <a:t>.</a:t>
            </a:r>
          </a:p>
          <a:p>
            <a:pPr lvl="1"/>
            <a:r>
              <a:rPr lang="en-IN" dirty="0">
                <a:solidFill>
                  <a:srgbClr val="C00000"/>
                </a:solidFill>
              </a:rPr>
              <a:t>To Save </a:t>
            </a:r>
            <a:r>
              <a:rPr lang="en-IN" dirty="0"/>
              <a:t>: IDLE -&gt; File -&gt; New File -&gt; write code -&gt; Save As -&gt; .</a:t>
            </a:r>
            <a:r>
              <a:rPr lang="en-IN" dirty="0" err="1"/>
              <a:t>py</a:t>
            </a:r>
            <a:r>
              <a:rPr lang="en-IN" dirty="0"/>
              <a:t> extension</a:t>
            </a:r>
          </a:p>
          <a:p>
            <a:pPr lvl="1"/>
            <a:r>
              <a:rPr lang="en-IN" dirty="0">
                <a:solidFill>
                  <a:srgbClr val="C00000"/>
                </a:solidFill>
              </a:rPr>
              <a:t>To Run </a:t>
            </a:r>
            <a:r>
              <a:rPr lang="en-IN" dirty="0"/>
              <a:t>: Run -&gt; Run Module OR (F5)</a:t>
            </a:r>
          </a:p>
          <a:p>
            <a:endParaRPr lang="en-IN" dirty="0"/>
          </a:p>
        </p:txBody>
      </p:sp>
      <p:pic>
        <p:nvPicPr>
          <p:cNvPr id="5" name="Picture 4">
            <a:extLst>
              <a:ext uri="{FF2B5EF4-FFF2-40B4-BE49-F238E27FC236}">
                <a16:creationId xmlns:a16="http://schemas.microsoft.com/office/drawing/2014/main" id="{CE2F2377-4A57-A732-B7E3-5C6EE28835C3}"/>
              </a:ext>
            </a:extLst>
          </p:cNvPr>
          <p:cNvPicPr>
            <a:picLocks noChangeAspect="1"/>
          </p:cNvPicPr>
          <p:nvPr/>
        </p:nvPicPr>
        <p:blipFill>
          <a:blip r:embed="rId2"/>
          <a:stretch>
            <a:fillRect/>
          </a:stretch>
        </p:blipFill>
        <p:spPr>
          <a:xfrm>
            <a:off x="6415249" y="808481"/>
            <a:ext cx="5776751" cy="2645924"/>
          </a:xfrm>
          <a:prstGeom prst="rect">
            <a:avLst/>
          </a:prstGeom>
          <a:ln w="38100">
            <a:solidFill>
              <a:srgbClr val="002060"/>
            </a:solidFill>
          </a:ln>
        </p:spPr>
      </p:pic>
      <p:pic>
        <p:nvPicPr>
          <p:cNvPr id="9" name="Picture 8">
            <a:extLst>
              <a:ext uri="{FF2B5EF4-FFF2-40B4-BE49-F238E27FC236}">
                <a16:creationId xmlns:a16="http://schemas.microsoft.com/office/drawing/2014/main" id="{CF2F2AB4-5FE4-F958-9F57-3CBD69E3FE01}"/>
              </a:ext>
            </a:extLst>
          </p:cNvPr>
          <p:cNvPicPr>
            <a:picLocks noChangeAspect="1"/>
          </p:cNvPicPr>
          <p:nvPr/>
        </p:nvPicPr>
        <p:blipFill>
          <a:blip r:embed="rId3"/>
          <a:stretch>
            <a:fillRect/>
          </a:stretch>
        </p:blipFill>
        <p:spPr>
          <a:xfrm>
            <a:off x="6415248" y="3500876"/>
            <a:ext cx="5776752" cy="2993911"/>
          </a:xfrm>
          <a:prstGeom prst="rect">
            <a:avLst/>
          </a:prstGeom>
          <a:ln w="38100">
            <a:solidFill>
              <a:srgbClr val="002060"/>
            </a:solidFill>
          </a:ln>
        </p:spPr>
      </p:pic>
      <p:sp>
        <p:nvSpPr>
          <p:cNvPr id="13" name="TextBox 12">
            <a:extLst>
              <a:ext uri="{FF2B5EF4-FFF2-40B4-BE49-F238E27FC236}">
                <a16:creationId xmlns:a16="http://schemas.microsoft.com/office/drawing/2014/main" id="{B2BF785D-F43E-B0FE-2EAF-FE4D3B886042}"/>
              </a:ext>
            </a:extLst>
          </p:cNvPr>
          <p:cNvSpPr txBox="1"/>
          <p:nvPr/>
        </p:nvSpPr>
        <p:spPr>
          <a:xfrm>
            <a:off x="7704305" y="2442884"/>
            <a:ext cx="3735422" cy="369332"/>
          </a:xfrm>
          <a:prstGeom prst="rect">
            <a:avLst/>
          </a:prstGeom>
          <a:noFill/>
        </p:spPr>
        <p:txBody>
          <a:bodyPr wrap="square" rtlCol="0">
            <a:spAutoFit/>
          </a:bodyPr>
          <a:lstStyle/>
          <a:p>
            <a:pPr algn="ctr"/>
            <a:r>
              <a:rPr lang="en-IN" b="1" dirty="0">
                <a:solidFill>
                  <a:srgbClr val="C00000"/>
                </a:solidFill>
              </a:rPr>
              <a:t>Interactive Mode Programming</a:t>
            </a:r>
            <a:endParaRPr lang="en-IN" b="1" dirty="0">
              <a:solidFill>
                <a:schemeClr val="tx2"/>
              </a:solidFill>
            </a:endParaRPr>
          </a:p>
        </p:txBody>
      </p:sp>
      <p:sp>
        <p:nvSpPr>
          <p:cNvPr id="14" name="TextBox 13">
            <a:extLst>
              <a:ext uri="{FF2B5EF4-FFF2-40B4-BE49-F238E27FC236}">
                <a16:creationId xmlns:a16="http://schemas.microsoft.com/office/drawing/2014/main" id="{3C361C91-23CC-58A7-2854-0F4032E086BC}"/>
              </a:ext>
            </a:extLst>
          </p:cNvPr>
          <p:cNvSpPr txBox="1"/>
          <p:nvPr/>
        </p:nvSpPr>
        <p:spPr>
          <a:xfrm>
            <a:off x="7756925" y="6000879"/>
            <a:ext cx="3735422" cy="369332"/>
          </a:xfrm>
          <a:prstGeom prst="rect">
            <a:avLst/>
          </a:prstGeom>
          <a:noFill/>
        </p:spPr>
        <p:txBody>
          <a:bodyPr wrap="square" rtlCol="0">
            <a:spAutoFit/>
          </a:bodyPr>
          <a:lstStyle/>
          <a:p>
            <a:pPr algn="ctr"/>
            <a:r>
              <a:rPr lang="en-IN" b="1" dirty="0">
                <a:solidFill>
                  <a:srgbClr val="C00000"/>
                </a:solidFill>
              </a:rPr>
              <a:t>Script Mode Programming</a:t>
            </a:r>
            <a:endParaRPr lang="en-IN" b="1" dirty="0">
              <a:solidFill>
                <a:schemeClr val="tx2"/>
              </a:solidFill>
            </a:endParaRPr>
          </a:p>
        </p:txBody>
      </p:sp>
      <p:sp>
        <p:nvSpPr>
          <p:cNvPr id="15" name="TextBox 14">
            <a:extLst>
              <a:ext uri="{FF2B5EF4-FFF2-40B4-BE49-F238E27FC236}">
                <a16:creationId xmlns:a16="http://schemas.microsoft.com/office/drawing/2014/main" id="{7D1B37B1-9613-FB80-38DB-1BAE0BF1B42D}"/>
              </a:ext>
            </a:extLst>
          </p:cNvPr>
          <p:cNvSpPr txBox="1"/>
          <p:nvPr/>
        </p:nvSpPr>
        <p:spPr>
          <a:xfrm>
            <a:off x="6415248" y="3168524"/>
            <a:ext cx="411806" cy="246221"/>
          </a:xfrm>
          <a:prstGeom prst="rect">
            <a:avLst/>
          </a:prstGeom>
          <a:noFill/>
        </p:spPr>
        <p:txBody>
          <a:bodyPr wrap="square" rtlCol="0">
            <a:spAutoFit/>
          </a:bodyPr>
          <a:lstStyle/>
          <a:p>
            <a:pPr algn="ctr"/>
            <a:r>
              <a:rPr lang="en-IN" sz="1000" b="1" dirty="0">
                <a:solidFill>
                  <a:srgbClr val="C00000"/>
                </a:solidFill>
              </a:rPr>
              <a:t>File</a:t>
            </a:r>
            <a:endParaRPr lang="en-IN" sz="1000" b="1" dirty="0">
              <a:solidFill>
                <a:schemeClr val="tx2"/>
              </a:solidFill>
            </a:endParaRPr>
          </a:p>
        </p:txBody>
      </p:sp>
      <p:sp>
        <p:nvSpPr>
          <p:cNvPr id="17" name="Speech Bubble: Oval 16">
            <a:extLst>
              <a:ext uri="{FF2B5EF4-FFF2-40B4-BE49-F238E27FC236}">
                <a16:creationId xmlns:a16="http://schemas.microsoft.com/office/drawing/2014/main" id="{F5EE57A4-8ACC-D8E4-8A35-E3C59BFD05F7}"/>
              </a:ext>
            </a:extLst>
          </p:cNvPr>
          <p:cNvSpPr/>
          <p:nvPr/>
        </p:nvSpPr>
        <p:spPr>
          <a:xfrm>
            <a:off x="6261225" y="3024222"/>
            <a:ext cx="758759" cy="504916"/>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195A250-AA5D-0CB3-B7C8-6A8D1002BA52}"/>
              </a:ext>
            </a:extLst>
          </p:cNvPr>
          <p:cNvSpPr txBox="1"/>
          <p:nvPr/>
        </p:nvSpPr>
        <p:spPr>
          <a:xfrm>
            <a:off x="7750917" y="3781826"/>
            <a:ext cx="411806" cy="246221"/>
          </a:xfrm>
          <a:prstGeom prst="rect">
            <a:avLst/>
          </a:prstGeom>
          <a:noFill/>
        </p:spPr>
        <p:txBody>
          <a:bodyPr wrap="square" rtlCol="0">
            <a:spAutoFit/>
          </a:bodyPr>
          <a:lstStyle/>
          <a:p>
            <a:pPr algn="ctr"/>
            <a:r>
              <a:rPr lang="en-IN" sz="1000" b="1" dirty="0">
                <a:solidFill>
                  <a:srgbClr val="C00000"/>
                </a:solidFill>
              </a:rPr>
              <a:t>Run</a:t>
            </a:r>
            <a:endParaRPr lang="en-IN" sz="1000" b="1" dirty="0">
              <a:solidFill>
                <a:schemeClr val="tx2"/>
              </a:solidFill>
            </a:endParaRPr>
          </a:p>
        </p:txBody>
      </p:sp>
      <p:sp>
        <p:nvSpPr>
          <p:cNvPr id="21" name="Speech Bubble: Oval 20">
            <a:extLst>
              <a:ext uri="{FF2B5EF4-FFF2-40B4-BE49-F238E27FC236}">
                <a16:creationId xmlns:a16="http://schemas.microsoft.com/office/drawing/2014/main" id="{EDDDDFFD-4B23-1602-9D1D-F652B9F12C65}"/>
              </a:ext>
            </a:extLst>
          </p:cNvPr>
          <p:cNvSpPr/>
          <p:nvPr/>
        </p:nvSpPr>
        <p:spPr>
          <a:xfrm>
            <a:off x="7597302" y="3658715"/>
            <a:ext cx="719037" cy="369332"/>
          </a:xfrm>
          <a:prstGeom prst="wedgeEllipseCallout">
            <a:avLst>
              <a:gd name="adj1" fmla="val -7304"/>
              <a:gd name="adj2" fmla="val 6776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randombar(horizontal)">
                                      <p:cBhvr>
                                        <p:cTn id="63" dur="500"/>
                                        <p:tgtEl>
                                          <p:spTgt spid="17"/>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randombar(horizontal)">
                                      <p:cBhvr>
                                        <p:cTn id="74" dur="500"/>
                                        <p:tgtEl>
                                          <p:spTgt spid="21"/>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animBg="1"/>
      <p:bldP spid="20"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3B7DD-44CE-B8F1-A112-F166009E5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24442-CEAD-768D-C266-3CE5A7F5D33D}"/>
              </a:ext>
            </a:extLst>
          </p:cNvPr>
          <p:cNvSpPr>
            <a:spLocks noGrp="1"/>
          </p:cNvSpPr>
          <p:nvPr>
            <p:ph type="title"/>
          </p:nvPr>
        </p:nvSpPr>
        <p:spPr/>
        <p:txBody>
          <a:bodyPr/>
          <a:lstStyle/>
          <a:p>
            <a:r>
              <a:rPr lang="en-IN" dirty="0"/>
              <a:t>Anaconda for Python</a:t>
            </a:r>
            <a:endParaRPr lang="en-US" dirty="0"/>
          </a:p>
        </p:txBody>
      </p:sp>
      <p:sp>
        <p:nvSpPr>
          <p:cNvPr id="3" name="Content Placeholder 2">
            <a:extLst>
              <a:ext uri="{FF2B5EF4-FFF2-40B4-BE49-F238E27FC236}">
                <a16:creationId xmlns:a16="http://schemas.microsoft.com/office/drawing/2014/main" id="{6B4B0E45-97AE-53C3-F893-C029D124DB7A}"/>
              </a:ext>
            </a:extLst>
          </p:cNvPr>
          <p:cNvSpPr>
            <a:spLocks noGrp="1"/>
          </p:cNvSpPr>
          <p:nvPr>
            <p:ph idx="1"/>
          </p:nvPr>
        </p:nvSpPr>
        <p:spPr>
          <a:xfrm>
            <a:off x="131180" y="863445"/>
            <a:ext cx="11929641" cy="5637108"/>
          </a:xfrm>
        </p:spPr>
        <p:txBody>
          <a:bodyPr/>
          <a:lstStyle/>
          <a:p>
            <a:r>
              <a:rPr lang="en-US" dirty="0"/>
              <a:t>Anaconda is a popular </a:t>
            </a:r>
            <a:r>
              <a:rPr lang="en-US" dirty="0">
                <a:solidFill>
                  <a:srgbClr val="C00000"/>
                </a:solidFill>
              </a:rPr>
              <a:t>open-source distribution </a:t>
            </a:r>
            <a:r>
              <a:rPr lang="en-US" dirty="0"/>
              <a:t>of the Python and R programming languages.</a:t>
            </a:r>
          </a:p>
          <a:p>
            <a:r>
              <a:rPr lang="en-US" dirty="0"/>
              <a:t>Anaconda comes packed with a suite of powerful tools designed to enhance your data science and machine learning workflow. </a:t>
            </a:r>
          </a:p>
          <a:p>
            <a:r>
              <a:rPr lang="en-US" dirty="0"/>
              <a:t>Following are some most useful ones:</a:t>
            </a:r>
          </a:p>
          <a:p>
            <a:pPr lvl="1"/>
            <a:r>
              <a:rPr lang="en-IN" dirty="0" err="1"/>
              <a:t>Jupyter</a:t>
            </a:r>
            <a:r>
              <a:rPr lang="en-IN" dirty="0"/>
              <a:t> Notebook</a:t>
            </a:r>
          </a:p>
          <a:p>
            <a:pPr lvl="1"/>
            <a:r>
              <a:rPr lang="en-IN" dirty="0"/>
              <a:t>Spyder</a:t>
            </a:r>
          </a:p>
          <a:p>
            <a:pPr lvl="1"/>
            <a:r>
              <a:rPr lang="en-IN" dirty="0" err="1"/>
              <a:t>Rstudio</a:t>
            </a:r>
            <a:endParaRPr lang="en-IN" dirty="0"/>
          </a:p>
          <a:p>
            <a:pPr lvl="1"/>
            <a:r>
              <a:rPr lang="en-IN" dirty="0"/>
              <a:t>VS Code (Visual Studio Code)</a:t>
            </a:r>
          </a:p>
          <a:p>
            <a:pPr lvl="1"/>
            <a:r>
              <a:rPr lang="en-IN" dirty="0"/>
              <a:t>Anaconda Navigator</a:t>
            </a:r>
          </a:p>
          <a:p>
            <a:pPr lvl="1"/>
            <a:r>
              <a:rPr lang="en-IN" dirty="0"/>
              <a:t>TensorFlow, etc…</a:t>
            </a:r>
            <a:endParaRPr lang="en-US" dirty="0"/>
          </a:p>
          <a:p>
            <a:r>
              <a:rPr lang="en-US" dirty="0"/>
              <a:t>We will use </a:t>
            </a:r>
            <a:r>
              <a:rPr lang="en-US" dirty="0" err="1">
                <a:solidFill>
                  <a:srgbClr val="C00000"/>
                </a:solidFill>
              </a:rPr>
              <a:t>Jupyter</a:t>
            </a:r>
            <a:r>
              <a:rPr lang="en-US" dirty="0">
                <a:solidFill>
                  <a:srgbClr val="C00000"/>
                </a:solidFill>
              </a:rPr>
              <a:t> Notebook </a:t>
            </a:r>
            <a:r>
              <a:rPr lang="en-US" dirty="0"/>
              <a:t>for doing </a:t>
            </a:r>
            <a:r>
              <a:rPr lang="en-US" dirty="0">
                <a:solidFill>
                  <a:srgbClr val="C00000"/>
                </a:solidFill>
              </a:rPr>
              <a:t>interactive programming </a:t>
            </a:r>
            <a:r>
              <a:rPr lang="en-US" dirty="0"/>
              <a:t>and getting immediate visualization.</a:t>
            </a:r>
          </a:p>
          <a:p>
            <a:endParaRPr lang="en-US" dirty="0"/>
          </a:p>
          <a:p>
            <a:endParaRPr lang="en-US" dirty="0"/>
          </a:p>
          <a:p>
            <a:endParaRPr lang="en-US" dirty="0"/>
          </a:p>
        </p:txBody>
      </p:sp>
      <p:pic>
        <p:nvPicPr>
          <p:cNvPr id="1026" name="Picture 2">
            <a:extLst>
              <a:ext uri="{FF2B5EF4-FFF2-40B4-BE49-F238E27FC236}">
                <a16:creationId xmlns:a16="http://schemas.microsoft.com/office/drawing/2014/main" id="{CF7DFAEE-AC80-0B9F-F6E0-519FB91EC36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90567" y="1926075"/>
            <a:ext cx="3667138" cy="2284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97FA37-11AC-071B-1735-CDA1BB94B79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69912" y="4980562"/>
            <a:ext cx="1308702" cy="151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FDD49-2BD0-82D1-D6F2-B11C7A8B8F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3CCBC-F0F2-49E4-70CE-EA6774CE2D91}"/>
              </a:ext>
            </a:extLst>
          </p:cNvPr>
          <p:cNvSpPr>
            <a:spLocks noGrp="1"/>
          </p:cNvSpPr>
          <p:nvPr>
            <p:ph type="title"/>
          </p:nvPr>
        </p:nvSpPr>
        <p:spPr/>
        <p:txBody>
          <a:bodyPr>
            <a:normAutofit/>
          </a:bodyPr>
          <a:lstStyle/>
          <a:p>
            <a:r>
              <a:rPr lang="en-US" dirty="0"/>
              <a:t>Installing Anaconda</a:t>
            </a:r>
          </a:p>
        </p:txBody>
      </p:sp>
      <p:pic>
        <p:nvPicPr>
          <p:cNvPr id="5" name="Picture 4">
            <a:extLst>
              <a:ext uri="{FF2B5EF4-FFF2-40B4-BE49-F238E27FC236}">
                <a16:creationId xmlns:a16="http://schemas.microsoft.com/office/drawing/2014/main" id="{97DA4033-9C4C-4E4A-4981-9650B3FC00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9300" y="1065369"/>
            <a:ext cx="5130291" cy="3662274"/>
          </a:xfrm>
          <a:prstGeom prst="rect">
            <a:avLst/>
          </a:prstGeom>
          <a:ln w="38100">
            <a:solidFill>
              <a:srgbClr val="002060"/>
            </a:solidFill>
          </a:ln>
        </p:spPr>
      </p:pic>
      <p:sp>
        <p:nvSpPr>
          <p:cNvPr id="3" name="TextBox 2">
            <a:extLst>
              <a:ext uri="{FF2B5EF4-FFF2-40B4-BE49-F238E27FC236}">
                <a16:creationId xmlns:a16="http://schemas.microsoft.com/office/drawing/2014/main" id="{6AC4A3F6-AFFF-88E5-5ABB-3D2BBB304C3B}"/>
              </a:ext>
            </a:extLst>
          </p:cNvPr>
          <p:cNvSpPr txBox="1"/>
          <p:nvPr/>
        </p:nvSpPr>
        <p:spPr>
          <a:xfrm>
            <a:off x="1280835" y="4803932"/>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Search anaconda python</a:t>
            </a:r>
          </a:p>
        </p:txBody>
      </p:sp>
      <p:sp>
        <p:nvSpPr>
          <p:cNvPr id="4" name="TextBox 3">
            <a:extLst>
              <a:ext uri="{FF2B5EF4-FFF2-40B4-BE49-F238E27FC236}">
                <a16:creationId xmlns:a16="http://schemas.microsoft.com/office/drawing/2014/main" id="{6A20B948-A6BE-4402-4BC1-7A66267E1869}"/>
              </a:ext>
            </a:extLst>
          </p:cNvPr>
          <p:cNvSpPr txBox="1"/>
          <p:nvPr/>
        </p:nvSpPr>
        <p:spPr>
          <a:xfrm>
            <a:off x="839203" y="4794203"/>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1.</a:t>
            </a:r>
          </a:p>
        </p:txBody>
      </p:sp>
      <p:pic>
        <p:nvPicPr>
          <p:cNvPr id="6" name="Picture 5">
            <a:extLst>
              <a:ext uri="{FF2B5EF4-FFF2-40B4-BE49-F238E27FC236}">
                <a16:creationId xmlns:a16="http://schemas.microsoft.com/office/drawing/2014/main" id="{F1713ADB-252F-D029-29DC-2760CC0118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2977" y="1065370"/>
            <a:ext cx="5130291" cy="3662274"/>
          </a:xfrm>
          <a:prstGeom prst="rect">
            <a:avLst/>
          </a:prstGeom>
          <a:ln w="38100">
            <a:solidFill>
              <a:srgbClr val="002060"/>
            </a:solidFill>
          </a:ln>
        </p:spPr>
      </p:pic>
      <p:sp>
        <p:nvSpPr>
          <p:cNvPr id="7" name="TextBox 6">
            <a:extLst>
              <a:ext uri="{FF2B5EF4-FFF2-40B4-BE49-F238E27FC236}">
                <a16:creationId xmlns:a16="http://schemas.microsoft.com/office/drawing/2014/main" id="{5771E288-692B-3C56-2066-F5AE4993BA94}"/>
              </a:ext>
            </a:extLst>
          </p:cNvPr>
          <p:cNvSpPr txBox="1"/>
          <p:nvPr/>
        </p:nvSpPr>
        <p:spPr>
          <a:xfrm>
            <a:off x="6822358" y="4794203"/>
            <a:ext cx="4088807"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Download the suitable Installer</a:t>
            </a:r>
          </a:p>
        </p:txBody>
      </p:sp>
      <p:sp>
        <p:nvSpPr>
          <p:cNvPr id="8" name="TextBox 7">
            <a:extLst>
              <a:ext uri="{FF2B5EF4-FFF2-40B4-BE49-F238E27FC236}">
                <a16:creationId xmlns:a16="http://schemas.microsoft.com/office/drawing/2014/main" id="{08107968-0005-480C-F4E7-9C71F213994D}"/>
              </a:ext>
            </a:extLst>
          </p:cNvPr>
          <p:cNvSpPr txBox="1"/>
          <p:nvPr/>
        </p:nvSpPr>
        <p:spPr>
          <a:xfrm>
            <a:off x="6380726" y="4784474"/>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2.</a:t>
            </a:r>
          </a:p>
        </p:txBody>
      </p:sp>
    </p:spTree>
    <p:extLst>
      <p:ext uri="{BB962C8B-B14F-4D97-AF65-F5344CB8AC3E}">
        <p14:creationId xmlns:p14="http://schemas.microsoft.com/office/powerpoint/2010/main" val="11843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B5FE-EF79-CED5-B934-D70700F9A3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7631A-FA2D-1E53-5864-7C085E317CE6}"/>
              </a:ext>
            </a:extLst>
          </p:cNvPr>
          <p:cNvSpPr>
            <a:spLocks noGrp="1"/>
          </p:cNvSpPr>
          <p:nvPr>
            <p:ph type="title"/>
          </p:nvPr>
        </p:nvSpPr>
        <p:spPr/>
        <p:txBody>
          <a:bodyPr>
            <a:normAutofit/>
          </a:bodyPr>
          <a:lstStyle/>
          <a:p>
            <a:r>
              <a:rPr lang="en-US" dirty="0"/>
              <a:t>Installing Anaconda (cont.)</a:t>
            </a:r>
          </a:p>
        </p:txBody>
      </p:sp>
      <p:pic>
        <p:nvPicPr>
          <p:cNvPr id="5" name="Picture 4">
            <a:extLst>
              <a:ext uri="{FF2B5EF4-FFF2-40B4-BE49-F238E27FC236}">
                <a16:creationId xmlns:a16="http://schemas.microsoft.com/office/drawing/2014/main" id="{9302C93E-1F5A-9D2B-634C-260CD1FA3A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827" y="1054300"/>
            <a:ext cx="4883024" cy="3926261"/>
          </a:xfrm>
          <a:prstGeom prst="rect">
            <a:avLst/>
          </a:prstGeom>
          <a:ln w="38100">
            <a:solidFill>
              <a:srgbClr val="002060"/>
            </a:solidFill>
          </a:ln>
        </p:spPr>
      </p:pic>
      <p:sp>
        <p:nvSpPr>
          <p:cNvPr id="3" name="TextBox 2">
            <a:extLst>
              <a:ext uri="{FF2B5EF4-FFF2-40B4-BE49-F238E27FC236}">
                <a16:creationId xmlns:a16="http://schemas.microsoft.com/office/drawing/2014/main" id="{1D358B61-AC83-CB9D-A1B2-657F41F26E2D}"/>
              </a:ext>
            </a:extLst>
          </p:cNvPr>
          <p:cNvSpPr txBox="1"/>
          <p:nvPr/>
        </p:nvSpPr>
        <p:spPr>
          <a:xfrm>
            <a:off x="989004" y="5055509"/>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Follow the steps on wizard</a:t>
            </a:r>
          </a:p>
        </p:txBody>
      </p:sp>
      <p:sp>
        <p:nvSpPr>
          <p:cNvPr id="4" name="TextBox 3">
            <a:extLst>
              <a:ext uri="{FF2B5EF4-FFF2-40B4-BE49-F238E27FC236}">
                <a16:creationId xmlns:a16="http://schemas.microsoft.com/office/drawing/2014/main" id="{30B32020-F418-F05D-A3B7-F8676FF4B71F}"/>
              </a:ext>
            </a:extLst>
          </p:cNvPr>
          <p:cNvSpPr txBox="1"/>
          <p:nvPr/>
        </p:nvSpPr>
        <p:spPr>
          <a:xfrm>
            <a:off x="547372" y="5045780"/>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3.</a:t>
            </a:r>
          </a:p>
        </p:txBody>
      </p:sp>
      <p:pic>
        <p:nvPicPr>
          <p:cNvPr id="6" name="Picture 5">
            <a:extLst>
              <a:ext uri="{FF2B5EF4-FFF2-40B4-BE49-F238E27FC236}">
                <a16:creationId xmlns:a16="http://schemas.microsoft.com/office/drawing/2014/main" id="{9D0044AC-72B0-4118-013F-D6061EC155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3417" y="1011679"/>
            <a:ext cx="4711017" cy="4027249"/>
          </a:xfrm>
          <a:prstGeom prst="rect">
            <a:avLst/>
          </a:prstGeom>
          <a:ln w="38100">
            <a:solidFill>
              <a:srgbClr val="002060"/>
            </a:solidFill>
          </a:ln>
        </p:spPr>
      </p:pic>
      <p:sp>
        <p:nvSpPr>
          <p:cNvPr id="7" name="TextBox 6">
            <a:extLst>
              <a:ext uri="{FF2B5EF4-FFF2-40B4-BE49-F238E27FC236}">
                <a16:creationId xmlns:a16="http://schemas.microsoft.com/office/drawing/2014/main" id="{B8C4BCF8-4FDB-3EBD-AE9C-5A950EAB3440}"/>
              </a:ext>
            </a:extLst>
          </p:cNvPr>
          <p:cNvSpPr txBox="1"/>
          <p:nvPr/>
        </p:nvSpPr>
        <p:spPr>
          <a:xfrm>
            <a:off x="6645049" y="5104150"/>
            <a:ext cx="3861881" cy="400110"/>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Verify the installation</a:t>
            </a:r>
          </a:p>
        </p:txBody>
      </p:sp>
      <p:sp>
        <p:nvSpPr>
          <p:cNvPr id="8" name="TextBox 7">
            <a:extLst>
              <a:ext uri="{FF2B5EF4-FFF2-40B4-BE49-F238E27FC236}">
                <a16:creationId xmlns:a16="http://schemas.microsoft.com/office/drawing/2014/main" id="{87BE44AB-B4C4-6B6C-5527-C03148583089}"/>
              </a:ext>
            </a:extLst>
          </p:cNvPr>
          <p:cNvSpPr txBox="1"/>
          <p:nvPr/>
        </p:nvSpPr>
        <p:spPr>
          <a:xfrm>
            <a:off x="6203417" y="5094421"/>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002060"/>
                </a:solidFill>
              </a:rPr>
              <a:t>4.</a:t>
            </a:r>
          </a:p>
        </p:txBody>
      </p:sp>
    </p:spTree>
    <p:extLst>
      <p:ext uri="{BB962C8B-B14F-4D97-AF65-F5344CB8AC3E}">
        <p14:creationId xmlns:p14="http://schemas.microsoft.com/office/powerpoint/2010/main" val="283965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40662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3200876"/>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Introduction to python</a:t>
            </a:r>
          </a:p>
          <a:p>
            <a:pPr indent="446088">
              <a:buFont typeface="Wingdings" pitchFamily="2" charset="2"/>
              <a:buChar char="ü"/>
            </a:pPr>
            <a:r>
              <a:rPr lang="en-US" sz="2000" dirty="0"/>
              <a:t>Advantages of python</a:t>
            </a:r>
          </a:p>
          <a:p>
            <a:pPr indent="446088">
              <a:buFont typeface="Wingdings" pitchFamily="2" charset="2"/>
              <a:buChar char="ü"/>
            </a:pPr>
            <a:r>
              <a:rPr lang="en-US" sz="2000" dirty="0"/>
              <a:t>Installing python</a:t>
            </a:r>
          </a:p>
          <a:p>
            <a:pPr indent="446088">
              <a:buFont typeface="Wingdings" pitchFamily="2" charset="2"/>
              <a:buChar char="ü"/>
            </a:pPr>
            <a:r>
              <a:rPr lang="en-US" sz="2000" dirty="0"/>
              <a:t>Program Structures</a:t>
            </a:r>
          </a:p>
          <a:p>
            <a:pPr indent="446088">
              <a:buFont typeface="Wingdings" pitchFamily="2" charset="2"/>
              <a:buChar char="ü"/>
            </a:pPr>
            <a:r>
              <a:rPr lang="en-US" sz="2000" dirty="0"/>
              <a:t>User interface and IDE</a:t>
            </a:r>
          </a:p>
          <a:p>
            <a:pPr indent="446088">
              <a:buFont typeface="Wingdings" pitchFamily="2" charset="2"/>
              <a:buChar char="ü"/>
            </a:pPr>
            <a:r>
              <a:rPr lang="en-US" sz="2000" dirty="0"/>
              <a:t>Indentation</a:t>
            </a:r>
          </a:p>
          <a:p>
            <a:pPr indent="446088">
              <a:buFont typeface="Wingdings" pitchFamily="2" charset="2"/>
              <a:buChar char="ü"/>
            </a:pPr>
            <a:r>
              <a:rPr lang="en-US" sz="2000" dirty="0"/>
              <a:t>Reading input</a:t>
            </a:r>
          </a:p>
          <a:p>
            <a:pPr indent="446088">
              <a:buFont typeface="Wingdings" pitchFamily="2" charset="2"/>
              <a:buChar char="ü"/>
            </a:pPr>
            <a:r>
              <a:rPr lang="en-US" sz="2000" dirty="0"/>
              <a:t>Print output</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FA59-1EAC-E06F-8D3D-DC263B6C8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61454-4E1B-E707-C216-F41157182711}"/>
              </a:ext>
            </a:extLst>
          </p:cNvPr>
          <p:cNvSpPr>
            <a:spLocks noGrp="1"/>
          </p:cNvSpPr>
          <p:nvPr>
            <p:ph type="title"/>
          </p:nvPr>
        </p:nvSpPr>
        <p:spPr/>
        <p:txBody>
          <a:bodyPr/>
          <a:lstStyle/>
          <a:p>
            <a:r>
              <a:rPr lang="en-IN" dirty="0"/>
              <a:t>Working with </a:t>
            </a:r>
            <a:r>
              <a:rPr lang="en-IN" dirty="0" err="1"/>
              <a:t>Jupyter</a:t>
            </a:r>
            <a:r>
              <a:rPr lang="en-IN" dirty="0"/>
              <a:t> Notebook</a:t>
            </a:r>
            <a:endParaRPr lang="en-US" dirty="0"/>
          </a:p>
        </p:txBody>
      </p:sp>
      <p:sp>
        <p:nvSpPr>
          <p:cNvPr id="3" name="Content Placeholder 2">
            <a:extLst>
              <a:ext uri="{FF2B5EF4-FFF2-40B4-BE49-F238E27FC236}">
                <a16:creationId xmlns:a16="http://schemas.microsoft.com/office/drawing/2014/main" id="{8B2DE0DB-F67B-7D82-7F5D-54D0B7EB750F}"/>
              </a:ext>
            </a:extLst>
          </p:cNvPr>
          <p:cNvSpPr>
            <a:spLocks noGrp="1"/>
          </p:cNvSpPr>
          <p:nvPr>
            <p:ph idx="1"/>
          </p:nvPr>
        </p:nvSpPr>
        <p:spPr>
          <a:xfrm>
            <a:off x="131180" y="863445"/>
            <a:ext cx="11929641" cy="5637108"/>
          </a:xfrm>
        </p:spPr>
        <p:txBody>
          <a:bodyPr/>
          <a:lstStyle/>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Install Anaconda (if not already installed)</a:t>
            </a:r>
          </a:p>
          <a:p>
            <a:pPr marL="457200" indent="-457200">
              <a:buFont typeface="+mj-lt"/>
              <a:buAutoNum type="arabicPeriod"/>
            </a:pPr>
            <a:r>
              <a:rPr lang="en-US" dirty="0"/>
              <a:t>Launch </a:t>
            </a:r>
            <a:r>
              <a:rPr lang="en-US" dirty="0" err="1"/>
              <a:t>Jupyter</a:t>
            </a:r>
            <a:r>
              <a:rPr lang="en-US" dirty="0"/>
              <a:t> Notebook </a:t>
            </a:r>
            <a:r>
              <a:rPr lang="en-US" b="1" dirty="0"/>
              <a:t>(Two ways):</a:t>
            </a:r>
          </a:p>
          <a:p>
            <a:pPr marL="457200" indent="-457200">
              <a:buFont typeface="+mj-lt"/>
              <a:buAutoNum type="arabicPeriod"/>
            </a:pPr>
            <a:r>
              <a:rPr lang="en-IN" dirty="0"/>
              <a:t>Create a New Notebook</a:t>
            </a:r>
          </a:p>
          <a:p>
            <a:pPr marL="1001712" lvl="1" indent="-457200"/>
            <a:r>
              <a:rPr lang="en-US" dirty="0"/>
              <a:t>In the browser window, click </a:t>
            </a:r>
            <a:r>
              <a:rPr lang="en-US" b="1" dirty="0"/>
              <a:t>New</a:t>
            </a:r>
            <a:r>
              <a:rPr lang="en-US" dirty="0"/>
              <a:t> &gt; </a:t>
            </a:r>
            <a:r>
              <a:rPr lang="en-US" b="1" dirty="0"/>
              <a:t>Python 3</a:t>
            </a:r>
            <a:r>
              <a:rPr lang="en-US" dirty="0"/>
              <a:t>.</a:t>
            </a:r>
          </a:p>
          <a:p>
            <a:pPr marL="1001712" lvl="1" indent="-457200"/>
            <a:r>
              <a:rPr lang="en-US" dirty="0"/>
              <a:t>A new notebook will open in a new tab.</a:t>
            </a:r>
            <a:endParaRPr lang="en-IN" dirty="0"/>
          </a:p>
          <a:p>
            <a:pPr marL="457200" indent="-457200">
              <a:buFont typeface="+mj-lt"/>
              <a:buAutoNum type="arabicPeriod"/>
            </a:pPr>
            <a:r>
              <a:rPr lang="en-IN" dirty="0"/>
              <a:t>Write Your First Program</a:t>
            </a:r>
          </a:p>
          <a:p>
            <a:pPr marL="1001712" lvl="1" indent="-457200"/>
            <a:r>
              <a:rPr lang="en-US" dirty="0"/>
              <a:t>Click inside the first cell.</a:t>
            </a:r>
          </a:p>
          <a:p>
            <a:pPr marL="1001712" lvl="1" indent="-457200"/>
            <a:r>
              <a:rPr lang="en-IN" dirty="0"/>
              <a:t>Type your Python code</a:t>
            </a:r>
          </a:p>
          <a:p>
            <a:pPr marL="457200" indent="-457200">
              <a:buFont typeface="+mj-lt"/>
              <a:buAutoNum type="arabicPeriod"/>
            </a:pPr>
            <a:r>
              <a:rPr lang="en-IN" dirty="0"/>
              <a:t>Run the Code</a:t>
            </a:r>
          </a:p>
          <a:p>
            <a:pPr marL="1001712" lvl="1" indent="-457200"/>
            <a:r>
              <a:rPr lang="en-US" dirty="0"/>
              <a:t>Click the </a:t>
            </a:r>
            <a:r>
              <a:rPr lang="en-US" dirty="0">
                <a:solidFill>
                  <a:srgbClr val="C00000"/>
                </a:solidFill>
              </a:rPr>
              <a:t>Run button </a:t>
            </a:r>
            <a:r>
              <a:rPr lang="en-US" dirty="0"/>
              <a:t>(triangle at the top), or</a:t>
            </a:r>
          </a:p>
          <a:p>
            <a:pPr marL="1001712" lvl="1" indent="-457200"/>
            <a:r>
              <a:rPr lang="en-IN" dirty="0"/>
              <a:t>Press </a:t>
            </a:r>
            <a:r>
              <a:rPr lang="en-IN" dirty="0" err="1">
                <a:solidFill>
                  <a:srgbClr val="C00000"/>
                </a:solidFill>
              </a:rPr>
              <a:t>Shift+Enter</a:t>
            </a:r>
            <a:r>
              <a:rPr lang="en-IN" dirty="0">
                <a:solidFill>
                  <a:srgbClr val="C00000"/>
                </a:solidFill>
              </a:rPr>
              <a:t> </a:t>
            </a:r>
            <a:r>
              <a:rPr lang="en-US" dirty="0"/>
              <a:t>to run the cell and move to the next</a:t>
            </a:r>
            <a:endParaRPr lang="en-IN" dirty="0"/>
          </a:p>
          <a:p>
            <a:endParaRPr lang="en-US" dirty="0"/>
          </a:p>
          <a:p>
            <a:endParaRPr lang="en-US" dirty="0"/>
          </a:p>
        </p:txBody>
      </p:sp>
      <p:sp>
        <p:nvSpPr>
          <p:cNvPr id="8" name="TextBox 7">
            <a:extLst>
              <a:ext uri="{FF2B5EF4-FFF2-40B4-BE49-F238E27FC236}">
                <a16:creationId xmlns:a16="http://schemas.microsoft.com/office/drawing/2014/main" id="{EC7AF29B-56A1-64EF-1698-8BA3CF894467}"/>
              </a:ext>
            </a:extLst>
          </p:cNvPr>
          <p:cNvSpPr txBox="1"/>
          <p:nvPr/>
        </p:nvSpPr>
        <p:spPr>
          <a:xfrm>
            <a:off x="5903843" y="2034986"/>
            <a:ext cx="6100655" cy="1631216"/>
          </a:xfrm>
          <a:prstGeom prst="rect">
            <a:avLst/>
          </a:prstGeom>
          <a:noFill/>
        </p:spPr>
        <p:txBody>
          <a:bodyPr wrap="square" rtlCol="0">
            <a:spAutoFit/>
          </a:bodyPr>
          <a:lstStyle/>
          <a:p>
            <a:pPr marL="536575" lvl="1"/>
            <a:r>
              <a:rPr lang="en-IN" sz="2000" b="1" dirty="0">
                <a:solidFill>
                  <a:srgbClr val="C00000"/>
                </a:solidFill>
              </a:rPr>
              <a:t>Using Command Prompt(windows)/ Terminal(</a:t>
            </a:r>
            <a:r>
              <a:rPr lang="en-IN" sz="2000" b="1" dirty="0" err="1">
                <a:solidFill>
                  <a:srgbClr val="C00000"/>
                </a:solidFill>
              </a:rPr>
              <a:t>linux</a:t>
            </a:r>
            <a:r>
              <a:rPr lang="en-IN" sz="2000" b="1" dirty="0">
                <a:solidFill>
                  <a:srgbClr val="C00000"/>
                </a:solidFill>
              </a:rPr>
              <a:t>)</a:t>
            </a:r>
          </a:p>
          <a:p>
            <a:pPr marL="822325" lvl="2" indent="-285750">
              <a:buFont typeface="Arial" panose="020B0604020202020204" pitchFamily="34" charset="0"/>
              <a:buChar char="•"/>
            </a:pPr>
            <a:r>
              <a:rPr lang="en-US" sz="2000" dirty="0"/>
              <a:t>Open your Anaconda Prompt (or terminal on </a:t>
            </a:r>
            <a:r>
              <a:rPr lang="en-US" sz="2000" dirty="0" err="1"/>
              <a:t>linux</a:t>
            </a:r>
            <a:r>
              <a:rPr lang="en-US" sz="2000" dirty="0"/>
              <a:t>)</a:t>
            </a:r>
          </a:p>
          <a:p>
            <a:pPr marL="822325" lvl="2" indent="-285750">
              <a:buFont typeface="Arial" panose="020B0604020202020204" pitchFamily="34" charset="0"/>
              <a:buChar char="•"/>
            </a:pPr>
            <a:r>
              <a:rPr lang="en-IN" sz="2000" dirty="0"/>
              <a:t>Type: </a:t>
            </a:r>
            <a:r>
              <a:rPr lang="en-IN" sz="2000" dirty="0" err="1"/>
              <a:t>jupyter</a:t>
            </a:r>
            <a:r>
              <a:rPr lang="en-IN" sz="2000" dirty="0"/>
              <a:t> notebook</a:t>
            </a:r>
          </a:p>
          <a:p>
            <a:pPr marL="822325" lvl="2" indent="-285750">
              <a:buFont typeface="Arial" panose="020B0604020202020204" pitchFamily="34" charset="0"/>
              <a:buChar char="•"/>
            </a:pPr>
            <a:r>
              <a:rPr lang="en-US" sz="2000" dirty="0"/>
              <a:t>This will open </a:t>
            </a:r>
            <a:r>
              <a:rPr lang="en-US" sz="2000" dirty="0" err="1"/>
              <a:t>Jupyter</a:t>
            </a:r>
            <a:r>
              <a:rPr lang="en-US" sz="2000" dirty="0"/>
              <a:t> in your web browser (usually at </a:t>
            </a:r>
            <a:r>
              <a:rPr lang="en-US" sz="2000" dirty="0">
                <a:hlinkClick r:id="rId2">
                  <a:extLst>
                    <a:ext uri="{A12FA001-AC4F-418D-AE19-62706E023703}">
                      <ahyp:hlinkClr xmlns:ahyp="http://schemas.microsoft.com/office/drawing/2018/hyperlinkcolor" xmlns="" val="tx"/>
                    </a:ext>
                  </a:extLst>
                </a:hlinkClick>
              </a:rPr>
              <a:t>http://localhost:8888</a:t>
            </a:r>
            <a:r>
              <a:rPr lang="en-US" sz="2000" dirty="0"/>
              <a:t>).</a:t>
            </a:r>
            <a:endParaRPr lang="en-IN" sz="2000" dirty="0"/>
          </a:p>
        </p:txBody>
      </p:sp>
      <p:sp>
        <p:nvSpPr>
          <p:cNvPr id="9" name="TextBox 8">
            <a:extLst>
              <a:ext uri="{FF2B5EF4-FFF2-40B4-BE49-F238E27FC236}">
                <a16:creationId xmlns:a16="http://schemas.microsoft.com/office/drawing/2014/main" id="{14150207-CF17-DD55-9732-4B2162325A31}"/>
              </a:ext>
            </a:extLst>
          </p:cNvPr>
          <p:cNvSpPr txBox="1"/>
          <p:nvPr/>
        </p:nvSpPr>
        <p:spPr>
          <a:xfrm>
            <a:off x="6013894" y="4306043"/>
            <a:ext cx="5031827" cy="1015663"/>
          </a:xfrm>
          <a:prstGeom prst="rect">
            <a:avLst/>
          </a:prstGeom>
          <a:noFill/>
        </p:spPr>
        <p:txBody>
          <a:bodyPr wrap="none" rtlCol="0">
            <a:spAutoFit/>
          </a:bodyPr>
          <a:lstStyle/>
          <a:p>
            <a:pPr marL="544512" lvl="1"/>
            <a:r>
              <a:rPr lang="en-IN" sz="2000" b="1" dirty="0">
                <a:solidFill>
                  <a:srgbClr val="C00000"/>
                </a:solidFill>
              </a:rPr>
              <a:t>Using Anaconda Navigator (GUI)</a:t>
            </a:r>
          </a:p>
          <a:p>
            <a:pPr marL="830262" lvl="1" indent="-285750">
              <a:buFont typeface="Arial" panose="020B0604020202020204" pitchFamily="34" charset="0"/>
              <a:buChar char="•"/>
            </a:pPr>
            <a:r>
              <a:rPr lang="en-IN" sz="2000" dirty="0"/>
              <a:t>Open Anaconda Navigator.</a:t>
            </a:r>
          </a:p>
          <a:p>
            <a:pPr marL="830262" lvl="1" indent="-285750">
              <a:buFont typeface="Arial" panose="020B0604020202020204" pitchFamily="34" charset="0"/>
              <a:buChar char="•"/>
            </a:pPr>
            <a:r>
              <a:rPr lang="en-IN" sz="2000" dirty="0"/>
              <a:t>Click "Launch" under </a:t>
            </a:r>
            <a:r>
              <a:rPr lang="en-IN" sz="2000" dirty="0" err="1"/>
              <a:t>Jupyter</a:t>
            </a:r>
            <a:r>
              <a:rPr lang="en-IN" sz="2000" dirty="0"/>
              <a:t> Notebook.</a:t>
            </a:r>
          </a:p>
        </p:txBody>
      </p:sp>
      <p:sp>
        <p:nvSpPr>
          <p:cNvPr id="10" name="TextBox 9">
            <a:extLst>
              <a:ext uri="{FF2B5EF4-FFF2-40B4-BE49-F238E27FC236}">
                <a16:creationId xmlns:a16="http://schemas.microsoft.com/office/drawing/2014/main" id="{1A18797B-3A07-E56E-B85A-A8A766EA90EA}"/>
              </a:ext>
            </a:extLst>
          </p:cNvPr>
          <p:cNvSpPr txBox="1"/>
          <p:nvPr/>
        </p:nvSpPr>
        <p:spPr>
          <a:xfrm>
            <a:off x="5939511" y="2042810"/>
            <a:ext cx="565576"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C00000"/>
                </a:solidFill>
              </a:rPr>
              <a:t>1.</a:t>
            </a:r>
          </a:p>
        </p:txBody>
      </p:sp>
      <p:sp>
        <p:nvSpPr>
          <p:cNvPr id="11" name="TextBox 10">
            <a:extLst>
              <a:ext uri="{FF2B5EF4-FFF2-40B4-BE49-F238E27FC236}">
                <a16:creationId xmlns:a16="http://schemas.microsoft.com/office/drawing/2014/main" id="{164BB8B1-CF60-C354-6C5E-E24A52C425E0}"/>
              </a:ext>
            </a:extLst>
          </p:cNvPr>
          <p:cNvSpPr txBox="1"/>
          <p:nvPr/>
        </p:nvSpPr>
        <p:spPr>
          <a:xfrm>
            <a:off x="6164654" y="4306043"/>
            <a:ext cx="441632" cy="400110"/>
          </a:xfrm>
          <a:prstGeom prst="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solidFill>
                  <a:srgbClr val="C00000"/>
                </a:solidFill>
              </a:rPr>
              <a:t>2.</a:t>
            </a:r>
          </a:p>
        </p:txBody>
      </p:sp>
      <p:cxnSp>
        <p:nvCxnSpPr>
          <p:cNvPr id="13" name="Straight Arrow Connector 12">
            <a:extLst>
              <a:ext uri="{FF2B5EF4-FFF2-40B4-BE49-F238E27FC236}">
                <a16:creationId xmlns:a16="http://schemas.microsoft.com/office/drawing/2014/main" id="{1508068F-39CB-06FF-E4AD-43C4E30E5B90}"/>
              </a:ext>
            </a:extLst>
          </p:cNvPr>
          <p:cNvCxnSpPr>
            <a:cxnSpLocks/>
          </p:cNvCxnSpPr>
          <p:nvPr/>
        </p:nvCxnSpPr>
        <p:spPr>
          <a:xfrm flipV="1">
            <a:off x="5357191" y="2242865"/>
            <a:ext cx="656703" cy="2000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C7F6AC-6BB6-C2F0-042D-ACEB1B133853}"/>
              </a:ext>
            </a:extLst>
          </p:cNvPr>
          <p:cNvCxnSpPr>
            <a:cxnSpLocks/>
          </p:cNvCxnSpPr>
          <p:nvPr/>
        </p:nvCxnSpPr>
        <p:spPr>
          <a:xfrm>
            <a:off x="5357191" y="2442920"/>
            <a:ext cx="1047203" cy="18631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4BF9E4-AEBF-19AF-62F8-25B2976E03AA}"/>
              </a:ext>
            </a:extLst>
          </p:cNvPr>
          <p:cNvSpPr txBox="1"/>
          <p:nvPr/>
        </p:nvSpPr>
        <p:spPr>
          <a:xfrm>
            <a:off x="12431949" y="3429000"/>
            <a:ext cx="184731" cy="369332"/>
          </a:xfrm>
          <a:prstGeom prst="rect">
            <a:avLst/>
          </a:prstGeom>
          <a:noFill/>
        </p:spPr>
        <p:txBody>
          <a:bodyPr wrap="none" rtlCol="0">
            <a:spAutoFit/>
          </a:bodyPr>
          <a:lstStyle/>
          <a:p>
            <a:endParaRPr lang="en-IN" dirty="0"/>
          </a:p>
        </p:txBody>
      </p:sp>
      <p:sp>
        <p:nvSpPr>
          <p:cNvPr id="21" name="TextBox 20">
            <a:extLst>
              <a:ext uri="{FF2B5EF4-FFF2-40B4-BE49-F238E27FC236}">
                <a16:creationId xmlns:a16="http://schemas.microsoft.com/office/drawing/2014/main" id="{070DDCDE-8AF9-7585-7A07-05636D4B7380}"/>
              </a:ext>
            </a:extLst>
          </p:cNvPr>
          <p:cNvSpPr txBox="1"/>
          <p:nvPr/>
        </p:nvSpPr>
        <p:spPr>
          <a:xfrm>
            <a:off x="0" y="985742"/>
            <a:ext cx="12191999" cy="492443"/>
          </a:xfrm>
          <a:prstGeom prst="rect">
            <a:avLst/>
          </a:prstGeom>
          <a:solidFill>
            <a:srgbClr val="002060"/>
          </a:solidFill>
          <a:ln w="28575">
            <a:solidFill>
              <a:schemeClr val="bg2"/>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defRPr sz="2000">
                <a:solidFill>
                  <a:schemeClr val="bg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600" b="1" dirty="0">
                <a:latin typeface="+mj-lt"/>
              </a:rPr>
              <a:t>Steps to write the first program of Python using </a:t>
            </a:r>
            <a:r>
              <a:rPr lang="en-US" sz="2600" b="1" dirty="0" err="1">
                <a:latin typeface="+mj-lt"/>
              </a:rPr>
              <a:t>Jupyter</a:t>
            </a:r>
            <a:r>
              <a:rPr lang="en-US" sz="2600" b="1" dirty="0">
                <a:latin typeface="+mj-lt"/>
              </a:rPr>
              <a:t> Notebook</a:t>
            </a:r>
          </a:p>
        </p:txBody>
      </p:sp>
    </p:spTree>
    <p:extLst>
      <p:ext uri="{BB962C8B-B14F-4D97-AF65-F5344CB8AC3E}">
        <p14:creationId xmlns:p14="http://schemas.microsoft.com/office/powerpoint/2010/main" val="35341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2B39-49AA-CB4F-9792-AC1F5B051EE8}"/>
              </a:ext>
            </a:extLst>
          </p:cNvPr>
          <p:cNvSpPr>
            <a:spLocks noGrp="1"/>
          </p:cNvSpPr>
          <p:nvPr>
            <p:ph type="title"/>
          </p:nvPr>
        </p:nvSpPr>
        <p:spPr/>
        <p:txBody>
          <a:bodyPr/>
          <a:lstStyle/>
          <a:p>
            <a:r>
              <a:rPr lang="en-US" dirty="0"/>
              <a:t>Indentation</a:t>
            </a:r>
          </a:p>
        </p:txBody>
      </p:sp>
      <p:sp>
        <p:nvSpPr>
          <p:cNvPr id="3" name="Content Placeholder 2">
            <a:extLst>
              <a:ext uri="{FF2B5EF4-FFF2-40B4-BE49-F238E27FC236}">
                <a16:creationId xmlns:a16="http://schemas.microsoft.com/office/drawing/2014/main" id="{256112FE-BC6B-D149-963D-833B6B7C7839}"/>
              </a:ext>
            </a:extLst>
          </p:cNvPr>
          <p:cNvSpPr>
            <a:spLocks noGrp="1"/>
          </p:cNvSpPr>
          <p:nvPr>
            <p:ph idx="1"/>
          </p:nvPr>
        </p:nvSpPr>
        <p:spPr/>
        <p:txBody>
          <a:bodyPr/>
          <a:lstStyle/>
          <a:p>
            <a:r>
              <a:rPr lang="en-US" dirty="0"/>
              <a:t>Indentation in general means is, indenting words/spaces/lines in the document to follow the styling rule for documentation.</a:t>
            </a:r>
          </a:p>
          <a:p>
            <a:r>
              <a:rPr lang="en-US" dirty="0"/>
              <a:t>Indentation in Python refers to the </a:t>
            </a:r>
            <a:r>
              <a:rPr lang="en-US" dirty="0">
                <a:solidFill>
                  <a:srgbClr val="C00000"/>
                </a:solidFill>
              </a:rPr>
              <a:t>(spaces and tabs) </a:t>
            </a:r>
            <a:r>
              <a:rPr lang="en-US" dirty="0"/>
              <a:t>that are used </a:t>
            </a:r>
            <a:r>
              <a:rPr lang="en-US" dirty="0">
                <a:solidFill>
                  <a:srgbClr val="C00000"/>
                </a:solidFill>
              </a:rPr>
              <a:t>at the beginning of a statement</a:t>
            </a:r>
            <a:r>
              <a:rPr lang="en-US" dirty="0"/>
              <a:t>. </a:t>
            </a:r>
          </a:p>
          <a:p>
            <a:r>
              <a:rPr lang="en-US" dirty="0"/>
              <a:t>The </a:t>
            </a:r>
            <a:r>
              <a:rPr lang="en-US" dirty="0">
                <a:solidFill>
                  <a:srgbClr val="C00000"/>
                </a:solidFill>
              </a:rPr>
              <a:t>statements with the same indentation </a:t>
            </a:r>
            <a:r>
              <a:rPr lang="en-US" dirty="0"/>
              <a:t>belong to the same group called a </a:t>
            </a:r>
            <a:r>
              <a:rPr lang="en-US" dirty="0">
                <a:solidFill>
                  <a:srgbClr val="C00000"/>
                </a:solidFill>
              </a:rPr>
              <a:t>suite</a:t>
            </a:r>
            <a:r>
              <a:rPr lang="en-US" dirty="0"/>
              <a:t>. </a:t>
            </a:r>
            <a:endParaRPr lang="en-IN" dirty="0"/>
          </a:p>
          <a:p>
            <a:r>
              <a:rPr lang="en-US" dirty="0"/>
              <a:t>Most programming languages like </a:t>
            </a:r>
            <a:r>
              <a:rPr lang="en-US" dirty="0">
                <a:solidFill>
                  <a:srgbClr val="C00000"/>
                </a:solidFill>
              </a:rPr>
              <a:t>C, C++, Java</a:t>
            </a:r>
            <a:r>
              <a:rPr lang="en-US" dirty="0"/>
              <a:t>, etc. use </a:t>
            </a:r>
            <a:r>
              <a:rPr lang="en-US" dirty="0">
                <a:solidFill>
                  <a:srgbClr val="C00000"/>
                </a:solidFill>
              </a:rPr>
              <a:t>curly braces {} </a:t>
            </a:r>
            <a:r>
              <a:rPr lang="en-US" dirty="0"/>
              <a:t>to define/identify a block of code in the program, </a:t>
            </a:r>
          </a:p>
          <a:p>
            <a:r>
              <a:rPr lang="en-US" dirty="0">
                <a:solidFill>
                  <a:srgbClr val="C00000"/>
                </a:solidFill>
              </a:rPr>
              <a:t>While in Python, it is done using the spaces or tabs</a:t>
            </a:r>
            <a:r>
              <a:rPr lang="en-US" dirty="0"/>
              <a:t>, which is known as </a:t>
            </a:r>
            <a:r>
              <a:rPr lang="en-US" dirty="0">
                <a:solidFill>
                  <a:srgbClr val="C00000"/>
                </a:solidFill>
              </a:rPr>
              <a:t>Indentation</a:t>
            </a:r>
            <a:r>
              <a:rPr lang="en-US" dirty="0"/>
              <a:t>.</a:t>
            </a:r>
          </a:p>
          <a:p>
            <a:r>
              <a:rPr lang="en-US" dirty="0"/>
              <a:t>It is generally known as </a:t>
            </a:r>
            <a:r>
              <a:rPr lang="en-US" dirty="0">
                <a:solidFill>
                  <a:srgbClr val="C00000"/>
                </a:solidFill>
              </a:rPr>
              <a:t>4 space rule </a:t>
            </a:r>
            <a:r>
              <a:rPr lang="en-US" dirty="0"/>
              <a:t>in Pep8 documentation of </a:t>
            </a:r>
            <a:r>
              <a:rPr lang="en-US" dirty="0">
                <a:solidFill>
                  <a:srgbClr val="C00000"/>
                </a:solidFill>
              </a:rPr>
              <a:t>rules for styling and designing the code for Python</a:t>
            </a:r>
            <a:r>
              <a:rPr lang="en-US" dirty="0"/>
              <a:t>.</a:t>
            </a:r>
          </a:p>
          <a:p>
            <a:endParaRPr lang="en-US" dirty="0"/>
          </a:p>
        </p:txBody>
      </p:sp>
      <p:sp>
        <p:nvSpPr>
          <p:cNvPr id="4" name="Rectangle 3">
            <a:extLst>
              <a:ext uri="{FF2B5EF4-FFF2-40B4-BE49-F238E27FC236}">
                <a16:creationId xmlns:a16="http://schemas.microsoft.com/office/drawing/2014/main" id="{1DC41F98-171C-F049-B94D-01AB8E4006F0}"/>
              </a:ext>
            </a:extLst>
          </p:cNvPr>
          <p:cNvSpPr/>
          <p:nvPr/>
        </p:nvSpPr>
        <p:spPr>
          <a:xfrm>
            <a:off x="969099" y="5213795"/>
            <a:ext cx="2721955" cy="1077218"/>
          </a:xfrm>
          <a:prstGeom prst="rect">
            <a:avLst/>
          </a:prstGeom>
          <a:solidFill>
            <a:schemeClr val="bg2">
              <a:lumMod val="85000"/>
            </a:schemeClr>
          </a:solidFill>
          <a:ln>
            <a:noFill/>
          </a:ln>
        </p:spPr>
        <p:txBody>
          <a:bodyPr wrap="square">
            <a:spAutoFit/>
          </a:bodyPr>
          <a:lstStyle/>
          <a:p>
            <a:r>
              <a:rPr lang="en-IN" sz="1600" b="1" dirty="0">
                <a:solidFill>
                  <a:srgbClr val="000000"/>
                </a:solidFill>
                <a:latin typeface="Menlo" panose="020B0609030804020204" pitchFamily="49" charset="0"/>
              </a:rPr>
              <a:t>if Condition:</a:t>
            </a:r>
          </a:p>
          <a:p>
            <a:r>
              <a:rPr lang="en-IN" sz="1600" b="1" dirty="0">
                <a:solidFill>
                  <a:srgbClr val="000000"/>
                </a:solidFill>
                <a:latin typeface="Menlo" panose="020B0609030804020204" pitchFamily="49" charset="0"/>
              </a:rPr>
              <a:t>    print("True")</a:t>
            </a:r>
          </a:p>
          <a:p>
            <a:r>
              <a:rPr lang="en-IN" sz="1600" b="1" dirty="0">
                <a:solidFill>
                  <a:srgbClr val="000000"/>
                </a:solidFill>
                <a:latin typeface="Menlo" panose="020B0609030804020204" pitchFamily="49" charset="0"/>
              </a:rPr>
              <a:t> else:</a:t>
            </a:r>
          </a:p>
          <a:p>
            <a:r>
              <a:rPr lang="en-IN" sz="1600" b="1" dirty="0">
                <a:solidFill>
                  <a:srgbClr val="000000"/>
                </a:solidFill>
                <a:latin typeface="Menlo" panose="020B0609030804020204" pitchFamily="49" charset="0"/>
              </a:rPr>
              <a:t>    print("False")</a:t>
            </a:r>
          </a:p>
        </p:txBody>
      </p:sp>
      <p:sp>
        <p:nvSpPr>
          <p:cNvPr id="5" name="Rectangle 4">
            <a:extLst>
              <a:ext uri="{FF2B5EF4-FFF2-40B4-BE49-F238E27FC236}">
                <a16:creationId xmlns:a16="http://schemas.microsoft.com/office/drawing/2014/main" id="{F4DE6E85-8CBB-9D49-B753-6D6F6A54C3B4}"/>
              </a:ext>
            </a:extLst>
          </p:cNvPr>
          <p:cNvSpPr/>
          <p:nvPr/>
        </p:nvSpPr>
        <p:spPr>
          <a:xfrm>
            <a:off x="469106" y="5213795"/>
            <a:ext cx="499993" cy="1077218"/>
          </a:xfrm>
          <a:prstGeom prst="rect">
            <a:avLst/>
          </a:prstGeom>
          <a:solidFill>
            <a:schemeClr val="tx1">
              <a:lumMod val="50000"/>
              <a:lumOff val="50000"/>
            </a:schemeClr>
          </a:solidFill>
          <a:ln>
            <a:noFill/>
          </a:ln>
        </p:spPr>
        <p:txBody>
          <a:bodyPr wrap="square">
            <a:spAutoFit/>
          </a:bodyPr>
          <a:lstStyle/>
          <a:p>
            <a:pPr algn="r"/>
            <a:r>
              <a:rPr lang="en-US" sz="1600" b="1" dirty="0">
                <a:latin typeface="Consolas" panose="020B0609020204030204" pitchFamily="49" charset="0"/>
              </a:rPr>
              <a:t>1</a:t>
            </a:r>
          </a:p>
          <a:p>
            <a:pPr algn="r"/>
            <a:r>
              <a:rPr lang="en-US" sz="1600" b="1" dirty="0">
                <a:latin typeface="Consolas" panose="020B0609020204030204" pitchFamily="49" charset="0"/>
              </a:rPr>
              <a:t>2</a:t>
            </a:r>
          </a:p>
          <a:p>
            <a:pPr algn="r"/>
            <a:r>
              <a:rPr lang="en-US" sz="1600" b="1" dirty="0">
                <a:latin typeface="Consolas" panose="020B0609020204030204" pitchFamily="49" charset="0"/>
              </a:rPr>
              <a:t>3</a:t>
            </a:r>
          </a:p>
          <a:p>
            <a:pPr algn="r"/>
            <a:r>
              <a:rPr lang="en-US" sz="1600" b="1">
                <a:latin typeface="Consolas" panose="020B0609020204030204" pitchFamily="49" charset="0"/>
              </a:rPr>
              <a:t>4</a:t>
            </a:r>
            <a:endParaRPr lang="en-US" sz="1600" b="1" dirty="0">
              <a:latin typeface="Consolas" panose="020B0609020204030204" pitchFamily="49" charset="0"/>
            </a:endParaRPr>
          </a:p>
        </p:txBody>
      </p:sp>
      <p:sp>
        <p:nvSpPr>
          <p:cNvPr id="6" name="Rectangle: Top Corners Rounded 6">
            <a:extLst>
              <a:ext uri="{FF2B5EF4-FFF2-40B4-BE49-F238E27FC236}">
                <a16:creationId xmlns:a16="http://schemas.microsoft.com/office/drawing/2014/main" id="{96E7C351-8E9D-A643-96D0-723972564798}"/>
              </a:ext>
            </a:extLst>
          </p:cNvPr>
          <p:cNvSpPr/>
          <p:nvPr/>
        </p:nvSpPr>
        <p:spPr>
          <a:xfrm>
            <a:off x="469106" y="4884611"/>
            <a:ext cx="1778770" cy="32918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Line Callout 1 6">
            <a:extLst>
              <a:ext uri="{FF2B5EF4-FFF2-40B4-BE49-F238E27FC236}">
                <a16:creationId xmlns:a16="http://schemas.microsoft.com/office/drawing/2014/main" id="{CEFEDD48-434B-B64B-8342-9C23C8980A0E}"/>
              </a:ext>
            </a:extLst>
          </p:cNvPr>
          <p:cNvSpPr/>
          <p:nvPr/>
        </p:nvSpPr>
        <p:spPr>
          <a:xfrm>
            <a:off x="5003387" y="5331740"/>
            <a:ext cx="4495800" cy="626533"/>
          </a:xfrm>
          <a:prstGeom prst="borderCallout1">
            <a:avLst>
              <a:gd name="adj1" fmla="val 53885"/>
              <a:gd name="adj2" fmla="val -612"/>
              <a:gd name="adj3" fmla="val 82408"/>
              <a:gd name="adj4" fmla="val -70600"/>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IndentationError: </a:t>
            </a:r>
            <a:r>
              <a:rPr lang="en-US" dirty="0">
                <a:solidFill>
                  <a:schemeClr val="tx1"/>
                </a:solidFill>
              </a:rPr>
              <a:t>unindent does not match any outer indentation level</a:t>
            </a:r>
          </a:p>
        </p:txBody>
      </p:sp>
      <p:cxnSp>
        <p:nvCxnSpPr>
          <p:cNvPr id="9" name="Straight Connector 8">
            <a:extLst>
              <a:ext uri="{FF2B5EF4-FFF2-40B4-BE49-F238E27FC236}">
                <a16:creationId xmlns:a16="http://schemas.microsoft.com/office/drawing/2014/main" id="{322C4EBD-79A5-2D5A-C10C-90100A63AC9A}"/>
              </a:ext>
            </a:extLst>
          </p:cNvPr>
          <p:cNvCxnSpPr/>
          <p:nvPr/>
        </p:nvCxnSpPr>
        <p:spPr>
          <a:xfrm>
            <a:off x="969099" y="5958273"/>
            <a:ext cx="1301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7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bg/>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childTnLst>
                                </p:cTn>
                              </p:par>
                              <p:par>
                                <p:cTn id="53" presetID="22" presetClass="entr" presetSubtype="8"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EDF56-97BA-23FE-B318-23F5A5D60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8CD69-20D0-7300-41D0-4D9357377ABD}"/>
              </a:ext>
            </a:extLst>
          </p:cNvPr>
          <p:cNvSpPr>
            <a:spLocks noGrp="1"/>
          </p:cNvSpPr>
          <p:nvPr>
            <p:ph type="title"/>
          </p:nvPr>
        </p:nvSpPr>
        <p:spPr/>
        <p:txBody>
          <a:bodyPr/>
          <a:lstStyle/>
          <a:p>
            <a:r>
              <a:rPr lang="en-IN" dirty="0"/>
              <a:t>Comments</a:t>
            </a:r>
            <a:endParaRPr lang="en-US" dirty="0"/>
          </a:p>
        </p:txBody>
      </p:sp>
      <p:sp>
        <p:nvSpPr>
          <p:cNvPr id="3" name="Content Placeholder 2">
            <a:extLst>
              <a:ext uri="{FF2B5EF4-FFF2-40B4-BE49-F238E27FC236}">
                <a16:creationId xmlns:a16="http://schemas.microsoft.com/office/drawing/2014/main" id="{B3F9AE4E-D349-69B2-16FA-D8D7BC50DB67}"/>
              </a:ext>
            </a:extLst>
          </p:cNvPr>
          <p:cNvSpPr>
            <a:spLocks noGrp="1"/>
          </p:cNvSpPr>
          <p:nvPr>
            <p:ph idx="1"/>
          </p:nvPr>
        </p:nvSpPr>
        <p:spPr>
          <a:xfrm>
            <a:off x="131180" y="863444"/>
            <a:ext cx="11929641" cy="5702725"/>
          </a:xfrm>
        </p:spPr>
        <p:txBody>
          <a:bodyPr/>
          <a:lstStyle/>
          <a:p>
            <a:r>
              <a:rPr lang="en-US" dirty="0"/>
              <a:t>In Python, comments are used to explain code and make it more readable. </a:t>
            </a:r>
          </a:p>
          <a:p>
            <a:r>
              <a:rPr lang="en-US" dirty="0"/>
              <a:t>They are ignored by the Python interpreter when the code is executed. </a:t>
            </a:r>
          </a:p>
          <a:p>
            <a:r>
              <a:rPr lang="en-US" dirty="0"/>
              <a:t>There are two main types of comments in Python:</a:t>
            </a:r>
          </a:p>
          <a:p>
            <a:pPr marL="0" indent="0">
              <a:buNone/>
            </a:pPr>
            <a:endParaRPr lang="en-US" dirty="0"/>
          </a:p>
          <a:p>
            <a:pPr marL="457200" indent="-457200">
              <a:buFont typeface="+mj-lt"/>
              <a:buAutoNum type="arabicPeriod"/>
            </a:pPr>
            <a:endParaRPr lang="en-IN" dirty="0">
              <a:solidFill>
                <a:schemeClr val="accent6"/>
              </a:solidFill>
            </a:endParaRPr>
          </a:p>
          <a:p>
            <a:pPr marL="457200" indent="-457200">
              <a:buFont typeface="+mj-lt"/>
              <a:buAutoNum type="arabicPeriod"/>
            </a:pPr>
            <a:r>
              <a:rPr lang="en-IN" dirty="0">
                <a:solidFill>
                  <a:schemeClr val="accent6"/>
                </a:solidFill>
              </a:rPr>
              <a:t>Single-line Comments:</a:t>
            </a:r>
          </a:p>
          <a:p>
            <a:pPr marL="1001712" lvl="1" indent="-457200"/>
            <a:r>
              <a:rPr lang="en-IN" dirty="0"/>
              <a:t>These are created using the </a:t>
            </a:r>
            <a:r>
              <a:rPr lang="en-IN" b="1" dirty="0"/>
              <a:t>#</a:t>
            </a:r>
            <a:r>
              <a:rPr lang="en-IN" dirty="0"/>
              <a:t> symbol.</a:t>
            </a:r>
          </a:p>
          <a:p>
            <a:pPr marL="1001712" lvl="1" indent="-457200"/>
            <a:r>
              <a:rPr lang="en-IN" dirty="0"/>
              <a:t>Everything after the #, on that line is considered to be a comment.</a:t>
            </a:r>
          </a:p>
          <a:p>
            <a:pPr marL="457200" indent="-457200">
              <a:buFont typeface="+mj-lt"/>
              <a:buAutoNum type="arabicPeriod"/>
            </a:pPr>
            <a:r>
              <a:rPr lang="en-IN" dirty="0">
                <a:solidFill>
                  <a:schemeClr val="accent6"/>
                </a:solidFill>
              </a:rPr>
              <a:t>Multi-line Comments:</a:t>
            </a:r>
          </a:p>
          <a:p>
            <a:pPr marL="1001712" lvl="1" indent="-457200"/>
            <a:r>
              <a:rPr lang="en-IN" dirty="0"/>
              <a:t>These can be done using triple quotes </a:t>
            </a:r>
            <a:r>
              <a:rPr lang="en-IN" b="1" dirty="0"/>
              <a:t>(‘ ‘ ’ or “ ” ”).</a:t>
            </a:r>
          </a:p>
          <a:p>
            <a:pPr marL="544512" lvl="1" indent="0">
              <a:buNone/>
            </a:pPr>
            <a:endParaRPr lang="en-IN" dirty="0"/>
          </a:p>
        </p:txBody>
      </p:sp>
      <p:sp>
        <p:nvSpPr>
          <p:cNvPr id="7" name="TextBox 6">
            <a:extLst>
              <a:ext uri="{FF2B5EF4-FFF2-40B4-BE49-F238E27FC236}">
                <a16:creationId xmlns:a16="http://schemas.microsoft.com/office/drawing/2014/main" id="{23255C26-58CB-C9FE-019D-B02D0250FFC5}"/>
              </a:ext>
            </a:extLst>
          </p:cNvPr>
          <p:cNvSpPr txBox="1"/>
          <p:nvPr/>
        </p:nvSpPr>
        <p:spPr>
          <a:xfrm>
            <a:off x="4389121" y="2246803"/>
            <a:ext cx="7705898" cy="1004506"/>
          </a:xfrm>
          <a:prstGeom prst="rect">
            <a:avLst/>
          </a:prstGeom>
          <a:solidFill>
            <a:schemeClr val="tx1"/>
          </a:solidFill>
        </p:spPr>
        <p:txBody>
          <a:bodyPr wrap="square">
            <a:spAutoFit/>
          </a:bodyPr>
          <a:lstStyle/>
          <a:p>
            <a:pPr>
              <a:lnSpc>
                <a:spcPts val="1425"/>
              </a:lnSpc>
            </a:pPr>
            <a:endParaRPr lang="en-US" b="0" dirty="0">
              <a:solidFill>
                <a:srgbClr val="6A9955"/>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This is Single-line Comment</a:t>
            </a:r>
          </a:p>
          <a:p>
            <a:pPr>
              <a:lnSpc>
                <a:spcPts val="1425"/>
              </a:lnSpc>
            </a:pPr>
            <a:endParaRPr lang="en-US" b="0" dirty="0">
              <a:solidFill>
                <a:srgbClr val="D4D4D4"/>
              </a:solidFill>
              <a:effectLst/>
              <a:latin typeface="Consolas" panose="020B0609020204030204" pitchFamily="49" charset="0"/>
            </a:endParaRPr>
          </a:p>
          <a:p>
            <a:pPr>
              <a:lnSpc>
                <a:spcPts val="1425"/>
              </a:lnSpc>
            </a:pP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"Hello World..!!"</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#This comment is on the same line</a:t>
            </a:r>
          </a:p>
          <a:p>
            <a:pPr>
              <a:lnSpc>
                <a:spcPts val="1425"/>
              </a:lnSpc>
            </a:pPr>
            <a:r>
              <a:rPr lang="en-US" b="0" dirty="0">
                <a:solidFill>
                  <a:srgbClr val="6A9955"/>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458EAD6-E0F2-23C8-91FE-81C3A9716401}"/>
              </a:ext>
            </a:extLst>
          </p:cNvPr>
          <p:cNvSpPr txBox="1"/>
          <p:nvPr/>
        </p:nvSpPr>
        <p:spPr>
          <a:xfrm>
            <a:off x="7801497" y="3718453"/>
            <a:ext cx="4259323" cy="2799869"/>
          </a:xfrm>
          <a:prstGeom prst="rect">
            <a:avLst/>
          </a:prstGeom>
          <a:solidFill>
            <a:schemeClr val="tx1"/>
          </a:solidFill>
        </p:spPr>
        <p:txBody>
          <a:bodyPr wrap="square">
            <a:spAutoFit/>
          </a:bodyPr>
          <a:lstStyle/>
          <a:p>
            <a:pPr>
              <a:lnSpc>
                <a:spcPts val="1425"/>
              </a:lnSpc>
            </a:pPr>
            <a:endParaRPr lang="en-US" b="0" dirty="0">
              <a:solidFill>
                <a:srgbClr val="CE9178"/>
              </a:solidFill>
              <a:effectLst/>
              <a:latin typeface="Consolas" panose="020B0609020204030204" pitchFamily="49" charset="0"/>
            </a:endParaRPr>
          </a:p>
          <a:p>
            <a:pPr>
              <a:lnSpc>
                <a:spcPts val="1425"/>
              </a:lnSpc>
            </a:pPr>
            <a:r>
              <a:rPr lang="en-US" b="0" dirty="0">
                <a:solidFill>
                  <a:srgbClr val="CE9178"/>
                </a:solidFill>
                <a:effectLst/>
                <a:latin typeface="Consolas" panose="020B0609020204030204" pitchFamily="49" charset="0"/>
              </a:rPr>
              <a:t>''' This is Multiline Comment </a:t>
            </a:r>
          </a:p>
          <a:p>
            <a:pPr>
              <a:lnSpc>
                <a:spcPts val="1425"/>
              </a:lnSpc>
            </a:pPr>
            <a:endParaRPr lang="en-US" b="0" dirty="0">
              <a:solidFill>
                <a:srgbClr val="D4D4D4"/>
              </a:solidFill>
              <a:effectLst/>
              <a:latin typeface="Consolas" panose="020B0609020204030204" pitchFamily="49" charset="0"/>
            </a:endParaRPr>
          </a:p>
          <a:p>
            <a:pPr>
              <a:lnSpc>
                <a:spcPts val="1425"/>
              </a:lnSpc>
            </a:pPr>
            <a:r>
              <a:rPr lang="en-US" b="0" dirty="0">
                <a:solidFill>
                  <a:srgbClr val="CE9178"/>
                </a:solidFill>
                <a:effectLst/>
                <a:latin typeface="Consolas" panose="020B0609020204030204" pitchFamily="49" charset="0"/>
              </a:rPr>
              <a:t>that spans multiple lines </a:t>
            </a:r>
          </a:p>
          <a:p>
            <a:pPr>
              <a:lnSpc>
                <a:spcPts val="1425"/>
              </a:lnSpc>
            </a:pPr>
            <a:endParaRPr lang="en-US" dirty="0">
              <a:solidFill>
                <a:srgbClr val="CE9178"/>
              </a:solidFill>
              <a:latin typeface="Consolas" panose="020B0609020204030204" pitchFamily="49" charset="0"/>
            </a:endParaRPr>
          </a:p>
          <a:p>
            <a:pPr>
              <a:lnSpc>
                <a:spcPts val="1425"/>
              </a:lnSpc>
            </a:pP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pPr>
              <a:lnSpc>
                <a:spcPts val="1425"/>
              </a:lnSpc>
            </a:pPr>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"Hello World..!!"</a:t>
            </a:r>
            <a:r>
              <a:rPr lang="en-US" b="0" dirty="0">
                <a:solidFill>
                  <a:srgbClr val="D4D4D4"/>
                </a:solidFill>
                <a:effectLst/>
                <a:latin typeface="Consolas" panose="020B0609020204030204" pitchFamily="49" charset="0"/>
              </a:rPr>
              <a:t>)  </a:t>
            </a:r>
          </a:p>
          <a:p>
            <a:pPr>
              <a:lnSpc>
                <a:spcPts val="1425"/>
              </a:lnSpc>
            </a:pPr>
            <a:endParaRPr lang="en-US" b="0" dirty="0">
              <a:solidFill>
                <a:srgbClr val="D4D4D4"/>
              </a:solidFill>
              <a:effectLst/>
              <a:latin typeface="Consolas" panose="020B0609020204030204" pitchFamily="49" charset="0"/>
            </a:endParaRPr>
          </a:p>
          <a:p>
            <a:pPr>
              <a:lnSpc>
                <a:spcPts val="1425"/>
              </a:lnSpc>
            </a:pPr>
            <a:r>
              <a:rPr lang="en-US" b="0" dirty="0">
                <a:solidFill>
                  <a:srgbClr val="D4D4D4"/>
                </a:solidFill>
                <a:effectLst/>
                <a:latin typeface="Consolas" panose="020B0609020204030204" pitchFamily="49" charset="0"/>
              </a:rPr>
              <a:t/>
            </a:r>
            <a:br>
              <a:rPr lang="en-US" b="0" dirty="0">
                <a:solidFill>
                  <a:srgbClr val="D4D4D4"/>
                </a:solidFill>
                <a:effectLst/>
                <a:latin typeface="Consolas" panose="020B0609020204030204" pitchFamily="49" charset="0"/>
              </a:rPr>
            </a:br>
            <a:r>
              <a:rPr lang="en-US" b="0" dirty="0">
                <a:solidFill>
                  <a:srgbClr val="CE9178"/>
                </a:solidFill>
                <a:effectLst/>
                <a:latin typeface="Consolas" panose="020B0609020204030204" pitchFamily="49" charset="0"/>
              </a:rPr>
              <a:t>""" Another multiline comments</a:t>
            </a:r>
          </a:p>
          <a:p>
            <a:pPr>
              <a:lnSpc>
                <a:spcPts val="1425"/>
              </a:lnSpc>
            </a:pPr>
            <a:endParaRPr lang="en-US" dirty="0">
              <a:solidFill>
                <a:srgbClr val="CE9178"/>
              </a:solidFill>
              <a:latin typeface="Consolas" panose="020B0609020204030204" pitchFamily="49" charset="0"/>
            </a:endParaRPr>
          </a:p>
          <a:p>
            <a:pPr>
              <a:lnSpc>
                <a:spcPts val="1425"/>
              </a:lnSpc>
            </a:pPr>
            <a:r>
              <a:rPr lang="en-US" b="0" dirty="0">
                <a:solidFill>
                  <a:srgbClr val="CE9178"/>
                </a:solidFill>
                <a:effectLst/>
                <a:latin typeface="Consolas" panose="020B0609020204030204" pitchFamily="49" charset="0"/>
              </a:rPr>
              <a:t> using  triple quotes </a:t>
            </a:r>
          </a:p>
          <a:p>
            <a:pPr>
              <a:lnSpc>
                <a:spcPts val="1425"/>
              </a:lnSpc>
            </a:pPr>
            <a:endParaRPr lang="en-US" dirty="0">
              <a:solidFill>
                <a:srgbClr val="CE9178"/>
              </a:solidFill>
              <a:latin typeface="Consolas" panose="020B0609020204030204" pitchFamily="49" charset="0"/>
            </a:endParaRPr>
          </a:p>
          <a:p>
            <a:pPr>
              <a:lnSpc>
                <a:spcPts val="1425"/>
              </a:lnSpc>
            </a:pP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779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E574-D468-C44A-A4AF-B590E757BFBA}"/>
              </a:ext>
            </a:extLst>
          </p:cNvPr>
          <p:cNvSpPr>
            <a:spLocks noGrp="1"/>
          </p:cNvSpPr>
          <p:nvPr>
            <p:ph type="title"/>
          </p:nvPr>
        </p:nvSpPr>
        <p:spPr/>
        <p:txBody>
          <a:bodyPr/>
          <a:lstStyle/>
          <a:p>
            <a:r>
              <a:rPr lang="en-US" dirty="0"/>
              <a:t>Reding input</a:t>
            </a:r>
          </a:p>
        </p:txBody>
      </p:sp>
      <p:sp>
        <p:nvSpPr>
          <p:cNvPr id="3" name="Content Placeholder 2">
            <a:extLst>
              <a:ext uri="{FF2B5EF4-FFF2-40B4-BE49-F238E27FC236}">
                <a16:creationId xmlns:a16="http://schemas.microsoft.com/office/drawing/2014/main" id="{A795012C-9519-5847-A901-781E248F4FA8}"/>
              </a:ext>
            </a:extLst>
          </p:cNvPr>
          <p:cNvSpPr>
            <a:spLocks noGrp="1"/>
          </p:cNvSpPr>
          <p:nvPr>
            <p:ph idx="1"/>
          </p:nvPr>
        </p:nvSpPr>
        <p:spPr>
          <a:xfrm>
            <a:off x="131180" y="863445"/>
            <a:ext cx="11929641" cy="5634632"/>
          </a:xfrm>
        </p:spPr>
        <p:txBody>
          <a:bodyPr/>
          <a:lstStyle/>
          <a:p>
            <a:r>
              <a:rPr lang="en-IN" dirty="0"/>
              <a:t>For </a:t>
            </a:r>
            <a:r>
              <a:rPr lang="en-IN" dirty="0">
                <a:solidFill>
                  <a:srgbClr val="C00000"/>
                </a:solidFill>
              </a:rPr>
              <a:t>taking input from the user</a:t>
            </a:r>
            <a:r>
              <a:rPr lang="en-IN" dirty="0"/>
              <a:t>, input() is used.</a:t>
            </a:r>
          </a:p>
          <a:p>
            <a:r>
              <a:rPr lang="en-IN" dirty="0"/>
              <a:t>The syntax of input function is as follows:</a:t>
            </a:r>
          </a:p>
          <a:p>
            <a:endParaRPr lang="en-IN" dirty="0"/>
          </a:p>
          <a:p>
            <a:endParaRPr lang="en-IN" dirty="0"/>
          </a:p>
          <a:p>
            <a:endParaRPr lang="en-IN" dirty="0"/>
          </a:p>
          <a:p>
            <a:endParaRPr lang="en-IN" dirty="0"/>
          </a:p>
          <a:p>
            <a:r>
              <a:rPr lang="en-IN" dirty="0"/>
              <a:t>When input statement is executed, the </a:t>
            </a:r>
            <a:r>
              <a:rPr lang="en-IN" dirty="0">
                <a:solidFill>
                  <a:srgbClr val="C00000"/>
                </a:solidFill>
              </a:rPr>
              <a:t>prompt is displayed on the screen</a:t>
            </a:r>
            <a:r>
              <a:rPr lang="en-IN" dirty="0"/>
              <a:t>, and it </a:t>
            </a:r>
            <a:r>
              <a:rPr lang="en-IN" dirty="0">
                <a:solidFill>
                  <a:srgbClr val="C00000"/>
                </a:solidFill>
              </a:rPr>
              <a:t>waits for the user</a:t>
            </a:r>
            <a:r>
              <a:rPr lang="en-IN" dirty="0"/>
              <a:t> action.</a:t>
            </a:r>
          </a:p>
          <a:p>
            <a:r>
              <a:rPr lang="en-IN" dirty="0"/>
              <a:t>Whatever you enter as input, the input() </a:t>
            </a:r>
            <a:r>
              <a:rPr lang="en-IN" dirty="0">
                <a:solidFill>
                  <a:srgbClr val="C00000"/>
                </a:solidFill>
              </a:rPr>
              <a:t>converts it into a string</a:t>
            </a:r>
            <a:r>
              <a:rPr lang="en-IN" dirty="0"/>
              <a:t>. </a:t>
            </a:r>
          </a:p>
          <a:p>
            <a:r>
              <a:rPr lang="en-IN" dirty="0">
                <a:solidFill>
                  <a:srgbClr val="C00000"/>
                </a:solidFill>
              </a:rPr>
              <a:t>If you enter an integer value still input() function convert it into a string</a:t>
            </a:r>
            <a:r>
              <a:rPr lang="en-IN" dirty="0"/>
              <a:t>, </a:t>
            </a:r>
            <a:r>
              <a:rPr lang="en-IN" dirty="0">
                <a:solidFill>
                  <a:srgbClr val="C00000"/>
                </a:solidFill>
              </a:rPr>
              <a:t>that will need to be type casted</a:t>
            </a:r>
            <a:r>
              <a:rPr lang="en-IN" dirty="0"/>
              <a:t>.</a:t>
            </a:r>
          </a:p>
          <a:p>
            <a:endParaRPr lang="en-IN" dirty="0"/>
          </a:p>
          <a:p>
            <a:endParaRPr lang="en-IN" dirty="0"/>
          </a:p>
          <a:p>
            <a:endParaRPr lang="en-IN" dirty="0"/>
          </a:p>
          <a:p>
            <a:endParaRPr lang="en-US" dirty="0"/>
          </a:p>
        </p:txBody>
      </p:sp>
      <p:sp>
        <p:nvSpPr>
          <p:cNvPr id="8" name="Rectangle 7">
            <a:extLst>
              <a:ext uri="{FF2B5EF4-FFF2-40B4-BE49-F238E27FC236}">
                <a16:creationId xmlns:a16="http://schemas.microsoft.com/office/drawing/2014/main" id="{166A25C1-C974-2347-B0A4-8890AA017BD0}"/>
              </a:ext>
            </a:extLst>
          </p:cNvPr>
          <p:cNvSpPr/>
          <p:nvPr/>
        </p:nvSpPr>
        <p:spPr>
          <a:xfrm>
            <a:off x="1036004" y="2155468"/>
            <a:ext cx="5821996" cy="338554"/>
          </a:xfrm>
          <a:prstGeom prst="rect">
            <a:avLst/>
          </a:prstGeom>
          <a:solidFill>
            <a:schemeClr val="bg2">
              <a:lumMod val="85000"/>
            </a:schemeClr>
          </a:solidFill>
          <a:ln>
            <a:noFill/>
          </a:ln>
        </p:spPr>
        <p:txBody>
          <a:bodyPr wrap="square">
            <a:spAutoFit/>
          </a:bodyPr>
          <a:lstStyle/>
          <a:p>
            <a:r>
              <a:rPr lang="en-IN" sz="1600" b="1" dirty="0">
                <a:solidFill>
                  <a:srgbClr val="000000"/>
                </a:solidFill>
                <a:latin typeface="Menlo" panose="020B0609030804020204" pitchFamily="49" charset="0"/>
              </a:rPr>
              <a:t>input([prompt])</a:t>
            </a:r>
          </a:p>
        </p:txBody>
      </p:sp>
      <p:sp>
        <p:nvSpPr>
          <p:cNvPr id="9" name="Rectangle 8">
            <a:extLst>
              <a:ext uri="{FF2B5EF4-FFF2-40B4-BE49-F238E27FC236}">
                <a16:creationId xmlns:a16="http://schemas.microsoft.com/office/drawing/2014/main" id="{72F5EF8B-6810-DE4E-A8D2-ED702FA5D826}"/>
              </a:ext>
            </a:extLst>
          </p:cNvPr>
          <p:cNvSpPr/>
          <p:nvPr/>
        </p:nvSpPr>
        <p:spPr>
          <a:xfrm>
            <a:off x="536011" y="2155468"/>
            <a:ext cx="499993" cy="338554"/>
          </a:xfrm>
          <a:prstGeom prst="rect">
            <a:avLst/>
          </a:prstGeom>
          <a:solidFill>
            <a:schemeClr val="tx1">
              <a:lumMod val="50000"/>
              <a:lumOff val="50000"/>
            </a:schemeClr>
          </a:solidFill>
          <a:ln>
            <a:noFill/>
          </a:ln>
        </p:spPr>
        <p:txBody>
          <a:bodyPr wrap="square">
            <a:spAutoFit/>
          </a:bodyPr>
          <a:lstStyle/>
          <a:p>
            <a:pPr algn="r"/>
            <a:r>
              <a:rPr lang="en-US" sz="1600" b="1" dirty="0">
                <a:latin typeface="Consolas" panose="020B0609020204030204" pitchFamily="49" charset="0"/>
              </a:rPr>
              <a:t>1</a:t>
            </a:r>
          </a:p>
        </p:txBody>
      </p:sp>
      <p:sp>
        <p:nvSpPr>
          <p:cNvPr id="10" name="Rectangle: Top Corners Rounded 6">
            <a:extLst>
              <a:ext uri="{FF2B5EF4-FFF2-40B4-BE49-F238E27FC236}">
                <a16:creationId xmlns:a16="http://schemas.microsoft.com/office/drawing/2014/main" id="{B764F1CC-2F1C-9440-A694-A33B9B4DBBC2}"/>
              </a:ext>
            </a:extLst>
          </p:cNvPr>
          <p:cNvSpPr/>
          <p:nvPr/>
        </p:nvSpPr>
        <p:spPr>
          <a:xfrm>
            <a:off x="536011" y="1826284"/>
            <a:ext cx="1778770" cy="32918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1" name="Content Placeholder 4">
            <a:extLst>
              <a:ext uri="{FF2B5EF4-FFF2-40B4-BE49-F238E27FC236}">
                <a16:creationId xmlns:a16="http://schemas.microsoft.com/office/drawing/2014/main" id="{C97D32B5-246A-D348-A901-FD8C92F2D6F6}"/>
              </a:ext>
            </a:extLst>
          </p:cNvPr>
          <p:cNvGraphicFramePr>
            <a:graphicFrameLocks/>
          </p:cNvGraphicFramePr>
          <p:nvPr>
            <p:extLst>
              <p:ext uri="{D42A27DB-BD31-4B8C-83A1-F6EECF244321}">
                <p14:modId xmlns:p14="http://schemas.microsoft.com/office/powerpoint/2010/main" val="923699319"/>
              </p:ext>
            </p:extLst>
          </p:nvPr>
        </p:nvGraphicFramePr>
        <p:xfrm>
          <a:off x="536011" y="2626931"/>
          <a:ext cx="11146748" cy="874184"/>
        </p:xfrm>
        <a:graphic>
          <a:graphicData uri="http://schemas.openxmlformats.org/drawingml/2006/table">
            <a:tbl>
              <a:tblPr firstRow="1" bandRow="1">
                <a:tableStyleId>{9D7B26C5-4107-4FEC-AEDC-1716B250A1EF}</a:tableStyleId>
              </a:tblPr>
              <a:tblGrid>
                <a:gridCol w="1838501">
                  <a:extLst>
                    <a:ext uri="{9D8B030D-6E8A-4147-A177-3AD203B41FA5}">
                      <a16:colId xmlns:a16="http://schemas.microsoft.com/office/drawing/2014/main" val="20000"/>
                    </a:ext>
                  </a:extLst>
                </a:gridCol>
                <a:gridCol w="9308247">
                  <a:extLst>
                    <a:ext uri="{9D8B030D-6E8A-4147-A177-3AD203B41FA5}">
                      <a16:colId xmlns:a16="http://schemas.microsoft.com/office/drawing/2014/main" val="20001"/>
                    </a:ext>
                  </a:extLst>
                </a:gridCol>
              </a:tblGrid>
              <a:tr h="508424">
                <a:tc>
                  <a:txBody>
                    <a:bodyPr/>
                    <a:lstStyle/>
                    <a:p>
                      <a:pPr algn="ctr"/>
                      <a:r>
                        <a:rPr lang="en-US" b="1" dirty="0">
                          <a:solidFill>
                            <a:schemeClr val="tx1"/>
                          </a:solidFill>
                        </a:rPr>
                        <a:t>Parameter Name</a:t>
                      </a:r>
                    </a:p>
                  </a:txBody>
                  <a:tcPr/>
                </a:tc>
                <a:tc>
                  <a:txBody>
                    <a:bodyPr/>
                    <a:lstStyle/>
                    <a:p>
                      <a:pPr algn="ctr"/>
                      <a:r>
                        <a:rPr lang="en-US" b="1" dirty="0">
                          <a:solidFill>
                            <a:schemeClr val="tx1"/>
                          </a:solidFill>
                        </a:rPr>
                        <a:t>Description</a:t>
                      </a:r>
                    </a:p>
                  </a:txBody>
                  <a:tcPr anchor="ctr"/>
                </a:tc>
                <a:extLst>
                  <a:ext uri="{0D108BD9-81ED-4DB2-BD59-A6C34878D82A}">
                    <a16:rowId xmlns:a16="http://schemas.microsoft.com/office/drawing/2014/main" val="10001"/>
                  </a:ext>
                </a:extLst>
              </a:tr>
              <a:tr h="334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prompt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A string to be displayed on the screen (optional)</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774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E574-D468-C44A-A4AF-B590E757BFBA}"/>
              </a:ext>
            </a:extLst>
          </p:cNvPr>
          <p:cNvSpPr>
            <a:spLocks noGrp="1"/>
          </p:cNvSpPr>
          <p:nvPr>
            <p:ph type="title"/>
          </p:nvPr>
        </p:nvSpPr>
        <p:spPr/>
        <p:txBody>
          <a:bodyPr/>
          <a:lstStyle/>
          <a:p>
            <a:r>
              <a:rPr lang="en-US" dirty="0"/>
              <a:t>Print output</a:t>
            </a:r>
          </a:p>
        </p:txBody>
      </p:sp>
      <p:sp>
        <p:nvSpPr>
          <p:cNvPr id="3" name="Content Placeholder 2">
            <a:extLst>
              <a:ext uri="{FF2B5EF4-FFF2-40B4-BE49-F238E27FC236}">
                <a16:creationId xmlns:a16="http://schemas.microsoft.com/office/drawing/2014/main" id="{A795012C-9519-5847-A901-781E248F4FA8}"/>
              </a:ext>
            </a:extLst>
          </p:cNvPr>
          <p:cNvSpPr>
            <a:spLocks noGrp="1"/>
          </p:cNvSpPr>
          <p:nvPr>
            <p:ph idx="1"/>
          </p:nvPr>
        </p:nvSpPr>
        <p:spPr/>
        <p:txBody>
          <a:bodyPr/>
          <a:lstStyle/>
          <a:p>
            <a:r>
              <a:rPr lang="en-US" dirty="0"/>
              <a:t>The print() function prints the </a:t>
            </a:r>
            <a:r>
              <a:rPr lang="en-US" dirty="0">
                <a:solidFill>
                  <a:srgbClr val="C00000"/>
                </a:solidFill>
              </a:rPr>
              <a:t>specified message </a:t>
            </a:r>
            <a:r>
              <a:rPr lang="en-US" dirty="0"/>
              <a:t>to the screen, or other standard output device. The object will be converted into a </a:t>
            </a:r>
            <a:r>
              <a:rPr lang="en-US" dirty="0">
                <a:solidFill>
                  <a:srgbClr val="C00000"/>
                </a:solidFill>
              </a:rPr>
              <a:t>string</a:t>
            </a:r>
            <a:r>
              <a:rPr lang="en-US" dirty="0"/>
              <a:t> before written to the screen.</a:t>
            </a:r>
          </a:p>
          <a:p>
            <a:endParaRPr lang="en-US" dirty="0"/>
          </a:p>
        </p:txBody>
      </p:sp>
      <p:sp>
        <p:nvSpPr>
          <p:cNvPr id="12" name="Rectangle 11">
            <a:extLst>
              <a:ext uri="{FF2B5EF4-FFF2-40B4-BE49-F238E27FC236}">
                <a16:creationId xmlns:a16="http://schemas.microsoft.com/office/drawing/2014/main" id="{723013E2-558B-0A48-9212-BFAAC5A1E50B}"/>
              </a:ext>
            </a:extLst>
          </p:cNvPr>
          <p:cNvSpPr/>
          <p:nvPr/>
        </p:nvSpPr>
        <p:spPr>
          <a:xfrm>
            <a:off x="1002551" y="2113815"/>
            <a:ext cx="8012106" cy="338554"/>
          </a:xfrm>
          <a:prstGeom prst="rect">
            <a:avLst/>
          </a:prstGeom>
          <a:solidFill>
            <a:schemeClr val="bg2">
              <a:lumMod val="85000"/>
            </a:schemeClr>
          </a:solidFill>
          <a:ln>
            <a:noFill/>
          </a:ln>
        </p:spPr>
        <p:txBody>
          <a:bodyPr wrap="square">
            <a:spAutoFit/>
          </a:bodyPr>
          <a:lstStyle/>
          <a:p>
            <a:r>
              <a:rPr lang="en-IN" sz="1600" b="1" dirty="0">
                <a:solidFill>
                  <a:srgbClr val="000000"/>
                </a:solidFill>
                <a:latin typeface="Menlo" panose="020B0609030804020204" pitchFamily="49" charset="0"/>
              </a:rPr>
              <a:t>print(object(s), </a:t>
            </a:r>
            <a:r>
              <a:rPr lang="en-IN" sz="1600" b="1" dirty="0" err="1">
                <a:solidFill>
                  <a:srgbClr val="000000"/>
                </a:solidFill>
                <a:latin typeface="Menlo" panose="020B0609030804020204" pitchFamily="49" charset="0"/>
              </a:rPr>
              <a:t>sep</a:t>
            </a:r>
            <a:r>
              <a:rPr lang="en-IN" sz="1600" b="1" dirty="0">
                <a:solidFill>
                  <a:srgbClr val="000000"/>
                </a:solidFill>
                <a:latin typeface="Menlo" panose="020B0609030804020204" pitchFamily="49" charset="0"/>
              </a:rPr>
              <a:t>=</a:t>
            </a:r>
            <a:r>
              <a:rPr lang="en-IN" sz="1600" b="1" dirty="0">
                <a:solidFill>
                  <a:srgbClr val="000000"/>
                </a:solidFill>
                <a:latin typeface="Ebrima" panose="02000000000000000000" pitchFamily="2" charset="0"/>
                <a:ea typeface="Ebrima" panose="02000000000000000000" pitchFamily="2" charset="0"/>
                <a:cs typeface="Ebrima" panose="02000000000000000000" pitchFamily="2" charset="0"/>
              </a:rPr>
              <a:t>‘ ‘</a:t>
            </a:r>
            <a:r>
              <a:rPr lang="en-IN" sz="1600" b="1" dirty="0">
                <a:solidFill>
                  <a:srgbClr val="000000"/>
                </a:solidFill>
                <a:latin typeface="Menlo" panose="020B0609030804020204" pitchFamily="49" charset="0"/>
              </a:rPr>
              <a:t>, end=</a:t>
            </a:r>
            <a:r>
              <a:rPr lang="en-IN" sz="1600" b="1" dirty="0">
                <a:solidFill>
                  <a:srgbClr val="000000"/>
                </a:solidFill>
                <a:latin typeface="Ebrima" panose="02000000000000000000" pitchFamily="2" charset="0"/>
                <a:ea typeface="Ebrima" panose="02000000000000000000" pitchFamily="2" charset="0"/>
                <a:cs typeface="Ebrima" panose="02000000000000000000" pitchFamily="2" charset="0"/>
              </a:rPr>
              <a:t>‘</a:t>
            </a:r>
            <a:r>
              <a:rPr lang="en-IN" sz="1600" b="1" dirty="0">
                <a:solidFill>
                  <a:srgbClr val="000000"/>
                </a:solidFill>
                <a:latin typeface="Menlo" panose="020B0609030804020204" pitchFamily="49" charset="0"/>
              </a:rPr>
              <a:t>\n</a:t>
            </a:r>
            <a:r>
              <a:rPr lang="en-IN" sz="1600" b="1" dirty="0">
                <a:solidFill>
                  <a:srgbClr val="000000"/>
                </a:solidFill>
                <a:latin typeface="Ebrima" panose="02000000000000000000" pitchFamily="2" charset="0"/>
                <a:ea typeface="Ebrima" panose="02000000000000000000" pitchFamily="2" charset="0"/>
                <a:cs typeface="Ebrima" panose="02000000000000000000" pitchFamily="2" charset="0"/>
              </a:rPr>
              <a:t>’</a:t>
            </a:r>
            <a:r>
              <a:rPr lang="en-IN" sz="1600" b="1" dirty="0">
                <a:solidFill>
                  <a:srgbClr val="000000"/>
                </a:solidFill>
                <a:latin typeface="Menlo" panose="020B0609030804020204" pitchFamily="49" charset="0"/>
              </a:rPr>
              <a:t>, file=</a:t>
            </a:r>
            <a:r>
              <a:rPr lang="en-IN" sz="1600" b="1" dirty="0" err="1">
                <a:solidFill>
                  <a:srgbClr val="000000"/>
                </a:solidFill>
                <a:latin typeface="Menlo" panose="020B0609030804020204" pitchFamily="49" charset="0"/>
              </a:rPr>
              <a:t>sys.stdout</a:t>
            </a:r>
            <a:r>
              <a:rPr lang="en-IN" sz="1600" b="1" dirty="0">
                <a:solidFill>
                  <a:srgbClr val="000000"/>
                </a:solidFill>
                <a:latin typeface="Menlo" panose="020B0609030804020204" pitchFamily="49" charset="0"/>
              </a:rPr>
              <a:t>, flush=False)</a:t>
            </a:r>
          </a:p>
        </p:txBody>
      </p:sp>
      <p:sp>
        <p:nvSpPr>
          <p:cNvPr id="13" name="Rectangle 12">
            <a:extLst>
              <a:ext uri="{FF2B5EF4-FFF2-40B4-BE49-F238E27FC236}">
                <a16:creationId xmlns:a16="http://schemas.microsoft.com/office/drawing/2014/main" id="{8721B5BC-EFBC-7241-9BAC-5D4CFA6857A1}"/>
              </a:ext>
            </a:extLst>
          </p:cNvPr>
          <p:cNvSpPr/>
          <p:nvPr/>
        </p:nvSpPr>
        <p:spPr>
          <a:xfrm>
            <a:off x="502558" y="2113815"/>
            <a:ext cx="433819" cy="338554"/>
          </a:xfrm>
          <a:prstGeom prst="rect">
            <a:avLst/>
          </a:prstGeom>
          <a:solidFill>
            <a:schemeClr val="tx1">
              <a:lumMod val="50000"/>
              <a:lumOff val="50000"/>
            </a:schemeClr>
          </a:solidFill>
          <a:ln>
            <a:noFill/>
          </a:ln>
        </p:spPr>
        <p:txBody>
          <a:bodyPr wrap="square">
            <a:spAutoFit/>
          </a:bodyPr>
          <a:lstStyle/>
          <a:p>
            <a:pPr algn="r"/>
            <a:r>
              <a:rPr lang="en-US" sz="1600" b="1" dirty="0">
                <a:latin typeface="Consolas" panose="020B0609020204030204" pitchFamily="49" charset="0"/>
              </a:rPr>
              <a:t>1</a:t>
            </a:r>
          </a:p>
        </p:txBody>
      </p:sp>
      <p:sp>
        <p:nvSpPr>
          <p:cNvPr id="14" name="Rectangle: Top Corners Rounded 6">
            <a:extLst>
              <a:ext uri="{FF2B5EF4-FFF2-40B4-BE49-F238E27FC236}">
                <a16:creationId xmlns:a16="http://schemas.microsoft.com/office/drawing/2014/main" id="{A47D327F-5E68-5D45-9296-5BF721419726}"/>
              </a:ext>
            </a:extLst>
          </p:cNvPr>
          <p:cNvSpPr/>
          <p:nvPr/>
        </p:nvSpPr>
        <p:spPr>
          <a:xfrm>
            <a:off x="502558" y="1784631"/>
            <a:ext cx="1543348" cy="32918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5" name="Content Placeholder 4">
            <a:extLst>
              <a:ext uri="{FF2B5EF4-FFF2-40B4-BE49-F238E27FC236}">
                <a16:creationId xmlns:a16="http://schemas.microsoft.com/office/drawing/2014/main" id="{01E1A7F1-00F6-574F-AA49-6BF704EF6681}"/>
              </a:ext>
            </a:extLst>
          </p:cNvPr>
          <p:cNvGraphicFramePr>
            <a:graphicFrameLocks/>
          </p:cNvGraphicFramePr>
          <p:nvPr>
            <p:extLst>
              <p:ext uri="{D42A27DB-BD31-4B8C-83A1-F6EECF244321}">
                <p14:modId xmlns:p14="http://schemas.microsoft.com/office/powerpoint/2010/main" val="1740681770"/>
              </p:ext>
            </p:extLst>
          </p:nvPr>
        </p:nvGraphicFramePr>
        <p:xfrm>
          <a:off x="502558" y="2862360"/>
          <a:ext cx="9671467" cy="3490476"/>
        </p:xfrm>
        <a:graphic>
          <a:graphicData uri="http://schemas.openxmlformats.org/drawingml/2006/table">
            <a:tbl>
              <a:tblPr firstRow="1" bandRow="1">
                <a:tableStyleId>{9D7B26C5-4107-4FEC-AEDC-1716B250A1EF}</a:tableStyleId>
              </a:tblPr>
              <a:tblGrid>
                <a:gridCol w="1595174">
                  <a:extLst>
                    <a:ext uri="{9D8B030D-6E8A-4147-A177-3AD203B41FA5}">
                      <a16:colId xmlns:a16="http://schemas.microsoft.com/office/drawing/2014/main" val="20000"/>
                    </a:ext>
                  </a:extLst>
                </a:gridCol>
                <a:gridCol w="8076293">
                  <a:extLst>
                    <a:ext uri="{9D8B030D-6E8A-4147-A177-3AD203B41FA5}">
                      <a16:colId xmlns:a16="http://schemas.microsoft.com/office/drawing/2014/main" val="20001"/>
                    </a:ext>
                  </a:extLst>
                </a:gridCol>
              </a:tblGrid>
              <a:tr h="630273">
                <a:tc>
                  <a:txBody>
                    <a:bodyPr/>
                    <a:lstStyle/>
                    <a:p>
                      <a:pPr algn="ctr"/>
                      <a:r>
                        <a:rPr lang="en-US" b="1" dirty="0">
                          <a:solidFill>
                            <a:schemeClr val="tx1"/>
                          </a:solidFill>
                        </a:rPr>
                        <a:t>Parameter Name</a:t>
                      </a:r>
                    </a:p>
                  </a:txBody>
                  <a:tcPr/>
                </a:tc>
                <a:tc>
                  <a:txBody>
                    <a:bodyPr/>
                    <a:lstStyle/>
                    <a:p>
                      <a:pPr algn="ctr"/>
                      <a:r>
                        <a:rPr lang="en-US" b="1" dirty="0">
                          <a:solidFill>
                            <a:schemeClr val="tx1"/>
                          </a:solidFill>
                        </a:rPr>
                        <a:t>Description</a:t>
                      </a:r>
                    </a:p>
                  </a:txBody>
                  <a:tcPr anchor="ctr"/>
                </a:tc>
                <a:extLst>
                  <a:ext uri="{0D108BD9-81ED-4DB2-BD59-A6C34878D82A}">
                    <a16:rowId xmlns:a16="http://schemas.microsoft.com/office/drawing/2014/main" val="10001"/>
                  </a:ext>
                </a:extLst>
              </a:tr>
              <a:tr h="900390">
                <a:tc>
                  <a:txBody>
                    <a:bodyPr/>
                    <a:lstStyle/>
                    <a:p>
                      <a:pPr algn="ctr"/>
                      <a:r>
                        <a:rPr lang="en-US" b="1" dirty="0"/>
                        <a:t>Object(s)</a:t>
                      </a:r>
                    </a:p>
                  </a:txBody>
                  <a:tcPr/>
                </a:tc>
                <a:tc>
                  <a:txBody>
                    <a:bodyPr/>
                    <a:lstStyle/>
                    <a:p>
                      <a:r>
                        <a:rPr lang="en-US" sz="1800" kern="1200" baseline="0" dirty="0"/>
                        <a:t>One or more items to print. </a:t>
                      </a:r>
                    </a:p>
                    <a:p>
                      <a:r>
                        <a:rPr lang="en-US" sz="1800" kern="1200" baseline="0" dirty="0"/>
                        <a:t>Can be string, number, variable, etc.</a:t>
                      </a:r>
                    </a:p>
                    <a:p>
                      <a:r>
                        <a:rPr lang="en-US" sz="1800" kern="1200" baseline="0" dirty="0"/>
                        <a:t>Will be converted into string before printing.	</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2"/>
                  </a:ext>
                </a:extLst>
              </a:tr>
              <a:tr h="428209">
                <a:tc>
                  <a:txBody>
                    <a:bodyPr/>
                    <a:lstStyle/>
                    <a:p>
                      <a:pPr algn="ctr"/>
                      <a:r>
                        <a:rPr lang="en-US" b="1" dirty="0" err="1"/>
                        <a:t>sep</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string inserted </a:t>
                      </a:r>
                      <a:r>
                        <a:rPr lang="en-US" b="1" dirty="0"/>
                        <a:t>between</a:t>
                      </a:r>
                      <a:r>
                        <a:rPr lang="en-US" dirty="0"/>
                        <a:t> the objects</a:t>
                      </a:r>
                      <a:r>
                        <a:rPr lang="en-US" sz="1800" kern="1200" baseline="0" dirty="0"/>
                        <a:t> (optional), Default : one space </a:t>
                      </a:r>
                      <a:r>
                        <a:rPr lang="en-US" sz="1600" b="0" kern="1200" dirty="0">
                          <a:solidFill>
                            <a:srgbClr val="000000"/>
                          </a:solidFill>
                          <a:latin typeface="Ebrima" panose="02000000000000000000" pitchFamily="2" charset="0"/>
                          <a:ea typeface="Ebrima" panose="02000000000000000000" pitchFamily="2" charset="0"/>
                          <a:cs typeface="Ebrima" panose="02000000000000000000" pitchFamily="2" charset="0"/>
                        </a:rPr>
                        <a:t>(‘ ‘)</a:t>
                      </a:r>
                      <a:r>
                        <a:rPr lang="en-US" sz="1800" kern="1200" baseline="0" dirty="0"/>
                        <a:t>	</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3"/>
                  </a:ext>
                </a:extLst>
              </a:tr>
              <a:tr h="447472">
                <a:tc>
                  <a:txBody>
                    <a:bodyPr/>
                    <a:lstStyle/>
                    <a:p>
                      <a:pPr algn="ctr"/>
                      <a:r>
                        <a:rPr lang="en-US" b="1" dirty="0"/>
                        <a:t>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A string to print at the end (optional), Default : '\n'</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4"/>
                  </a:ext>
                </a:extLst>
              </a:tr>
              <a:tr h="661481">
                <a:tc>
                  <a:txBody>
                    <a:bodyPr/>
                    <a:lstStyle/>
                    <a:p>
                      <a:pPr algn="ctr"/>
                      <a:r>
                        <a:rPr lang="en-US" b="1" dirty="0"/>
                        <a:t>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Where to send the output, Default : </a:t>
                      </a:r>
                      <a:r>
                        <a:rPr lang="en-US" sz="1800" b="0" kern="1200" baseline="0" dirty="0" err="1">
                          <a:solidFill>
                            <a:schemeClr val="tx1"/>
                          </a:solidFill>
                          <a:latin typeface="+mn-lt"/>
                          <a:ea typeface="+mn-ea"/>
                          <a:cs typeface="+mn-cs"/>
                        </a:rPr>
                        <a:t>sys.stdout</a:t>
                      </a:r>
                      <a:r>
                        <a:rPr lang="en-US" sz="1800" b="0" kern="1200" baseline="0" dirty="0">
                          <a:solidFill>
                            <a:schemeClr val="tx1"/>
                          </a:solidFill>
                          <a:latin typeface="+mn-lt"/>
                          <a:ea typeface="+mn-ea"/>
                          <a:cs typeface="+mn-cs"/>
                        </a:rPr>
                        <a:t> (the screen)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output can be redirected to the file as well</a:t>
                      </a:r>
                    </a:p>
                  </a:txBody>
                  <a:tcPr/>
                </a:tc>
                <a:extLst>
                  <a:ext uri="{0D108BD9-81ED-4DB2-BD59-A6C34878D82A}">
                    <a16:rowId xmlns:a16="http://schemas.microsoft.com/office/drawing/2014/main" val="2380505865"/>
                  </a:ext>
                </a:extLst>
              </a:tr>
              <a:tr h="398834">
                <a:tc>
                  <a:txBody>
                    <a:bodyPr/>
                    <a:lstStyle/>
                    <a:p>
                      <a:pPr algn="ctr"/>
                      <a:r>
                        <a:rPr lang="en-US" b="1" dirty="0"/>
                        <a:t>flush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Flush the buffer? (</a:t>
                      </a:r>
                      <a:r>
                        <a:rPr lang="en-US" sz="1800" b="0" kern="1200" baseline="0" dirty="0" err="1">
                          <a:solidFill>
                            <a:schemeClr val="tx1"/>
                          </a:solidFill>
                          <a:latin typeface="+mn-lt"/>
                          <a:ea typeface="+mn-ea"/>
                          <a:cs typeface="+mn-cs"/>
                        </a:rPr>
                        <a:t>Trur</a:t>
                      </a:r>
                      <a:r>
                        <a:rPr lang="en-US" sz="1800" b="0" kern="1200" baseline="0" dirty="0">
                          <a:solidFill>
                            <a:schemeClr val="tx1"/>
                          </a:solidFill>
                          <a:latin typeface="+mn-lt"/>
                          <a:ea typeface="+mn-ea"/>
                          <a:cs typeface="+mn-cs"/>
                        </a:rPr>
                        <a:t> / False), Default : False</a:t>
                      </a:r>
                    </a:p>
                  </a:txBody>
                  <a:tcPr/>
                </a:tc>
                <a:extLst>
                  <a:ext uri="{0D108BD9-81ED-4DB2-BD59-A6C34878D82A}">
                    <a16:rowId xmlns:a16="http://schemas.microsoft.com/office/drawing/2014/main" val="3822634190"/>
                  </a:ext>
                </a:extLst>
              </a:tr>
            </a:tbl>
          </a:graphicData>
        </a:graphic>
      </p:graphicFrame>
    </p:spTree>
    <p:extLst>
      <p:ext uri="{BB962C8B-B14F-4D97-AF65-F5344CB8AC3E}">
        <p14:creationId xmlns:p14="http://schemas.microsoft.com/office/powerpoint/2010/main" val="3262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F054-021D-1D4B-8906-51692AE721FE}"/>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295D317D-43D1-5547-92E5-72999EE37773}"/>
              </a:ext>
            </a:extLst>
          </p:cNvPr>
          <p:cNvSpPr/>
          <p:nvPr/>
        </p:nvSpPr>
        <p:spPr>
          <a:xfrm>
            <a:off x="902191" y="1387264"/>
            <a:ext cx="4550755" cy="329320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a = </a:t>
            </a:r>
            <a:r>
              <a:rPr lang="en-IN" sz="1600" dirty="0">
                <a:solidFill>
                  <a:srgbClr val="098658"/>
                </a:solidFill>
                <a:latin typeface="Menlo" panose="020B0609030804020204" pitchFamily="49" charset="0"/>
              </a:rPr>
              <a:t>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str = input(</a:t>
            </a:r>
            <a:r>
              <a:rPr lang="en-IN" sz="1600" dirty="0">
                <a:solidFill>
                  <a:srgbClr val="A31515"/>
                </a:solidFill>
                <a:latin typeface="Menlo" panose="020B0609030804020204" pitchFamily="49" charset="0"/>
              </a:rPr>
              <a:t>"Enter your name =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 = int(input(</a:t>
            </a:r>
            <a:r>
              <a:rPr lang="en-IN" sz="1600" dirty="0">
                <a:solidFill>
                  <a:srgbClr val="A31515"/>
                </a:solidFill>
                <a:latin typeface="Menlo" panose="020B0609030804020204" pitchFamily="49" charset="0"/>
              </a:rPr>
              <a:t>"Enter Number =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print(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Hello"</a:t>
            </a:r>
            <a:r>
              <a:rPr lang="en-IN" sz="1600" dirty="0" err="1">
                <a:solidFill>
                  <a:srgbClr val="000000"/>
                </a:solidFill>
                <a:latin typeface="Menlo" panose="020B0609030804020204" pitchFamily="49" charset="0"/>
              </a:rPr>
              <a:t>,</a:t>
            </a:r>
            <a:r>
              <a:rPr lang="en-IN" sz="1600" dirty="0" err="1">
                <a:solidFill>
                  <a:srgbClr val="A31515"/>
                </a:solidFill>
                <a:latin typeface="Menlo" panose="020B0609030804020204" pitchFamily="49" charset="0"/>
              </a:rPr>
              <a:t>"World</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"World"</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"DU"</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,end=</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 "</a:t>
            </a:r>
            <a:r>
              <a:rPr lang="en-IN" sz="1600" dirty="0">
                <a:solidFill>
                  <a:srgbClr val="000000"/>
                </a:solidFill>
                <a:latin typeface="Menlo" panose="020B0609030804020204" pitchFamily="49" charset="0"/>
              </a:rPr>
              <a:t> + </a:t>
            </a:r>
            <a:r>
              <a:rPr lang="en-IN" sz="1600" dirty="0">
                <a:solidFill>
                  <a:srgbClr val="A31515"/>
                </a:solidFill>
                <a:latin typeface="Menlo" panose="020B0609030804020204" pitchFamily="49" charset="0"/>
              </a:rPr>
              <a:t>"DU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a,end</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num</a:t>
            </a:r>
            <a:r>
              <a:rPr lang="en-IN" sz="1600" dirty="0">
                <a:solidFill>
                  <a:srgbClr val="A31515"/>
                </a:solidFill>
                <a:latin typeface="Menlo" panose="020B0609030804020204" pitchFamily="49" charset="0"/>
              </a:rPr>
              <a:t>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 str)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str,sep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id="{B34B0FA7-043A-5B4E-9781-AB6666326AAA}"/>
              </a:ext>
            </a:extLst>
          </p:cNvPr>
          <p:cNvSpPr/>
          <p:nvPr/>
        </p:nvSpPr>
        <p:spPr>
          <a:xfrm>
            <a:off x="402198" y="1387264"/>
            <a:ext cx="499993" cy="329320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p:txBody>
      </p:sp>
      <p:sp>
        <p:nvSpPr>
          <p:cNvPr id="6" name="Rectangle: Top Corners Rounded 6">
            <a:extLst>
              <a:ext uri="{FF2B5EF4-FFF2-40B4-BE49-F238E27FC236}">
                <a16:creationId xmlns:a16="http://schemas.microsoft.com/office/drawing/2014/main" id="{3306E25C-0AE7-E840-8055-1883A531731E}"/>
              </a:ext>
            </a:extLst>
          </p:cNvPr>
          <p:cNvSpPr/>
          <p:nvPr/>
        </p:nvSpPr>
        <p:spPr>
          <a:xfrm>
            <a:off x="402198" y="105808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4230A89F-9926-0D43-BD83-4B132C1A1159}"/>
              </a:ext>
            </a:extLst>
          </p:cNvPr>
          <p:cNvSpPr/>
          <p:nvPr/>
        </p:nvSpPr>
        <p:spPr>
          <a:xfrm>
            <a:off x="6211983" y="1375334"/>
            <a:ext cx="3545334" cy="230832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your name = ABC</a:t>
            </a:r>
          </a:p>
          <a:p>
            <a:r>
              <a:rPr lang="en-IN" sz="1600" b="1" dirty="0">
                <a:latin typeface="Consolas" pitchFamily="49" charset="0"/>
                <a:cs typeface="Consolas" panose="020B0609020204030204" pitchFamily="49" charset="0"/>
              </a:rPr>
              <a:t>Enter Number = 10</a:t>
            </a:r>
          </a:p>
          <a:p>
            <a:r>
              <a:rPr lang="en-IN" sz="1600" b="1" dirty="0">
                <a:latin typeface="Consolas" pitchFamily="49" charset="0"/>
                <a:cs typeface="Consolas" panose="020B0609020204030204" pitchFamily="49" charset="0"/>
              </a:rPr>
              <a:t>4 5</a:t>
            </a:r>
          </a:p>
          <a:p>
            <a:r>
              <a:rPr lang="en-IN" sz="1600" b="1" dirty="0">
                <a:latin typeface="Consolas" pitchFamily="49" charset="0"/>
                <a:cs typeface="Consolas" panose="020B0609020204030204" pitchFamily="49" charset="0"/>
              </a:rPr>
              <a:t>Hello World</a:t>
            </a:r>
          </a:p>
          <a:p>
            <a:r>
              <a:rPr lang="en-IN" sz="1600" b="1" dirty="0">
                <a:latin typeface="Consolas" pitchFamily="49" charset="0"/>
                <a:cs typeface="Consolas" panose="020B0609020204030204" pitchFamily="49" charset="0"/>
              </a:rPr>
              <a:t>Hello-World</a:t>
            </a:r>
          </a:p>
          <a:p>
            <a:r>
              <a:rPr lang="en-IN" sz="1600" b="1" dirty="0">
                <a:latin typeface="Consolas" pitchFamily="49" charset="0"/>
                <a:cs typeface="Consolas" panose="020B0609020204030204" pitchFamily="49" charset="0"/>
              </a:rPr>
              <a:t>Hello-DU Hello DU </a:t>
            </a:r>
          </a:p>
          <a:p>
            <a:r>
              <a:rPr lang="en-IN" sz="1600" b="1" dirty="0">
                <a:latin typeface="Consolas" pitchFamily="49" charset="0"/>
                <a:cs typeface="Consolas" panose="020B0609020204030204" pitchFamily="49" charset="0"/>
              </a:rPr>
              <a:t>a =  4, </a:t>
            </a:r>
            <a:r>
              <a:rPr lang="en-IN" sz="1600" b="1" dirty="0" err="1">
                <a:latin typeface="Consolas" pitchFamily="49" charset="0"/>
                <a:cs typeface="Consolas" panose="020B0609020204030204" pitchFamily="49" charset="0"/>
              </a:rPr>
              <a:t>num</a:t>
            </a:r>
            <a:r>
              <a:rPr lang="en-IN" sz="1600" b="1" dirty="0">
                <a:latin typeface="Consolas" pitchFamily="49" charset="0"/>
                <a:cs typeface="Consolas" panose="020B0609020204030204" pitchFamily="49" charset="0"/>
              </a:rPr>
              <a:t> =  10</a:t>
            </a:r>
          </a:p>
          <a:p>
            <a:r>
              <a:rPr lang="en-IN" sz="1600" b="1" dirty="0">
                <a:latin typeface="Consolas" pitchFamily="49" charset="0"/>
                <a:cs typeface="Consolas" panose="020B0609020204030204" pitchFamily="49" charset="0"/>
              </a:rPr>
              <a:t>your Name =ABC</a:t>
            </a:r>
          </a:p>
          <a:p>
            <a:r>
              <a:rPr lang="en-IN" sz="1600" b="1" dirty="0">
                <a:latin typeface="Consolas" pitchFamily="49" charset="0"/>
                <a:cs typeface="Consolas" panose="020B0609020204030204" pitchFamily="49" charset="0"/>
              </a:rPr>
              <a:t>Your Name =ABC</a:t>
            </a:r>
          </a:p>
        </p:txBody>
      </p:sp>
      <p:sp>
        <p:nvSpPr>
          <p:cNvPr id="8" name="Rectangle: Top Corners Rounded 6">
            <a:extLst>
              <a:ext uri="{FF2B5EF4-FFF2-40B4-BE49-F238E27FC236}">
                <a16:creationId xmlns:a16="http://schemas.microsoft.com/office/drawing/2014/main" id="{3E0CA86D-C187-054D-A4A2-2843ABBB5EAF}"/>
              </a:ext>
            </a:extLst>
          </p:cNvPr>
          <p:cNvSpPr/>
          <p:nvPr/>
        </p:nvSpPr>
        <p:spPr>
          <a:xfrm>
            <a:off x="6211983" y="105808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72194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3" end="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xEl>
                                              <p:pRg st="4" end="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5" end="5"/>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6" end="6"/>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1</a:t>
            </a:r>
          </a:p>
        </p:txBody>
      </p:sp>
      <p:sp>
        <p:nvSpPr>
          <p:cNvPr id="3" name="Content Placeholder 2"/>
          <p:cNvSpPr>
            <a:spLocks noGrp="1"/>
          </p:cNvSpPr>
          <p:nvPr>
            <p:ph idx="1"/>
          </p:nvPr>
        </p:nvSpPr>
        <p:spPr>
          <a:xfrm>
            <a:off x="131180" y="799944"/>
            <a:ext cx="11929641" cy="5590565"/>
          </a:xfrm>
        </p:spPr>
        <p:txBody>
          <a:bodyPr/>
          <a:lstStyle/>
          <a:p>
            <a:r>
              <a:rPr lang="en-IN" dirty="0"/>
              <a:t>WAP to develop simple calculator in python</a:t>
            </a:r>
          </a:p>
        </p:txBody>
      </p:sp>
      <p:sp>
        <p:nvSpPr>
          <p:cNvPr id="22" name="Rectangle 21">
            <a:extLst>
              <a:ext uri="{FF2B5EF4-FFF2-40B4-BE49-F238E27FC236}">
                <a16:creationId xmlns:a16="http://schemas.microsoft.com/office/drawing/2014/main" id="{E5201706-5425-C740-85B5-B3D6F3A723A8}"/>
              </a:ext>
            </a:extLst>
          </p:cNvPr>
          <p:cNvSpPr/>
          <p:nvPr/>
        </p:nvSpPr>
        <p:spPr>
          <a:xfrm>
            <a:off x="991401" y="1632637"/>
            <a:ext cx="7282804" cy="1569660"/>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number1 = int(input(</a:t>
            </a:r>
            <a:r>
              <a:rPr lang="en-IN" sz="1600" dirty="0">
                <a:solidFill>
                  <a:srgbClr val="A31515"/>
                </a:solidFill>
                <a:latin typeface="Menlo" panose="020B0609030804020204" pitchFamily="49" charset="0"/>
              </a:rPr>
              <a:t>"Enter first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number2 = int(input(</a:t>
            </a:r>
            <a:r>
              <a:rPr lang="en-IN" sz="1600" dirty="0">
                <a:solidFill>
                  <a:srgbClr val="A31515"/>
                </a:solidFill>
                <a:latin typeface="Menlo" panose="020B0609030804020204" pitchFamily="49" charset="0"/>
              </a:rPr>
              <a:t>"Enter second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p:txBody>
      </p:sp>
      <p:sp>
        <p:nvSpPr>
          <p:cNvPr id="23" name="Rectangle 22">
            <a:extLst>
              <a:ext uri="{FF2B5EF4-FFF2-40B4-BE49-F238E27FC236}">
                <a16:creationId xmlns:a16="http://schemas.microsoft.com/office/drawing/2014/main" id="{CA19642F-5D1A-FE4D-B4D4-C463D97A5E30}"/>
              </a:ext>
            </a:extLst>
          </p:cNvPr>
          <p:cNvSpPr/>
          <p:nvPr/>
        </p:nvSpPr>
        <p:spPr>
          <a:xfrm>
            <a:off x="491408" y="163263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p:txBody>
      </p:sp>
      <p:sp>
        <p:nvSpPr>
          <p:cNvPr id="24" name="Rectangle: Top Corners Rounded 6">
            <a:extLst>
              <a:ext uri="{FF2B5EF4-FFF2-40B4-BE49-F238E27FC236}">
                <a16:creationId xmlns:a16="http://schemas.microsoft.com/office/drawing/2014/main" id="{BD17EFDB-5E2A-0E47-A330-1E891ECFE3E0}"/>
              </a:ext>
            </a:extLst>
          </p:cNvPr>
          <p:cNvSpPr/>
          <p:nvPr/>
        </p:nvSpPr>
        <p:spPr>
          <a:xfrm>
            <a:off x="491408" y="130345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25" name="Rectangle 24">
            <a:extLst>
              <a:ext uri="{FF2B5EF4-FFF2-40B4-BE49-F238E27FC236}">
                <a16:creationId xmlns:a16="http://schemas.microsoft.com/office/drawing/2014/main" id="{B6C836B4-3A87-494C-AB65-0CA690BFC3A5}"/>
              </a:ext>
            </a:extLst>
          </p:cNvPr>
          <p:cNvSpPr/>
          <p:nvPr/>
        </p:nvSpPr>
        <p:spPr>
          <a:xfrm>
            <a:off x="491408" y="3746254"/>
            <a:ext cx="3545334" cy="1569660"/>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first number: 3</a:t>
            </a:r>
          </a:p>
          <a:p>
            <a:r>
              <a:rPr lang="en-IN" sz="1600" b="1" dirty="0">
                <a:latin typeface="Consolas" pitchFamily="49" charset="0"/>
                <a:cs typeface="Consolas" panose="020B0609020204030204" pitchFamily="49" charset="0"/>
              </a:rPr>
              <a:t>Enter second number: 3</a:t>
            </a:r>
          </a:p>
          <a:p>
            <a:r>
              <a:rPr lang="en-IN" sz="1600" b="1" dirty="0">
                <a:latin typeface="Consolas" pitchFamily="49" charset="0"/>
                <a:cs typeface="Consolas" panose="020B0609020204030204" pitchFamily="49" charset="0"/>
              </a:rPr>
              <a:t>3 + 3 = 6</a:t>
            </a:r>
          </a:p>
          <a:p>
            <a:r>
              <a:rPr lang="en-IN" sz="1600" b="1" dirty="0">
                <a:latin typeface="Consolas" pitchFamily="49" charset="0"/>
                <a:cs typeface="Consolas" panose="020B0609020204030204" pitchFamily="49" charset="0"/>
              </a:rPr>
              <a:t>3 * 3 = 9</a:t>
            </a:r>
          </a:p>
          <a:p>
            <a:r>
              <a:rPr lang="en-IN" sz="1600" b="1" dirty="0">
                <a:latin typeface="Consolas" pitchFamily="49" charset="0"/>
                <a:cs typeface="Consolas" panose="020B0609020204030204" pitchFamily="49" charset="0"/>
              </a:rPr>
              <a:t>3 - 3 = 0</a:t>
            </a:r>
          </a:p>
          <a:p>
            <a:r>
              <a:rPr lang="en-IN" sz="1600" b="1" dirty="0">
                <a:latin typeface="Consolas" pitchFamily="49" charset="0"/>
                <a:cs typeface="Consolas" panose="020B0609020204030204" pitchFamily="49" charset="0"/>
              </a:rPr>
              <a:t>3 / 3 = 1.0</a:t>
            </a:r>
          </a:p>
        </p:txBody>
      </p:sp>
      <p:sp>
        <p:nvSpPr>
          <p:cNvPr id="26" name="Rectangle: Top Corners Rounded 6">
            <a:extLst>
              <a:ext uri="{FF2B5EF4-FFF2-40B4-BE49-F238E27FC236}">
                <a16:creationId xmlns:a16="http://schemas.microsoft.com/office/drawing/2014/main" id="{62ED6631-A899-4B4C-9AC3-E75EAD79764E}"/>
              </a:ext>
            </a:extLst>
          </p:cNvPr>
          <p:cNvSpPr/>
          <p:nvPr/>
        </p:nvSpPr>
        <p:spPr>
          <a:xfrm>
            <a:off x="491408" y="34290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842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23" grpId="0" animBg="1"/>
      <p:bldP spid="24" grpId="0" animBg="1"/>
      <p:bldP spid="25" grpId="0" uiExpand="1" build="p"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2</a:t>
            </a:r>
          </a:p>
        </p:txBody>
      </p:sp>
      <p:sp>
        <p:nvSpPr>
          <p:cNvPr id="3" name="Content Placeholder 2"/>
          <p:cNvSpPr>
            <a:spLocks noGrp="1"/>
          </p:cNvSpPr>
          <p:nvPr>
            <p:ph idx="1"/>
          </p:nvPr>
        </p:nvSpPr>
        <p:spPr>
          <a:xfrm>
            <a:off x="131180" y="799944"/>
            <a:ext cx="11929641" cy="5590565"/>
          </a:xfrm>
        </p:spPr>
        <p:txBody>
          <a:bodyPr/>
          <a:lstStyle/>
          <a:p>
            <a:r>
              <a:rPr lang="en-IN" dirty="0"/>
              <a:t>WAP to calculate simple interest</a:t>
            </a:r>
          </a:p>
        </p:txBody>
      </p:sp>
      <p:sp>
        <p:nvSpPr>
          <p:cNvPr id="19" name="Rectangle 18">
            <a:extLst>
              <a:ext uri="{FF2B5EF4-FFF2-40B4-BE49-F238E27FC236}">
                <a16:creationId xmlns:a16="http://schemas.microsoft.com/office/drawing/2014/main" id="{722CD77B-7355-4047-B1C0-9A2D543AED50}"/>
              </a:ext>
            </a:extLst>
          </p:cNvPr>
          <p:cNvSpPr/>
          <p:nvPr/>
        </p:nvSpPr>
        <p:spPr>
          <a:xfrm>
            <a:off x="999414" y="1639271"/>
            <a:ext cx="7282804" cy="132343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 = int(input(</a:t>
            </a:r>
            <a:r>
              <a:rPr lang="en-IN" sz="1600" dirty="0">
                <a:solidFill>
                  <a:srgbClr val="A31515"/>
                </a:solidFill>
                <a:latin typeface="Menlo" panose="020B0609030804020204" pitchFamily="49" charset="0"/>
              </a:rPr>
              <a:t>"Enter P: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R = int(input(</a:t>
            </a:r>
            <a:r>
              <a:rPr lang="en-IN" sz="1600" dirty="0">
                <a:solidFill>
                  <a:srgbClr val="A31515"/>
                </a:solidFill>
                <a:latin typeface="Menlo" panose="020B0609030804020204" pitchFamily="49" charset="0"/>
              </a:rPr>
              <a:t>"Enter 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T = int(input(</a:t>
            </a:r>
            <a:r>
              <a:rPr lang="en-IN" sz="1600" dirty="0">
                <a:solidFill>
                  <a:srgbClr val="A31515"/>
                </a:solidFill>
                <a:latin typeface="Menlo" panose="020B0609030804020204" pitchFamily="49" charset="0"/>
              </a:rPr>
              <a:t>"Enter N: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 = (P * R * T) / </a:t>
            </a:r>
            <a:r>
              <a:rPr lang="en-IN" sz="1600" dirty="0">
                <a:solidFill>
                  <a:srgbClr val="098658"/>
                </a:solidFill>
                <a:latin typeface="Menlo" panose="020B0609030804020204" pitchFamily="49" charset="0"/>
              </a:rPr>
              <a:t>100</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"The simple interest is:"</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a:t>
            </a:r>
          </a:p>
        </p:txBody>
      </p:sp>
      <p:sp>
        <p:nvSpPr>
          <p:cNvPr id="20" name="Rectangle 19">
            <a:extLst>
              <a:ext uri="{FF2B5EF4-FFF2-40B4-BE49-F238E27FC236}">
                <a16:creationId xmlns:a16="http://schemas.microsoft.com/office/drawing/2014/main" id="{9A46B9B0-EA81-0647-88CC-67081B168111}"/>
              </a:ext>
            </a:extLst>
          </p:cNvPr>
          <p:cNvSpPr/>
          <p:nvPr/>
        </p:nvSpPr>
        <p:spPr>
          <a:xfrm>
            <a:off x="499421" y="163927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p:txBody>
      </p:sp>
      <p:sp>
        <p:nvSpPr>
          <p:cNvPr id="21" name="Rectangle: Top Corners Rounded 6">
            <a:extLst>
              <a:ext uri="{FF2B5EF4-FFF2-40B4-BE49-F238E27FC236}">
                <a16:creationId xmlns:a16="http://schemas.microsoft.com/office/drawing/2014/main" id="{FCC79A3A-C32F-9445-A595-5C10C6765460}"/>
              </a:ext>
            </a:extLst>
          </p:cNvPr>
          <p:cNvSpPr/>
          <p:nvPr/>
        </p:nvSpPr>
        <p:spPr>
          <a:xfrm>
            <a:off x="499421" y="13100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22" name="Rectangle 21">
            <a:extLst>
              <a:ext uri="{FF2B5EF4-FFF2-40B4-BE49-F238E27FC236}">
                <a16:creationId xmlns:a16="http://schemas.microsoft.com/office/drawing/2014/main" id="{27217CDE-4761-B544-B129-33DE33B3D90E}"/>
              </a:ext>
            </a:extLst>
          </p:cNvPr>
          <p:cNvSpPr/>
          <p:nvPr/>
        </p:nvSpPr>
        <p:spPr>
          <a:xfrm>
            <a:off x="499421" y="3514754"/>
            <a:ext cx="4050277" cy="1077218"/>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P: 10000</a:t>
            </a:r>
          </a:p>
          <a:p>
            <a:r>
              <a:rPr lang="en-IN" sz="1600" b="1" dirty="0">
                <a:latin typeface="Consolas" pitchFamily="49" charset="0"/>
                <a:cs typeface="Consolas" panose="020B0609020204030204" pitchFamily="49" charset="0"/>
              </a:rPr>
              <a:t>Enter R: 5</a:t>
            </a:r>
          </a:p>
          <a:p>
            <a:r>
              <a:rPr lang="en-IN" sz="1600" b="1" dirty="0">
                <a:latin typeface="Consolas" pitchFamily="49" charset="0"/>
                <a:cs typeface="Consolas" panose="020B0609020204030204" pitchFamily="49" charset="0"/>
              </a:rPr>
              <a:t>Enter N: 1</a:t>
            </a:r>
          </a:p>
          <a:p>
            <a:r>
              <a:rPr lang="en-IN" sz="1600" b="1" dirty="0">
                <a:latin typeface="Consolas" pitchFamily="49" charset="0"/>
                <a:cs typeface="Consolas" panose="020B0609020204030204" pitchFamily="49" charset="0"/>
              </a:rPr>
              <a:t>The simple interest is: 500.0</a:t>
            </a:r>
          </a:p>
        </p:txBody>
      </p:sp>
      <p:sp>
        <p:nvSpPr>
          <p:cNvPr id="23" name="Rectangle: Top Corners Rounded 6">
            <a:extLst>
              <a:ext uri="{FF2B5EF4-FFF2-40B4-BE49-F238E27FC236}">
                <a16:creationId xmlns:a16="http://schemas.microsoft.com/office/drawing/2014/main" id="{9435A1AB-233B-8344-8059-A1098B8DFF2A}"/>
              </a:ext>
            </a:extLst>
          </p:cNvPr>
          <p:cNvSpPr/>
          <p:nvPr/>
        </p:nvSpPr>
        <p:spPr>
          <a:xfrm>
            <a:off x="499421" y="31975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73415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nimBg="1"/>
      <p:bldP spid="20" grpId="0" animBg="1"/>
      <p:bldP spid="21" grpId="0" animBg="1"/>
      <p:bldP spid="22" grpId="0" uiExpand="1" build="p"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3</a:t>
            </a:r>
          </a:p>
        </p:txBody>
      </p:sp>
      <p:sp>
        <p:nvSpPr>
          <p:cNvPr id="3" name="Content Placeholder 2"/>
          <p:cNvSpPr>
            <a:spLocks noGrp="1"/>
          </p:cNvSpPr>
          <p:nvPr>
            <p:ph idx="1"/>
          </p:nvPr>
        </p:nvSpPr>
        <p:spPr>
          <a:xfrm>
            <a:off x="131180" y="799944"/>
            <a:ext cx="11929641" cy="5590565"/>
          </a:xfrm>
        </p:spPr>
        <p:txBody>
          <a:bodyPr/>
          <a:lstStyle/>
          <a:p>
            <a:r>
              <a:rPr lang="en-IN" dirty="0"/>
              <a:t>WAP to calculate area of circle.</a:t>
            </a:r>
          </a:p>
        </p:txBody>
      </p:sp>
      <p:sp>
        <p:nvSpPr>
          <p:cNvPr id="15" name="Rectangle 14">
            <a:extLst>
              <a:ext uri="{FF2B5EF4-FFF2-40B4-BE49-F238E27FC236}">
                <a16:creationId xmlns:a16="http://schemas.microsoft.com/office/drawing/2014/main" id="{007238C0-42A4-6D4B-9339-A61E1CE24396}"/>
              </a:ext>
            </a:extLst>
          </p:cNvPr>
          <p:cNvSpPr/>
          <p:nvPr/>
        </p:nvSpPr>
        <p:spPr>
          <a:xfrm>
            <a:off x="977112" y="1650538"/>
            <a:ext cx="7282804" cy="1077218"/>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PI = </a:t>
            </a:r>
            <a:r>
              <a:rPr lang="en-IN" sz="1600" dirty="0">
                <a:solidFill>
                  <a:srgbClr val="098658"/>
                </a:solidFill>
                <a:latin typeface="Menlo" panose="020B0609030804020204" pitchFamily="49" charset="0"/>
              </a:rPr>
              <a:t>3.14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r = float(input(</a:t>
            </a:r>
            <a:r>
              <a:rPr lang="en-IN" sz="1600" dirty="0">
                <a:solidFill>
                  <a:srgbClr val="A31515"/>
                </a:solidFill>
                <a:latin typeface="Menlo" panose="020B0609030804020204" pitchFamily="49" charset="0"/>
              </a:rPr>
              <a:t>"Enter the radius of a circle:"</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area = PI * r * 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"Area of a circle = %.2f"</a:t>
            </a:r>
            <a:r>
              <a:rPr lang="en-IN" sz="1600" dirty="0">
                <a:solidFill>
                  <a:srgbClr val="000000"/>
                </a:solidFill>
                <a:latin typeface="Menlo" panose="020B0609030804020204" pitchFamily="49" charset="0"/>
              </a:rPr>
              <a:t> %area)</a:t>
            </a:r>
          </a:p>
        </p:txBody>
      </p:sp>
      <p:sp>
        <p:nvSpPr>
          <p:cNvPr id="17" name="Rectangle 16">
            <a:extLst>
              <a:ext uri="{FF2B5EF4-FFF2-40B4-BE49-F238E27FC236}">
                <a16:creationId xmlns:a16="http://schemas.microsoft.com/office/drawing/2014/main" id="{E6B89899-B118-984E-8C49-944AF3433FAF}"/>
              </a:ext>
            </a:extLst>
          </p:cNvPr>
          <p:cNvSpPr/>
          <p:nvPr/>
        </p:nvSpPr>
        <p:spPr>
          <a:xfrm>
            <a:off x="477119" y="1650538"/>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p:txBody>
      </p:sp>
      <p:sp>
        <p:nvSpPr>
          <p:cNvPr id="19" name="Rectangle: Top Corners Rounded 6">
            <a:extLst>
              <a:ext uri="{FF2B5EF4-FFF2-40B4-BE49-F238E27FC236}">
                <a16:creationId xmlns:a16="http://schemas.microsoft.com/office/drawing/2014/main" id="{12A0B103-383F-6E4D-96E4-176232B0EF8D}"/>
              </a:ext>
            </a:extLst>
          </p:cNvPr>
          <p:cNvSpPr/>
          <p:nvPr/>
        </p:nvSpPr>
        <p:spPr>
          <a:xfrm>
            <a:off x="477119" y="13213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Example3.py</a:t>
            </a:r>
          </a:p>
        </p:txBody>
      </p:sp>
      <p:sp>
        <p:nvSpPr>
          <p:cNvPr id="20" name="Rectangle 19">
            <a:extLst>
              <a:ext uri="{FF2B5EF4-FFF2-40B4-BE49-F238E27FC236}">
                <a16:creationId xmlns:a16="http://schemas.microsoft.com/office/drawing/2014/main" id="{9ADDA960-75F4-B948-9626-A5D4437BD180}"/>
              </a:ext>
            </a:extLst>
          </p:cNvPr>
          <p:cNvSpPr/>
          <p:nvPr/>
        </p:nvSpPr>
        <p:spPr>
          <a:xfrm>
            <a:off x="477119" y="3456322"/>
            <a:ext cx="4540930"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the radius of a circle:100</a:t>
            </a:r>
          </a:p>
          <a:p>
            <a:r>
              <a:rPr lang="en-IN" sz="1600" b="1" dirty="0">
                <a:latin typeface="Consolas" pitchFamily="49" charset="0"/>
                <a:cs typeface="Consolas" panose="020B0609020204030204" pitchFamily="49" charset="0"/>
              </a:rPr>
              <a:t>Area of a circle = 31400.00</a:t>
            </a:r>
          </a:p>
        </p:txBody>
      </p:sp>
      <p:sp>
        <p:nvSpPr>
          <p:cNvPr id="21" name="Rectangle: Top Corners Rounded 6">
            <a:extLst>
              <a:ext uri="{FF2B5EF4-FFF2-40B4-BE49-F238E27FC236}">
                <a16:creationId xmlns:a16="http://schemas.microsoft.com/office/drawing/2014/main" id="{871562F6-23B5-434B-8966-297BB65058F3}"/>
              </a:ext>
            </a:extLst>
          </p:cNvPr>
          <p:cNvSpPr/>
          <p:nvPr/>
        </p:nvSpPr>
        <p:spPr>
          <a:xfrm>
            <a:off x="477119" y="3139068"/>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16739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P spid="17" grpId="0" animBg="1"/>
      <p:bldP spid="19" grpId="0" animBg="1"/>
      <p:bldP spid="20" grpId="0" uiExpand="1" build="p"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1C17-7254-3BEA-935D-A0C76D40134A}"/>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9E8DDCCD-6CB9-65EB-DFCB-7D63293510A3}"/>
              </a:ext>
            </a:extLst>
          </p:cNvPr>
          <p:cNvSpPr>
            <a:spLocks noGrp="1"/>
          </p:cNvSpPr>
          <p:nvPr>
            <p:ph type="body" sz="quarter" idx="11"/>
          </p:nvPr>
        </p:nvSpPr>
        <p:spPr/>
        <p:txBody>
          <a:bodyPr/>
          <a:lstStyle/>
          <a:p>
            <a:r>
              <a:rPr lang="en-IN" dirty="0"/>
              <a:t>shruti.maniar@darshan.ac.in</a:t>
            </a:r>
            <a:endParaRPr lang="en-US" dirty="0"/>
          </a:p>
        </p:txBody>
      </p:sp>
      <p:sp>
        <p:nvSpPr>
          <p:cNvPr id="11" name="Text Placeholder 10">
            <a:extLst>
              <a:ext uri="{FF2B5EF4-FFF2-40B4-BE49-F238E27FC236}">
                <a16:creationId xmlns:a16="http://schemas.microsoft.com/office/drawing/2014/main" id="{50BBF285-3AE1-EBCA-008F-0E2EA3121F30}"/>
              </a:ext>
            </a:extLst>
          </p:cNvPr>
          <p:cNvSpPr>
            <a:spLocks noGrp="1"/>
          </p:cNvSpPr>
          <p:nvPr>
            <p:ph type="body" sz="quarter" idx="12"/>
          </p:nvPr>
        </p:nvSpPr>
        <p:spPr/>
        <p:txBody>
          <a:bodyPr/>
          <a:lstStyle/>
          <a:p>
            <a:r>
              <a:rPr lang="en-US" dirty="0"/>
              <a:t>(O) 9727747317</a:t>
            </a:r>
          </a:p>
        </p:txBody>
      </p:sp>
      <p:sp>
        <p:nvSpPr>
          <p:cNvPr id="12" name="Text Placeholder 11">
            <a:extLst>
              <a:ext uri="{FF2B5EF4-FFF2-40B4-BE49-F238E27FC236}">
                <a16:creationId xmlns:a16="http://schemas.microsoft.com/office/drawing/2014/main" id="{9F1A6DB3-F600-9160-455C-2EA8DE274A5C}"/>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78135E23-D90F-038F-F25E-862F9D889D3B}"/>
              </a:ext>
            </a:extLst>
          </p:cNvPr>
          <p:cNvSpPr>
            <a:spLocks noGrp="1"/>
          </p:cNvSpPr>
          <p:nvPr>
            <p:ph type="body" sz="quarter" idx="14"/>
          </p:nvPr>
        </p:nvSpPr>
        <p:spPr/>
        <p:txBody>
          <a:bodyPr/>
          <a:lstStyle/>
          <a:p>
            <a:r>
              <a:rPr lang="en-IN" dirty="0"/>
              <a:t>Prof. Shruti Maniar</a:t>
            </a:r>
            <a:endParaRPr lang="en-US" dirty="0"/>
          </a:p>
        </p:txBody>
      </p:sp>
      <p:sp>
        <p:nvSpPr>
          <p:cNvPr id="14" name="Text Placeholder 13">
            <a:extLst>
              <a:ext uri="{FF2B5EF4-FFF2-40B4-BE49-F238E27FC236}">
                <a16:creationId xmlns:a16="http://schemas.microsoft.com/office/drawing/2014/main" id="{07394A0C-D4E8-91C7-0F02-2888AF2DD9EB}"/>
              </a:ext>
            </a:extLst>
          </p:cNvPr>
          <p:cNvSpPr>
            <a:spLocks noGrp="1"/>
          </p:cNvSpPr>
          <p:nvPr>
            <p:ph type="body" sz="quarter" idx="16"/>
          </p:nvPr>
        </p:nvSpPr>
        <p:spPr/>
        <p:txBody>
          <a:bodyPr/>
          <a:lstStyle/>
          <a:p>
            <a:r>
              <a:rPr lang="en-IN" dirty="0"/>
              <a:t>Python for Data Science (</a:t>
            </a:r>
            <a:r>
              <a:rPr lang="en-IN" dirty="0">
                <a:latin typeface="Roboto Condensed" panose="02000000000000000000" pitchFamily="2" charset="0"/>
              </a:rPr>
              <a:t>2305CS303</a:t>
            </a:r>
            <a:r>
              <a:rPr lang="en-IN" dirty="0"/>
              <a:t>)</a:t>
            </a:r>
            <a:endParaRPr lang="en-US" dirty="0"/>
          </a:p>
        </p:txBody>
      </p:sp>
      <p:sp>
        <p:nvSpPr>
          <p:cNvPr id="15" name="Title 1">
            <a:extLst>
              <a:ext uri="{FF2B5EF4-FFF2-40B4-BE49-F238E27FC236}">
                <a16:creationId xmlns:a16="http://schemas.microsoft.com/office/drawing/2014/main" id="{E1C646E1-73D1-92E2-6689-00CE0008504C}"/>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Unit-01.2</a:t>
            </a:r>
            <a:r>
              <a:rPr lang="en-US" dirty="0"/>
              <a:t> </a:t>
            </a:r>
            <a:br>
              <a:rPr lang="en-US" dirty="0"/>
            </a:br>
            <a:r>
              <a:rPr lang="en-IN" dirty="0"/>
              <a:t>Python Object and Data Structure</a:t>
            </a:r>
            <a:r>
              <a:rPr lang="en-US" dirty="0"/>
              <a:t/>
            </a:r>
            <a:br>
              <a:rPr lang="en-US" dirty="0"/>
            </a:br>
            <a:r>
              <a:rPr lang="en-US" dirty="0"/>
              <a:t/>
            </a:r>
            <a:br>
              <a:rPr lang="en-US" dirty="0"/>
            </a:br>
            <a:endParaRPr lang="en-US" dirty="0"/>
          </a:p>
        </p:txBody>
      </p:sp>
      <p:pic>
        <p:nvPicPr>
          <p:cNvPr id="5" name="Picture Placeholder 4">
            <a:extLst>
              <a:ext uri="{FF2B5EF4-FFF2-40B4-BE49-F238E27FC236}">
                <a16:creationId xmlns:a16="http://schemas.microsoft.com/office/drawing/2014/main" id="{E2FF091F-91EA-7856-445F-63998BA3E7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1520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FDAE-63DF-8D47-AAF3-9CE3DE8C9155}"/>
              </a:ext>
            </a:extLst>
          </p:cNvPr>
          <p:cNvSpPr>
            <a:spLocks noGrp="1"/>
          </p:cNvSpPr>
          <p:nvPr>
            <p:ph type="title"/>
          </p:nvPr>
        </p:nvSpPr>
        <p:spPr/>
        <p:txBody>
          <a:bodyPr/>
          <a:lstStyle/>
          <a:p>
            <a:r>
              <a:rPr lang="en-US" dirty="0"/>
              <a:t>Syllabus</a:t>
            </a:r>
          </a:p>
        </p:txBody>
      </p:sp>
      <p:graphicFrame>
        <p:nvGraphicFramePr>
          <p:cNvPr id="4" name="Content Placeholder 4">
            <a:extLst>
              <a:ext uri="{FF2B5EF4-FFF2-40B4-BE49-F238E27FC236}">
                <a16:creationId xmlns:a16="http://schemas.microsoft.com/office/drawing/2014/main" id="{0CECFDBB-80A6-A340-8B02-E63C62DFA375}"/>
              </a:ext>
            </a:extLst>
          </p:cNvPr>
          <p:cNvGraphicFramePr>
            <a:graphicFrameLocks noGrp="1"/>
          </p:cNvGraphicFramePr>
          <p:nvPr>
            <p:ph idx="1"/>
            <p:extLst>
              <p:ext uri="{D42A27DB-BD31-4B8C-83A1-F6EECF244321}">
                <p14:modId xmlns:p14="http://schemas.microsoft.com/office/powerpoint/2010/main" val="1248999"/>
              </p:ext>
            </p:extLst>
          </p:nvPr>
        </p:nvGraphicFramePr>
        <p:xfrm>
          <a:off x="299155" y="1150412"/>
          <a:ext cx="4780844" cy="3017520"/>
        </p:xfrm>
        <a:graphic>
          <a:graphicData uri="http://schemas.openxmlformats.org/drawingml/2006/table">
            <a:tbl>
              <a:tblPr firstRow="1" bandRow="1">
                <a:tableStyleId>{5FD0F851-EC5A-4D38-B0AD-8093EC10F338}</a:tableStyleId>
              </a:tblPr>
              <a:tblGrid>
                <a:gridCol w="788534">
                  <a:extLst>
                    <a:ext uri="{9D8B030D-6E8A-4147-A177-3AD203B41FA5}">
                      <a16:colId xmlns:a16="http://schemas.microsoft.com/office/drawing/2014/main" val="20000"/>
                    </a:ext>
                  </a:extLst>
                </a:gridCol>
                <a:gridCol w="3992310">
                  <a:extLst>
                    <a:ext uri="{9D8B030D-6E8A-4147-A177-3AD203B41FA5}">
                      <a16:colId xmlns:a16="http://schemas.microsoft.com/office/drawing/2014/main" val="20001"/>
                    </a:ext>
                  </a:extLst>
                </a:gridCol>
              </a:tblGrid>
              <a:tr h="400957">
                <a:tc>
                  <a:txBody>
                    <a:bodyPr/>
                    <a:lstStyle/>
                    <a:p>
                      <a:pPr algn="ctr"/>
                      <a:r>
                        <a:rPr lang="en-US" b="1" dirty="0">
                          <a:solidFill>
                            <a:schemeClr val="tx1"/>
                          </a:solidFill>
                        </a:rPr>
                        <a:t>Sr. No.</a:t>
                      </a:r>
                    </a:p>
                  </a:txBody>
                  <a:tcPr/>
                </a:tc>
                <a:tc>
                  <a:txBody>
                    <a:bodyPr/>
                    <a:lstStyle/>
                    <a:p>
                      <a:pPr algn="ctr"/>
                      <a:r>
                        <a:rPr lang="en-US" b="1" dirty="0">
                          <a:solidFill>
                            <a:schemeClr val="tx1"/>
                          </a:solidFill>
                        </a:rPr>
                        <a:t>Unit</a:t>
                      </a:r>
                    </a:p>
                  </a:txBody>
                  <a:tcPr anchor="ctr"/>
                </a:tc>
                <a:extLst>
                  <a:ext uri="{0D108BD9-81ED-4DB2-BD59-A6C34878D82A}">
                    <a16:rowId xmlns:a16="http://schemas.microsoft.com/office/drawing/2014/main" val="10001"/>
                  </a:ext>
                </a:extLst>
              </a:tr>
              <a:tr h="400957">
                <a:tc>
                  <a:txBody>
                    <a:bodyPr/>
                    <a:lstStyle/>
                    <a:p>
                      <a:pPr algn="ctr"/>
                      <a:r>
                        <a:rPr lang="en-US" dirty="0"/>
                        <a:t>1</a:t>
                      </a:r>
                      <a:endParaRPr lang="en-US" b="1" dirty="0"/>
                    </a:p>
                  </a:txBody>
                  <a:tcPr/>
                </a:tc>
                <a:tc>
                  <a:txBody>
                    <a:bodyPr/>
                    <a:lstStyle/>
                    <a:p>
                      <a:r>
                        <a:rPr lang="en-US" sz="1800" kern="1200" baseline="0" dirty="0"/>
                        <a:t>Introduction to Python, Object and Data Structure, Python Operators	</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2"/>
                  </a:ext>
                </a:extLst>
              </a:tr>
              <a:tr h="400957">
                <a:tc>
                  <a:txBody>
                    <a:bodyPr/>
                    <a:lstStyle/>
                    <a:p>
                      <a:pPr algn="ctr"/>
                      <a:r>
                        <a:rPr lang="en-US" dirty="0"/>
                        <a:t>2</a:t>
                      </a:r>
                      <a:endParaRPr lang="en-US" b="1" dirty="0"/>
                    </a:p>
                  </a:txBody>
                  <a:tcPr/>
                </a:tc>
                <a:tc>
                  <a:txBody>
                    <a:bodyPr/>
                    <a:lstStyle/>
                    <a:p>
                      <a:r>
                        <a:rPr lang="en-US" sz="1800" kern="1200" baseline="0" dirty="0"/>
                        <a:t>Conditional and Looping Statements, Functions in Python</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3"/>
                  </a:ext>
                </a:extLst>
              </a:tr>
              <a:tr h="229118">
                <a:tc>
                  <a:txBody>
                    <a:bodyPr/>
                    <a:lstStyle/>
                    <a:p>
                      <a:pPr algn="ctr"/>
                      <a:r>
                        <a:rPr lang="en-US" dirty="0"/>
                        <a:t>3</a:t>
                      </a:r>
                      <a:endParaRPr lang="en-US" b="1" dirty="0"/>
                    </a:p>
                  </a:txBody>
                  <a:tcPr/>
                </a:tc>
                <a:tc>
                  <a:txBody>
                    <a:bodyPr/>
                    <a:lstStyle/>
                    <a:p>
                      <a:r>
                        <a:rPr lang="en-US" sz="1800" kern="1200" baseline="0" dirty="0"/>
                        <a:t> </a:t>
                      </a:r>
                      <a:r>
                        <a:rPr lang="en-US" sz="1800" kern="1200" baseline="0" dirty="0" err="1"/>
                        <a:t>Numpy</a:t>
                      </a:r>
                      <a:r>
                        <a:rPr lang="en-US" sz="1800" kern="1200" baseline="0" dirty="0"/>
                        <a:t> and Beautiful Soup</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4"/>
                  </a:ext>
                </a:extLst>
              </a:tr>
              <a:tr h="229118">
                <a:tc>
                  <a:txBody>
                    <a:bodyPr/>
                    <a:lstStyle/>
                    <a:p>
                      <a:pPr algn="ctr"/>
                      <a:r>
                        <a:rPr lang="en-US" dirty="0"/>
                        <a:t>4</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Pandas</a:t>
                      </a:r>
                      <a:endParaRPr lang="en-US" sz="1800" b="0" kern="1200" baseline="0" dirty="0">
                        <a:solidFill>
                          <a:schemeClr val="tx1"/>
                        </a:solidFill>
                        <a:latin typeface="+mn-lt"/>
                        <a:ea typeface="+mn-ea"/>
                        <a:cs typeface="+mn-cs"/>
                      </a:endParaRPr>
                    </a:p>
                  </a:txBody>
                  <a:tcPr/>
                </a:tc>
                <a:extLst>
                  <a:ext uri="{0D108BD9-81ED-4DB2-BD59-A6C34878D82A}">
                    <a16:rowId xmlns:a16="http://schemas.microsoft.com/office/drawing/2014/main" val="10006"/>
                  </a:ext>
                </a:extLst>
              </a:tr>
              <a:tr h="360657">
                <a:tc>
                  <a:txBody>
                    <a:bodyPr/>
                    <a:lstStyle/>
                    <a:p>
                      <a:pPr algn="ctr"/>
                      <a:r>
                        <a:rPr lang="en-US" dirty="0"/>
                        <a:t>5</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rPr>
                        <a:t> Matplotlib</a:t>
                      </a:r>
                      <a:endParaRPr lang="en-US" sz="1800" b="1" kern="1200" baseline="0" dirty="0">
                        <a:solidFill>
                          <a:schemeClr val="tx1"/>
                        </a:solidFill>
                        <a:latin typeface="+mn-lt"/>
                        <a:ea typeface="+mn-ea"/>
                        <a:cs typeface="+mn-cs"/>
                      </a:endParaRPr>
                    </a:p>
                  </a:txBody>
                  <a:tcPr/>
                </a:tc>
                <a:extLst>
                  <a:ext uri="{0D108BD9-81ED-4DB2-BD59-A6C34878D82A}">
                    <a16:rowId xmlns:a16="http://schemas.microsoft.com/office/drawing/2014/main" val="10007"/>
                  </a:ext>
                </a:extLst>
              </a:tr>
            </a:tbl>
          </a:graphicData>
        </a:graphic>
      </p:graphicFrame>
      <p:sp>
        <p:nvSpPr>
          <p:cNvPr id="5" name="Rectangle 4">
            <a:extLst>
              <a:ext uri="{FF2B5EF4-FFF2-40B4-BE49-F238E27FC236}">
                <a16:creationId xmlns:a16="http://schemas.microsoft.com/office/drawing/2014/main" id="{ACEEF694-0F3C-9249-A97A-DF55B0465232}"/>
              </a:ext>
            </a:extLst>
          </p:cNvPr>
          <p:cNvSpPr/>
          <p:nvPr/>
        </p:nvSpPr>
        <p:spPr>
          <a:xfrm>
            <a:off x="5350545" y="947212"/>
            <a:ext cx="6639959" cy="2062103"/>
          </a:xfrm>
          <a:prstGeom prst="rect">
            <a:avLst/>
          </a:prstGeom>
        </p:spPr>
        <p:txBody>
          <a:bodyPr wrap="none">
            <a:spAutoFit/>
          </a:bodyPr>
          <a:lstStyle/>
          <a:p>
            <a:r>
              <a:rPr lang="en-US" b="1" dirty="0"/>
              <a:t>Reference Book:</a:t>
            </a:r>
          </a:p>
          <a:p>
            <a:endParaRPr lang="en-US" sz="1400" dirty="0"/>
          </a:p>
          <a:p>
            <a:pPr marL="342900" indent="-342900">
              <a:buAutoNum type="arabicParenR"/>
            </a:pPr>
            <a:r>
              <a:rPr lang="en-US" sz="1600" dirty="0"/>
              <a:t>Programming in Python 3 : A Complete Introduction to the Python Language</a:t>
            </a:r>
          </a:p>
          <a:p>
            <a:pPr marL="342900" indent="-342900">
              <a:buAutoNum type="arabicParenR"/>
            </a:pPr>
            <a:r>
              <a:rPr lang="en-US" sz="1600" dirty="0"/>
              <a:t>Introduction to Computation and Programming using Python</a:t>
            </a:r>
          </a:p>
          <a:p>
            <a:pPr marL="342900" indent="-342900">
              <a:buAutoNum type="arabicParenR"/>
            </a:pPr>
            <a:r>
              <a:rPr lang="en-US" sz="1600" dirty="0"/>
              <a:t>Core Python Programming</a:t>
            </a:r>
          </a:p>
          <a:p>
            <a:pPr marL="342900" indent="-342900">
              <a:buFontTx/>
              <a:buAutoNum type="arabicParenR"/>
            </a:pPr>
            <a:r>
              <a:rPr lang="en-US" sz="1600" dirty="0"/>
              <a:t>Python for Data Science for Dummies</a:t>
            </a:r>
          </a:p>
          <a:p>
            <a:pPr marL="342900" indent="-342900">
              <a:buFontTx/>
              <a:buAutoNum type="arabicParenR"/>
            </a:pPr>
            <a:r>
              <a:rPr lang="en-US" sz="1600" dirty="0"/>
              <a:t>Python for Data Analysis</a:t>
            </a:r>
          </a:p>
          <a:p>
            <a:pPr marL="342900" indent="-342900">
              <a:buFontTx/>
              <a:buAutoNum type="arabicParenR"/>
            </a:pPr>
            <a:r>
              <a:rPr lang="en-US" sz="1600" dirty="0"/>
              <a:t>Introduction to Machine Learning with Python</a:t>
            </a:r>
          </a:p>
        </p:txBody>
      </p:sp>
    </p:spTree>
    <p:extLst>
      <p:ext uri="{BB962C8B-B14F-4D97-AF65-F5344CB8AC3E}">
        <p14:creationId xmlns:p14="http://schemas.microsoft.com/office/powerpoint/2010/main" val="9364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AA0D-6BBB-1F80-CF20-C0BB0648143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3D9EAD-381B-6A91-4813-8C1F700A9F76}"/>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9AE0734-63E4-C66E-313B-7E41E2D32F3E}"/>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DFF8139-872A-E596-4455-9692B04CD4A1}"/>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677ACDD1-EC98-3A0D-27DC-F5EB7F59EE1E}"/>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4EC91A6F-C51A-5985-EEFB-C0A19D8569B8}"/>
              </a:ext>
            </a:extLst>
          </p:cNvPr>
          <p:cNvCxnSpPr>
            <a:cxnSpLocks/>
          </p:cNvCxnSpPr>
          <p:nvPr/>
        </p:nvCxnSpPr>
        <p:spPr>
          <a:xfrm>
            <a:off x="1191446" y="1157468"/>
            <a:ext cx="0" cy="40662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A045A5-F21A-22C6-F953-84F8352A4E81}"/>
              </a:ext>
            </a:extLst>
          </p:cNvPr>
          <p:cNvSpPr txBox="1"/>
          <p:nvPr/>
        </p:nvSpPr>
        <p:spPr>
          <a:xfrm>
            <a:off x="1458964" y="712385"/>
            <a:ext cx="4909938" cy="4739759"/>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Data types</a:t>
            </a:r>
          </a:p>
          <a:p>
            <a:pPr indent="446088">
              <a:buFont typeface="Wingdings" pitchFamily="2" charset="2"/>
              <a:buChar char="ü"/>
            </a:pPr>
            <a:r>
              <a:rPr lang="en-US" sz="2000" dirty="0"/>
              <a:t>Tokens</a:t>
            </a:r>
          </a:p>
          <a:p>
            <a:pPr indent="446088">
              <a:buFont typeface="Wingdings" pitchFamily="2" charset="2"/>
              <a:buChar char="ü"/>
            </a:pPr>
            <a:r>
              <a:rPr lang="en-US" sz="2000" dirty="0"/>
              <a:t>Variables : Numbers, Boolean, String</a:t>
            </a:r>
          </a:p>
          <a:p>
            <a:pPr indent="446088">
              <a:buFont typeface="Wingdings" pitchFamily="2" charset="2"/>
              <a:buChar char="ü"/>
            </a:pPr>
            <a:r>
              <a:rPr lang="en-US" sz="2000" dirty="0"/>
              <a:t>Type Conversions</a:t>
            </a:r>
          </a:p>
          <a:p>
            <a:pPr indent="446088">
              <a:buFont typeface="Wingdings" pitchFamily="2" charset="2"/>
              <a:buChar char="ü"/>
            </a:pPr>
            <a:r>
              <a:rPr lang="en-US" sz="2000" dirty="0"/>
              <a:t>Concept of Mutability</a:t>
            </a:r>
          </a:p>
          <a:p>
            <a:pPr indent="446088">
              <a:buFont typeface="Wingdings" pitchFamily="2" charset="2"/>
              <a:buChar char="ü"/>
            </a:pPr>
            <a:r>
              <a:rPr lang="en-US" sz="2000" dirty="0"/>
              <a:t>Indexing and Slicing of String</a:t>
            </a:r>
          </a:p>
          <a:p>
            <a:pPr indent="446088">
              <a:buFont typeface="Wingdings" pitchFamily="2" charset="2"/>
              <a:buChar char="ü"/>
            </a:pPr>
            <a:r>
              <a:rPr lang="en-US" sz="2000" dirty="0"/>
              <a:t>Formatting String</a:t>
            </a:r>
          </a:p>
          <a:p>
            <a:pPr indent="446088">
              <a:buFont typeface="Wingdings" pitchFamily="2" charset="2"/>
              <a:buChar char="ü"/>
            </a:pPr>
            <a:r>
              <a:rPr lang="en-US" sz="2000" dirty="0"/>
              <a:t>String Functions</a:t>
            </a:r>
          </a:p>
          <a:p>
            <a:pPr indent="446088">
              <a:buFont typeface="Wingdings" pitchFamily="2" charset="2"/>
              <a:buChar char="ü"/>
            </a:pPr>
            <a:r>
              <a:rPr lang="en-US" sz="2000" dirty="0"/>
              <a:t>List</a:t>
            </a:r>
          </a:p>
          <a:p>
            <a:pPr indent="446088">
              <a:buFont typeface="Wingdings" pitchFamily="2" charset="2"/>
              <a:buChar char="ü"/>
            </a:pPr>
            <a:r>
              <a:rPr lang="en-US" sz="2000" dirty="0"/>
              <a:t>Set</a:t>
            </a:r>
          </a:p>
          <a:p>
            <a:pPr indent="446088">
              <a:buFont typeface="Wingdings" pitchFamily="2" charset="2"/>
              <a:buChar char="ü"/>
            </a:pPr>
            <a:r>
              <a:rPr lang="en-US" sz="2000" dirty="0"/>
              <a:t>Tuple</a:t>
            </a:r>
          </a:p>
          <a:p>
            <a:pPr indent="446088">
              <a:buFont typeface="Wingdings" pitchFamily="2" charset="2"/>
              <a:buChar char="ü"/>
            </a:pPr>
            <a:r>
              <a:rPr lang="en-US" sz="2000" dirty="0"/>
              <a:t>Dictionary </a:t>
            </a:r>
          </a:p>
          <a:p>
            <a:pPr indent="446088">
              <a:buFont typeface="Wingdings" pitchFamily="2" charset="2"/>
              <a:buChar char="ü"/>
            </a:pPr>
            <a:r>
              <a:rPr lang="en-US" sz="2000" dirty="0"/>
              <a:t>Magic Commands</a:t>
            </a:r>
          </a:p>
        </p:txBody>
      </p:sp>
    </p:spTree>
    <p:extLst>
      <p:ext uri="{BB962C8B-B14F-4D97-AF65-F5344CB8AC3E}">
        <p14:creationId xmlns:p14="http://schemas.microsoft.com/office/powerpoint/2010/main" val="49649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in Python</a:t>
            </a:r>
            <a:endParaRPr lang="en-US" dirty="0"/>
          </a:p>
        </p:txBody>
      </p:sp>
      <p:sp>
        <p:nvSpPr>
          <p:cNvPr id="3" name="Content Placeholder 2"/>
          <p:cNvSpPr>
            <a:spLocks noGrp="1"/>
          </p:cNvSpPr>
          <p:nvPr>
            <p:ph idx="1"/>
          </p:nvPr>
        </p:nvSpPr>
        <p:spPr>
          <a:xfrm>
            <a:off x="131180" y="863444"/>
            <a:ext cx="11929641" cy="5702725"/>
          </a:xfrm>
        </p:spPr>
        <p:txBody>
          <a:bodyPr/>
          <a:lstStyle/>
          <a:p>
            <a:r>
              <a:rPr lang="en-US" dirty="0"/>
              <a:t>A Python variable is a </a:t>
            </a:r>
            <a:r>
              <a:rPr lang="en-US" b="1" dirty="0">
                <a:solidFill>
                  <a:srgbClr val="C00000"/>
                </a:solidFill>
              </a:rPr>
              <a:t>named reference </a:t>
            </a:r>
            <a:r>
              <a:rPr lang="en-US" dirty="0"/>
              <a:t>to a value stored in memory.</a:t>
            </a:r>
          </a:p>
          <a:p>
            <a:r>
              <a:rPr lang="en-US" dirty="0"/>
              <a:t>Unlike other programming languages, Python has </a:t>
            </a:r>
            <a:r>
              <a:rPr lang="en-US" dirty="0">
                <a:solidFill>
                  <a:srgbClr val="C00000"/>
                </a:solidFill>
              </a:rPr>
              <a:t>no command </a:t>
            </a:r>
            <a:r>
              <a:rPr lang="en-US" dirty="0"/>
              <a:t>for declaring a variable.</a:t>
            </a:r>
          </a:p>
          <a:p>
            <a:r>
              <a:rPr lang="en-US" dirty="0"/>
              <a:t>A variable is created the moment you </a:t>
            </a:r>
            <a:r>
              <a:rPr lang="en-US" dirty="0">
                <a:solidFill>
                  <a:srgbClr val="C00000"/>
                </a:solidFill>
              </a:rPr>
              <a:t>first assign </a:t>
            </a:r>
            <a:r>
              <a:rPr lang="en-US" dirty="0"/>
              <a:t>a value to it.</a:t>
            </a:r>
          </a:p>
          <a:p>
            <a:r>
              <a:rPr lang="en-IN" dirty="0"/>
              <a:t>Python uses Dynamic Typing so,</a:t>
            </a:r>
            <a:endParaRPr lang="en-US" dirty="0"/>
          </a:p>
          <a:p>
            <a:pPr lvl="1"/>
            <a:r>
              <a:rPr lang="en-IN" dirty="0"/>
              <a:t>We need </a:t>
            </a:r>
            <a:r>
              <a:rPr lang="en-IN" dirty="0">
                <a:solidFill>
                  <a:srgbClr val="C00000"/>
                </a:solidFill>
              </a:rPr>
              <a:t>not to specify the data types </a:t>
            </a:r>
            <a:r>
              <a:rPr lang="en-IN" dirty="0"/>
              <a:t>to the variable as it will internally assign the data type to the variable according to the </a:t>
            </a:r>
            <a:r>
              <a:rPr lang="en-IN" dirty="0">
                <a:solidFill>
                  <a:srgbClr val="C00000"/>
                </a:solidFill>
              </a:rPr>
              <a:t>value assigned</a:t>
            </a:r>
            <a:r>
              <a:rPr lang="en-IN" dirty="0"/>
              <a:t>.</a:t>
            </a:r>
          </a:p>
          <a:p>
            <a:pPr lvl="1"/>
            <a:r>
              <a:rPr lang="en-IN" dirty="0"/>
              <a:t>we can also </a:t>
            </a:r>
            <a:r>
              <a:rPr lang="en-IN" dirty="0">
                <a:solidFill>
                  <a:srgbClr val="C00000"/>
                </a:solidFill>
              </a:rPr>
              <a:t>reassign new value of the different data type to the same variable</a:t>
            </a:r>
            <a:r>
              <a:rPr lang="en-IN" dirty="0"/>
              <a:t>, variable data type will change to new data type automatically.</a:t>
            </a:r>
          </a:p>
          <a:p>
            <a:pPr lvl="1"/>
            <a:r>
              <a:rPr lang="en-IN" dirty="0"/>
              <a:t>We can check the current data type of the variable with </a:t>
            </a:r>
            <a:r>
              <a:rPr lang="en-IN" b="1" dirty="0">
                <a:solidFill>
                  <a:srgbClr val="C00000"/>
                </a:solidFill>
              </a:rPr>
              <a:t>type(</a:t>
            </a:r>
            <a:r>
              <a:rPr lang="en-IN" b="1" dirty="0" err="1">
                <a:solidFill>
                  <a:srgbClr val="C00000"/>
                </a:solidFill>
              </a:rPr>
              <a:t>variablename</a:t>
            </a:r>
            <a:r>
              <a:rPr lang="en-IN" b="1" dirty="0">
                <a:solidFill>
                  <a:srgbClr val="C00000"/>
                </a:solidFill>
              </a:rPr>
              <a:t>)</a:t>
            </a:r>
            <a:r>
              <a:rPr lang="en-IN" dirty="0">
                <a:solidFill>
                  <a:srgbClr val="C00000"/>
                </a:solidFill>
              </a:rPr>
              <a:t> </a:t>
            </a:r>
            <a:r>
              <a:rPr lang="en-IN" dirty="0"/>
              <a:t>in-built function.</a:t>
            </a:r>
          </a:p>
          <a:p>
            <a:r>
              <a:rPr lang="en-IN" dirty="0"/>
              <a:t>Rules for Variable Name : </a:t>
            </a:r>
          </a:p>
          <a:p>
            <a:pPr lvl="1"/>
            <a:r>
              <a:rPr lang="en-IN" dirty="0"/>
              <a:t>Variable Name must begin with Letter or Underscore(_),  it can not start with digit.</a:t>
            </a:r>
          </a:p>
          <a:p>
            <a:pPr lvl="1"/>
            <a:r>
              <a:rPr lang="en-IN" dirty="0"/>
              <a:t>Remaining characters of the Variable Name can be letters, numbers or Underscore.</a:t>
            </a:r>
          </a:p>
          <a:p>
            <a:pPr lvl="1"/>
            <a:r>
              <a:rPr lang="en-IN" dirty="0"/>
              <a:t>Spaces and Special Characters(except underscore) are not allowed.</a:t>
            </a:r>
          </a:p>
          <a:p>
            <a:pPr lvl="1"/>
            <a:r>
              <a:rPr lang="en-IN" dirty="0"/>
              <a:t>Python Keywords are not allowed to be a Variable Name.</a:t>
            </a:r>
          </a:p>
          <a:p>
            <a:pPr lvl="1"/>
            <a:r>
              <a:rPr lang="en-IN" dirty="0"/>
              <a:t>Variable Names are Case-Sensitive.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Python variable</a:t>
            </a:r>
            <a:endParaRPr lang="en-US" dirty="0"/>
          </a:p>
        </p:txBody>
      </p:sp>
      <p:sp>
        <p:nvSpPr>
          <p:cNvPr id="3" name="Content Placeholder 2"/>
          <p:cNvSpPr>
            <a:spLocks noGrp="1"/>
          </p:cNvSpPr>
          <p:nvPr>
            <p:ph idx="1"/>
          </p:nvPr>
        </p:nvSpPr>
        <p:spPr>
          <a:xfrm>
            <a:off x="131180" y="799944"/>
            <a:ext cx="11929641" cy="5590565"/>
          </a:xfrm>
        </p:spPr>
        <p:txBody>
          <a:bodyPr/>
          <a:lstStyle/>
          <a:p>
            <a:r>
              <a:rPr lang="en-IN" dirty="0"/>
              <a:t>Example :</a:t>
            </a:r>
          </a:p>
        </p:txBody>
      </p:sp>
      <p:sp>
        <p:nvSpPr>
          <p:cNvPr id="9" name="Rectangle 8">
            <a:extLst>
              <a:ext uri="{FF2B5EF4-FFF2-40B4-BE49-F238E27FC236}">
                <a16:creationId xmlns:a16="http://schemas.microsoft.com/office/drawing/2014/main" id="{D456EBDA-49A4-A843-A786-6989C63A54AA}"/>
              </a:ext>
            </a:extLst>
          </p:cNvPr>
          <p:cNvSpPr/>
          <p:nvPr/>
        </p:nvSpPr>
        <p:spPr>
          <a:xfrm>
            <a:off x="1055170" y="1512070"/>
            <a:ext cx="8472276" cy="2585323"/>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y = </a:t>
            </a:r>
            <a:r>
              <a:rPr lang="en-US" sz="1600" dirty="0">
                <a:solidFill>
                  <a:srgbClr val="098658"/>
                </a:solidFill>
                <a:latin typeface="Consolas"/>
              </a:rPr>
              <a:t>123.456</a:t>
            </a:r>
            <a:endParaRPr lang="en-US" sz="1600" dirty="0">
              <a:solidFill>
                <a:srgbClr val="000000"/>
              </a:solidFill>
              <a:latin typeface="Consolas"/>
            </a:endParaRPr>
          </a:p>
          <a:p>
            <a:r>
              <a:rPr lang="en-US" sz="1600" dirty="0">
                <a:solidFill>
                  <a:srgbClr val="000000"/>
                </a:solidFill>
                <a:latin typeface="Consolas"/>
              </a:rPr>
              <a:t>print(y)</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a:t>
            </a:r>
            <a:r>
              <a:rPr lang="en-US" sz="1600" dirty="0" err="1">
                <a:solidFill>
                  <a:srgbClr val="A31515"/>
                </a:solidFill>
                <a:latin typeface="Consolas"/>
              </a:rPr>
              <a:t>insitute</a:t>
            </a:r>
            <a:r>
              <a:rPr lang="en-US" sz="1600" dirty="0">
                <a:solidFill>
                  <a:srgbClr val="A31515"/>
                </a:solidFill>
                <a:latin typeface="Consolas"/>
              </a:rPr>
              <a:t> of </a:t>
            </a:r>
            <a:r>
              <a:rPr lang="en-US" sz="1600" dirty="0" err="1">
                <a:solidFill>
                  <a:srgbClr val="A31515"/>
                </a:solidFill>
                <a:latin typeface="Consolas"/>
              </a:rPr>
              <a:t>engneering</a:t>
            </a:r>
            <a:r>
              <a:rPr lang="en-US" sz="1600" dirty="0">
                <a:solidFill>
                  <a:srgbClr val="A31515"/>
                </a:solidFill>
                <a:latin typeface="Consolas"/>
              </a:rPr>
              <a:t> and technology"</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55177" y="1512070"/>
            <a:ext cx="499993" cy="255454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effectLst/>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effectLst/>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effectLst/>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effectLst/>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effectLst/>
                <a:latin typeface="Consolas" panose="020B0609020204030204" pitchFamily="49" charset="0"/>
              </a:rPr>
              <a:t>10</a:t>
            </a:r>
            <a:endParaRPr lang="en-US" sz="1600" b="1" dirty="0">
              <a:solidFill>
                <a:schemeClr val="tx1">
                  <a:lumMod val="75000"/>
                  <a:lumOff val="25000"/>
                </a:schemeClr>
              </a:solidFill>
              <a:effectLst/>
              <a:latin typeface="Consolas" panose="020B0609020204030204" pitchFamily="49" charset="0"/>
            </a:endParaRP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555177" y="1182886"/>
            <a:ext cx="10905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demo.py</a:t>
            </a:r>
          </a:p>
        </p:txBody>
      </p:sp>
      <p:sp>
        <p:nvSpPr>
          <p:cNvPr id="13" name="Rectangle 12">
            <a:extLst>
              <a:ext uri="{FF2B5EF4-FFF2-40B4-BE49-F238E27FC236}">
                <a16:creationId xmlns:a16="http://schemas.microsoft.com/office/drawing/2014/main" id="{D456EBDA-49A4-A843-A786-6989C63A54AA}"/>
              </a:ext>
            </a:extLst>
          </p:cNvPr>
          <p:cNvSpPr/>
          <p:nvPr/>
        </p:nvSpPr>
        <p:spPr>
          <a:xfrm>
            <a:off x="1032909" y="4475738"/>
            <a:ext cx="847227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python demo.py</a:t>
            </a:r>
          </a:p>
        </p:txBody>
      </p:sp>
      <p:sp>
        <p:nvSpPr>
          <p:cNvPr id="14" name="Rectangle 13">
            <a:extLst>
              <a:ext uri="{FF2B5EF4-FFF2-40B4-BE49-F238E27FC236}">
                <a16:creationId xmlns:a16="http://schemas.microsoft.com/office/drawing/2014/main" id="{35F9F4A0-4592-C04D-B2D0-0BF66A3BFA20}"/>
              </a:ext>
            </a:extLst>
          </p:cNvPr>
          <p:cNvSpPr/>
          <p:nvPr/>
        </p:nvSpPr>
        <p:spPr>
          <a:xfrm>
            <a:off x="532916" y="447573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5" name="Rectangle: Top Corners Rounded 6">
            <a:extLst>
              <a:ext uri="{FF2B5EF4-FFF2-40B4-BE49-F238E27FC236}">
                <a16:creationId xmlns:a16="http://schemas.microsoft.com/office/drawing/2014/main" id="{0336C271-A2A3-9445-9946-5006F0A250F4}"/>
              </a:ext>
            </a:extLst>
          </p:cNvPr>
          <p:cNvSpPr/>
          <p:nvPr/>
        </p:nvSpPr>
        <p:spPr>
          <a:xfrm>
            <a:off x="532916" y="41465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Run in terminal</a:t>
            </a:r>
          </a:p>
        </p:txBody>
      </p:sp>
      <p:sp>
        <p:nvSpPr>
          <p:cNvPr id="16" name="Rectangle 15">
            <a:extLst>
              <a:ext uri="{FF2B5EF4-FFF2-40B4-BE49-F238E27FC236}">
                <a16:creationId xmlns:a16="http://schemas.microsoft.com/office/drawing/2014/main" id="{D456EBDA-49A4-A843-A786-6989C63A54AA}"/>
              </a:ext>
            </a:extLst>
          </p:cNvPr>
          <p:cNvSpPr/>
          <p:nvPr/>
        </p:nvSpPr>
        <p:spPr>
          <a:xfrm>
            <a:off x="1062019" y="5224040"/>
            <a:ext cx="8472276"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10</a:t>
            </a:r>
          </a:p>
          <a:p>
            <a:r>
              <a:rPr lang="en-IN" sz="1600" b="1" dirty="0" err="1">
                <a:latin typeface="Consolas" pitchFamily="49" charset="0"/>
                <a:cs typeface="Consolas" panose="020B0609020204030204" pitchFamily="49" charset="0"/>
              </a:rPr>
              <a:t>int</a:t>
            </a:r>
            <a:endParaRPr lang="en-IN" sz="1600" b="1" dirty="0">
              <a:latin typeface="Consolas" pitchFamily="49" charset="0"/>
              <a:cs typeface="Consolas" panose="020B0609020204030204" pitchFamily="49" charset="0"/>
            </a:endParaRPr>
          </a:p>
          <a:p>
            <a:r>
              <a:rPr lang="en-IN" sz="1600" b="1" dirty="0">
                <a:latin typeface="Consolas" pitchFamily="49" charset="0"/>
                <a:cs typeface="Consolas" panose="020B0609020204030204" pitchFamily="49" charset="0"/>
              </a:rPr>
              <a:t>123.456</a:t>
            </a:r>
          </a:p>
          <a:p>
            <a:r>
              <a:rPr lang="en-IN" sz="1600" b="1" dirty="0" err="1">
                <a:latin typeface="Consolas" pitchFamily="49" charset="0"/>
                <a:cs typeface="Consolas" panose="020B0609020204030204" pitchFamily="49" charset="0"/>
              </a:rPr>
              <a:t>Darshan</a:t>
            </a:r>
            <a:r>
              <a:rPr lang="en-IN" sz="1600" b="1" dirty="0">
                <a:latin typeface="Consolas" pitchFamily="49" charset="0"/>
                <a:cs typeface="Consolas" panose="020B0609020204030204" pitchFamily="49" charset="0"/>
              </a:rPr>
              <a:t> institute of engineering and technology</a:t>
            </a:r>
          </a:p>
          <a:p>
            <a:r>
              <a:rPr lang="en-IN" sz="1600" b="1" dirty="0" err="1">
                <a:latin typeface="Consolas" pitchFamily="49" charset="0"/>
                <a:cs typeface="Consolas" panose="020B0609020204030204" pitchFamily="49" charset="0"/>
              </a:rPr>
              <a:t>str</a:t>
            </a:r>
            <a:endParaRPr lang="en-IN" sz="1600" b="1" dirty="0">
              <a:latin typeface="Consolas" pitchFamily="49" charset="0"/>
              <a:cs typeface="Consolas" panose="020B0609020204030204" pitchFamily="49" charset="0"/>
            </a:endParaRPr>
          </a:p>
        </p:txBody>
      </p:sp>
      <p:sp>
        <p:nvSpPr>
          <p:cNvPr id="17" name="Rectangle 16">
            <a:extLst>
              <a:ext uri="{FF2B5EF4-FFF2-40B4-BE49-F238E27FC236}">
                <a16:creationId xmlns:a16="http://schemas.microsoft.com/office/drawing/2014/main" id="{35F9F4A0-4592-C04D-B2D0-0BF66A3BFA20}"/>
              </a:ext>
            </a:extLst>
          </p:cNvPr>
          <p:cNvSpPr/>
          <p:nvPr/>
        </p:nvSpPr>
        <p:spPr>
          <a:xfrm>
            <a:off x="562026" y="5224040"/>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8" name="Rectangle: Top Corners Rounded 6">
            <a:extLst>
              <a:ext uri="{FF2B5EF4-FFF2-40B4-BE49-F238E27FC236}">
                <a16:creationId xmlns:a16="http://schemas.microsoft.com/office/drawing/2014/main" id="{0336C271-A2A3-9445-9946-5006F0A250F4}"/>
              </a:ext>
            </a:extLst>
          </p:cNvPr>
          <p:cNvSpPr/>
          <p:nvPr/>
        </p:nvSpPr>
        <p:spPr>
          <a:xfrm>
            <a:off x="562026" y="489485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9" name="Line Callout 1 18"/>
          <p:cNvSpPr/>
          <p:nvPr/>
        </p:nvSpPr>
        <p:spPr>
          <a:xfrm>
            <a:off x="4584700" y="1803400"/>
            <a:ext cx="4889500" cy="482600"/>
          </a:xfrm>
          <a:prstGeom prst="borderCallout1">
            <a:avLst>
              <a:gd name="adj1" fmla="val 50329"/>
              <a:gd name="adj2" fmla="val -392"/>
              <a:gd name="adj3" fmla="val -22139"/>
              <a:gd name="adj4" fmla="val -5409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Reassign same variable to hold different data type</a:t>
            </a:r>
            <a:endParaRPr lang="en-US" dirty="0">
              <a:solidFill>
                <a:schemeClr val="tx1"/>
              </a:solidFill>
            </a:endParaRPr>
          </a:p>
        </p:txBody>
      </p:sp>
      <p:cxnSp>
        <p:nvCxnSpPr>
          <p:cNvPr id="21" name="Straight Connector 20"/>
          <p:cNvCxnSpPr>
            <a:endCxn id="19" idx="2"/>
          </p:cNvCxnSpPr>
          <p:nvPr/>
        </p:nvCxnSpPr>
        <p:spPr>
          <a:xfrm flipV="1">
            <a:off x="3594100" y="2044700"/>
            <a:ext cx="990600" cy="11938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xEl>
                                              <p:pRg st="1" end="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xEl>
                                              <p:pRg st="2" end="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xEl>
                                              <p:pRg st="3" end="3"/>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animBg="1"/>
      <p:bldP spid="11" grpId="0" animBg="1"/>
      <p:bldP spid="13" grpId="0" build="p" animBg="1"/>
      <p:bldP spid="14" grpId="0" animBg="1"/>
      <p:bldP spid="15" grpId="0" animBg="1"/>
      <p:bldP spid="16" grpId="0" uiExpand="1" build="p" animBg="1"/>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979130332"/>
              </p:ext>
            </p:extLst>
          </p:nvPr>
        </p:nvGraphicFramePr>
        <p:xfrm>
          <a:off x="360825" y="160952"/>
          <a:ext cx="11224818" cy="3139440"/>
        </p:xfrm>
        <a:graphic>
          <a:graphicData uri="http://schemas.openxmlformats.org/drawingml/2006/table">
            <a:tbl>
              <a:tblPr firstRow="1" bandRow="1">
                <a:tableStyleId>{8EC20E35-A176-4012-BC5E-935CFFF8708E}</a:tableStyleId>
              </a:tblPr>
              <a:tblGrid>
                <a:gridCol w="1380426">
                  <a:extLst>
                    <a:ext uri="{9D8B030D-6E8A-4147-A177-3AD203B41FA5}">
                      <a16:colId xmlns:a16="http://schemas.microsoft.com/office/drawing/2014/main" val="20000"/>
                    </a:ext>
                  </a:extLst>
                </a:gridCol>
                <a:gridCol w="1070043">
                  <a:extLst>
                    <a:ext uri="{9D8B030D-6E8A-4147-A177-3AD203B41FA5}">
                      <a16:colId xmlns:a16="http://schemas.microsoft.com/office/drawing/2014/main" val="1960142769"/>
                    </a:ext>
                  </a:extLst>
                </a:gridCol>
                <a:gridCol w="8774349">
                  <a:extLst>
                    <a:ext uri="{9D8B030D-6E8A-4147-A177-3AD203B41FA5}">
                      <a16:colId xmlns:a16="http://schemas.microsoft.com/office/drawing/2014/main" val="1549271723"/>
                    </a:ext>
                  </a:extLst>
                </a:gridCol>
              </a:tblGrid>
              <a:tr h="411480">
                <a:tc>
                  <a:txBody>
                    <a:bodyPr/>
                    <a:lstStyle/>
                    <a:p>
                      <a:r>
                        <a:rPr lang="en-US" b="1" dirty="0">
                          <a:solidFill>
                            <a:schemeClr val="tx1"/>
                          </a:solidFill>
                        </a:rPr>
                        <a:t>Data Type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Class</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gridSpan="3">
                  <a:txBody>
                    <a:bodyPr/>
                    <a:lstStyle/>
                    <a:p>
                      <a:pPr marL="0" algn="ctr" defTabSz="914400" rtl="0" eaLnBrk="1" latinLnBrk="0" hangingPunct="1"/>
                      <a:r>
                        <a:rPr lang="en-US" sz="1900" b="1" kern="1200" dirty="0">
                          <a:solidFill>
                            <a:schemeClr val="tx1"/>
                          </a:solidFill>
                          <a:latin typeface="+mn-lt"/>
                          <a:ea typeface="+mn-ea"/>
                          <a:cs typeface="+mn-cs"/>
                        </a:rPr>
                        <a:t>Data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endParaRPr lang="en-IN"/>
                    </a:p>
                  </a:txBody>
                  <a:tcP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tcPr>
                </a:tc>
                <a:tc hMerge="1">
                  <a:txBody>
                    <a:bodyPr/>
                    <a:lstStyle/>
                    <a:p>
                      <a:pPr marL="0" algn="ctr" defTabSz="914400" rtl="0" eaLnBrk="1" latinLnBrk="0" hangingPunct="1"/>
                      <a:endParaRPr lang="en-US" sz="1900" b="1" kern="1200" dirty="0">
                        <a:solidFill>
                          <a:schemeClr val="lt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5"/>
                  </a:ext>
                </a:extLst>
              </a:tr>
              <a:tr h="411480">
                <a:tc>
                  <a:txBody>
                    <a:bodyPr/>
                    <a:lstStyle/>
                    <a:p>
                      <a:r>
                        <a:rPr lang="en-US" sz="1900" dirty="0"/>
                        <a:t>Integer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a:solidFill>
                            <a:schemeClr val="tx2"/>
                          </a:solidFill>
                        </a:rPr>
                        <a:t>int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a:solidFill>
                            <a:schemeClr val="tx1"/>
                          </a:solidFill>
                        </a:rPr>
                        <a:t>Whole number such as 0,1,5,</a:t>
                      </a:r>
                      <a:r>
                        <a:rPr lang="en-US" sz="2000" baseline="0">
                          <a:solidFill>
                            <a:schemeClr val="tx1"/>
                          </a:solidFill>
                        </a:rPr>
                        <a:t> -5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sz="1900" dirty="0"/>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a:solidFill>
                            <a:schemeClr val="tx2"/>
                          </a:solidFill>
                        </a:rPr>
                        <a:t>float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a:solidFill>
                            <a:schemeClr val="tx1"/>
                          </a:solidFill>
                        </a:rPr>
                        <a:t>Numbers with decimal points such as 1.5, 7.9</a:t>
                      </a:r>
                      <a:r>
                        <a:rPr lang="en-US" sz="2000" baseline="0">
                          <a:solidFill>
                            <a:schemeClr val="tx1"/>
                          </a:solidFill>
                        </a:rPr>
                        <a:t>, -8.2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sz="1900" dirty="0"/>
                        <a:t>Complex Number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complex</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Complex number (real_part)+(imaginary_part)j such as 2 + 3j</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sz="1900" dirty="0"/>
                        <a:t>String</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a:solidFill>
                            <a:schemeClr val="tx2"/>
                          </a:solidFill>
                        </a:rPr>
                        <a:t>str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Sequence of character (Ordered) such as “darshan”, ‘college’, “</a:t>
                      </a:r>
                      <a:r>
                        <a:rPr lang="gu-IN" sz="2000" dirty="0">
                          <a:solidFill>
                            <a:schemeClr val="tx1"/>
                          </a:solidFill>
                        </a:rPr>
                        <a:t>રાજકોટ</a:t>
                      </a:r>
                      <a:r>
                        <a:rPr lang="en-US" sz="2000" dirty="0">
                          <a:solidFill>
                            <a:schemeClr val="tx1"/>
                          </a:solidFill>
                        </a:rPr>
                        <a:t>” etc..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sz="1900" dirty="0"/>
                        <a:t>Boolean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bool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Logical</a:t>
                      </a:r>
                      <a:r>
                        <a:rPr lang="en-US" sz="2000" baseline="0" dirty="0">
                          <a:solidFill>
                            <a:schemeClr val="tx1"/>
                          </a:solidFill>
                        </a:rPr>
                        <a:t> values indicating </a:t>
                      </a:r>
                      <a:r>
                        <a:rPr lang="en-US" sz="2000" b="1" baseline="0" dirty="0">
                          <a:solidFill>
                            <a:srgbClr val="FF0000"/>
                          </a:solidFill>
                        </a:rPr>
                        <a:t>T</a:t>
                      </a:r>
                      <a:r>
                        <a:rPr lang="en-US" sz="2000" baseline="0" dirty="0">
                          <a:solidFill>
                            <a:schemeClr val="tx1"/>
                          </a:solidFill>
                        </a:rPr>
                        <a:t>ure or </a:t>
                      </a:r>
                      <a:r>
                        <a:rPr lang="en-US" sz="2000" b="1" baseline="0" dirty="0">
                          <a:solidFill>
                            <a:srgbClr val="FF0000"/>
                          </a:solidFill>
                        </a:rPr>
                        <a:t>F</a:t>
                      </a:r>
                      <a:r>
                        <a:rPr lang="en-US" sz="2000" baseline="0" dirty="0">
                          <a:solidFill>
                            <a:schemeClr val="tx1"/>
                          </a:solidFill>
                        </a:rPr>
                        <a:t>alse (T and F here are capital in python)</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321823"/>
                  </a:ext>
                </a:extLst>
              </a:tr>
            </a:tbl>
          </a:graphicData>
        </a:graphic>
      </p:graphicFrame>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53734" y="3490549"/>
          <a:ext cx="11261092"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796524">
                  <a:extLst>
                    <a:ext uri="{9D8B030D-6E8A-4147-A177-3AD203B41FA5}">
                      <a16:colId xmlns:a16="http://schemas.microsoft.com/office/drawing/2014/main" val="20002"/>
                    </a:ext>
                  </a:extLst>
                </a:gridCol>
              </a:tblGrid>
              <a:tr h="411480">
                <a:tc gridSpan="3">
                  <a:txBody>
                    <a:bodyPr/>
                    <a:lstStyle/>
                    <a:p>
                      <a:pPr algn="ctr"/>
                      <a:r>
                        <a:rPr lang="en-US" sz="1900" dirty="0">
                          <a:solidFill>
                            <a:schemeClr val="tx1"/>
                          </a:solidFill>
                        </a:rPr>
                        <a:t>Data Structures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F5C6-CD6B-19A0-C33A-60BEAB139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050D1-76A2-F671-E422-8139E02F4456}"/>
              </a:ext>
            </a:extLst>
          </p:cNvPr>
          <p:cNvSpPr>
            <a:spLocks noGrp="1"/>
          </p:cNvSpPr>
          <p:nvPr>
            <p:ph type="title"/>
          </p:nvPr>
        </p:nvSpPr>
        <p:spPr/>
        <p:txBody>
          <a:bodyPr/>
          <a:lstStyle/>
          <a:p>
            <a:r>
              <a:rPr lang="en-IN" dirty="0"/>
              <a:t>Tokens</a:t>
            </a:r>
            <a:endParaRPr lang="en-US" dirty="0"/>
          </a:p>
        </p:txBody>
      </p:sp>
      <p:sp>
        <p:nvSpPr>
          <p:cNvPr id="3" name="Content Placeholder 2">
            <a:extLst>
              <a:ext uri="{FF2B5EF4-FFF2-40B4-BE49-F238E27FC236}">
                <a16:creationId xmlns:a16="http://schemas.microsoft.com/office/drawing/2014/main" id="{6D634C29-5119-D09C-6570-9A87FE97CC0F}"/>
              </a:ext>
            </a:extLst>
          </p:cNvPr>
          <p:cNvSpPr>
            <a:spLocks noGrp="1"/>
          </p:cNvSpPr>
          <p:nvPr>
            <p:ph idx="1"/>
          </p:nvPr>
        </p:nvSpPr>
        <p:spPr>
          <a:xfrm>
            <a:off x="131180" y="834258"/>
            <a:ext cx="11929641" cy="5702725"/>
          </a:xfrm>
        </p:spPr>
        <p:txBody>
          <a:bodyPr/>
          <a:lstStyle/>
          <a:p>
            <a:r>
              <a:rPr lang="en-US" dirty="0"/>
              <a:t>In Python, a </a:t>
            </a:r>
            <a:r>
              <a:rPr lang="en-US" b="1" dirty="0"/>
              <a:t>Token</a:t>
            </a:r>
            <a:r>
              <a:rPr lang="en-US" dirty="0"/>
              <a:t> is the smallest unit of a program. </a:t>
            </a:r>
          </a:p>
          <a:p>
            <a:r>
              <a:rPr lang="en-US" dirty="0"/>
              <a:t>Tokens are the building blocks of a Python program. Here are the main types of tokens in Python:</a:t>
            </a:r>
          </a:p>
          <a:p>
            <a:pPr marL="457200" indent="-457200">
              <a:buFont typeface="+mj-lt"/>
              <a:buAutoNum type="arabicPeriod"/>
            </a:pPr>
            <a:r>
              <a:rPr lang="en-IN" dirty="0">
                <a:solidFill>
                  <a:schemeClr val="accent6"/>
                </a:solidFill>
              </a:rPr>
              <a:t>Keywords : </a:t>
            </a:r>
            <a:r>
              <a:rPr lang="en-US" b="1" dirty="0"/>
              <a:t>Reserved words </a:t>
            </a:r>
            <a:r>
              <a:rPr lang="en-US" dirty="0"/>
              <a:t>that have special meaning and cannot be used as identifiers</a:t>
            </a:r>
            <a:r>
              <a:rPr lang="en-IN" dirty="0"/>
              <a:t>. Example : If, else, for, while, try, except, etc.</a:t>
            </a:r>
          </a:p>
          <a:p>
            <a:pPr marL="457200" indent="-457200">
              <a:buFont typeface="+mj-lt"/>
              <a:buAutoNum type="arabicPeriod"/>
            </a:pPr>
            <a:r>
              <a:rPr lang="en-IN" dirty="0">
                <a:solidFill>
                  <a:schemeClr val="accent6"/>
                </a:solidFill>
              </a:rPr>
              <a:t>Identifiers: </a:t>
            </a:r>
            <a:r>
              <a:rPr lang="en-US" b="1" dirty="0"/>
              <a:t>Names given to variables, functions, classes, and other objects</a:t>
            </a:r>
            <a:r>
              <a:rPr lang="en-US" dirty="0"/>
              <a:t>.</a:t>
            </a:r>
            <a:endParaRPr lang="en-IN" dirty="0">
              <a:solidFill>
                <a:schemeClr val="accent6"/>
              </a:solidFill>
            </a:endParaRPr>
          </a:p>
          <a:p>
            <a:pPr marL="457200" indent="-457200">
              <a:buFont typeface="+mj-lt"/>
              <a:buAutoNum type="arabicPeriod"/>
            </a:pPr>
            <a:r>
              <a:rPr lang="en-IN" dirty="0">
                <a:solidFill>
                  <a:schemeClr val="accent6"/>
                </a:solidFill>
              </a:rPr>
              <a:t>Literals: </a:t>
            </a:r>
            <a:r>
              <a:rPr lang="en-US" b="1" dirty="0"/>
              <a:t>Constant values </a:t>
            </a:r>
            <a:r>
              <a:rPr lang="en-US" dirty="0"/>
              <a:t>used in programs. They can be of various types (string, numeric, </a:t>
            </a:r>
            <a:r>
              <a:rPr lang="en-US" dirty="0" err="1"/>
              <a:t>boolean</a:t>
            </a:r>
            <a:r>
              <a:rPr lang="en-US" dirty="0"/>
              <a:t>, etc..)</a:t>
            </a:r>
            <a:endParaRPr lang="en-IN" dirty="0">
              <a:solidFill>
                <a:schemeClr val="accent6"/>
              </a:solidFill>
            </a:endParaRPr>
          </a:p>
          <a:p>
            <a:pPr marL="457200" indent="-457200">
              <a:buFont typeface="+mj-lt"/>
              <a:buAutoNum type="arabicPeriod"/>
            </a:pPr>
            <a:r>
              <a:rPr lang="en-IN" dirty="0">
                <a:solidFill>
                  <a:schemeClr val="accent6"/>
                </a:solidFill>
              </a:rPr>
              <a:t>Operators: </a:t>
            </a:r>
            <a:r>
              <a:rPr lang="en-US" b="1" dirty="0"/>
              <a:t>Symbols that perform operations </a:t>
            </a:r>
            <a:r>
              <a:rPr lang="en-US" dirty="0"/>
              <a:t>on one or more operands. Example : +,-,*,/,==, !=,etc.</a:t>
            </a:r>
            <a:endParaRPr lang="en-IN" dirty="0">
              <a:solidFill>
                <a:schemeClr val="accent6"/>
              </a:solidFill>
            </a:endParaRPr>
          </a:p>
          <a:p>
            <a:pPr marL="457200" indent="-457200">
              <a:buFont typeface="+mj-lt"/>
              <a:buAutoNum type="arabicPeriod"/>
            </a:pPr>
            <a:r>
              <a:rPr lang="en-IN" dirty="0">
                <a:solidFill>
                  <a:schemeClr val="accent6"/>
                </a:solidFill>
              </a:rPr>
              <a:t>Delimiters: </a:t>
            </a:r>
            <a:r>
              <a:rPr lang="en-US" b="1" dirty="0"/>
              <a:t>Symbols used to separate code </a:t>
            </a:r>
            <a:r>
              <a:rPr lang="en-US" dirty="0"/>
              <a:t>elements. Example : (),[],{}, : , ; and comma(,).</a:t>
            </a:r>
            <a:endParaRPr lang="en-IN" dirty="0">
              <a:solidFill>
                <a:schemeClr val="accent6"/>
              </a:solidFill>
            </a:endParaRPr>
          </a:p>
          <a:p>
            <a:pPr marL="457200" indent="-457200">
              <a:buFont typeface="+mj-lt"/>
              <a:buAutoNum type="arabicPeriod"/>
            </a:pPr>
            <a:r>
              <a:rPr lang="en-IN" dirty="0">
                <a:solidFill>
                  <a:schemeClr val="accent6"/>
                </a:solidFill>
              </a:rPr>
              <a:t>Comments: </a:t>
            </a:r>
            <a:r>
              <a:rPr lang="en-US" b="1" dirty="0"/>
              <a:t>Text added to the code for documentation purposes</a:t>
            </a:r>
            <a:r>
              <a:rPr lang="en-US" dirty="0"/>
              <a:t>, which is ignored by the Python interpreter. Example : #, ’ ’ ’ ,” ” ”</a:t>
            </a:r>
            <a:endParaRPr lang="en-IN" dirty="0">
              <a:solidFill>
                <a:schemeClr val="accent6"/>
              </a:solidFill>
            </a:endParaRPr>
          </a:p>
          <a:p>
            <a:pPr marL="457200" indent="-457200">
              <a:buFont typeface="+mj-lt"/>
              <a:buAutoNum type="arabicPeriod"/>
            </a:pPr>
            <a:endParaRPr lang="en-IN" dirty="0">
              <a:solidFill>
                <a:schemeClr val="accent6"/>
              </a:solidFill>
            </a:endParaRPr>
          </a:p>
        </p:txBody>
      </p:sp>
    </p:spTree>
    <p:extLst>
      <p:ext uri="{BB962C8B-B14F-4D97-AF65-F5344CB8AC3E}">
        <p14:creationId xmlns:p14="http://schemas.microsoft.com/office/powerpoint/2010/main" val="32212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8CCA1-5570-AF98-7EC1-24E3633F7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C434E-E735-E263-033A-93A5B235C438}"/>
              </a:ext>
            </a:extLst>
          </p:cNvPr>
          <p:cNvSpPr>
            <a:spLocks noGrp="1"/>
          </p:cNvSpPr>
          <p:nvPr>
            <p:ph type="title"/>
          </p:nvPr>
        </p:nvSpPr>
        <p:spPr/>
        <p:txBody>
          <a:bodyPr/>
          <a:lstStyle/>
          <a:p>
            <a:r>
              <a:rPr lang="en-IN" dirty="0"/>
              <a:t>Tokens</a:t>
            </a:r>
            <a:endParaRPr lang="en-US" dirty="0"/>
          </a:p>
        </p:txBody>
      </p:sp>
      <p:sp>
        <p:nvSpPr>
          <p:cNvPr id="8" name="Content Placeholder 7">
            <a:extLst>
              <a:ext uri="{FF2B5EF4-FFF2-40B4-BE49-F238E27FC236}">
                <a16:creationId xmlns:a16="http://schemas.microsoft.com/office/drawing/2014/main" id="{01281038-7E29-5207-BE96-81E2AF66F016}"/>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BB6E0499-039B-710D-C4BE-CE60917841C2}"/>
              </a:ext>
            </a:extLst>
          </p:cNvPr>
          <p:cNvSpPr txBox="1"/>
          <p:nvPr/>
        </p:nvSpPr>
        <p:spPr>
          <a:xfrm>
            <a:off x="0" y="863445"/>
            <a:ext cx="12191999" cy="2535887"/>
          </a:xfrm>
          <a:prstGeom prst="rect">
            <a:avLst/>
          </a:prstGeom>
          <a:solidFill>
            <a:schemeClr val="tx1"/>
          </a:solidFill>
        </p:spPr>
        <p:txBody>
          <a:bodyPr wrap="square">
            <a:spAutoFit/>
          </a:bodyPr>
          <a:lstStyle/>
          <a:p>
            <a:pPr>
              <a:lnSpc>
                <a:spcPct val="150000"/>
              </a:lnSpc>
            </a:pPr>
            <a:r>
              <a:rPr lang="en-US" sz="2200" b="0" dirty="0">
                <a:solidFill>
                  <a:srgbClr val="6A9955"/>
                </a:solidFill>
                <a:effectLst/>
                <a:latin typeface="Consolas" panose="020B0609020204030204" pitchFamily="49" charset="0"/>
              </a:rPr>
              <a:t># This is a comment</a:t>
            </a:r>
            <a:endParaRPr lang="en-US" sz="2200" b="0" dirty="0">
              <a:solidFill>
                <a:srgbClr val="D4D4D4"/>
              </a:solidFill>
              <a:effectLst/>
              <a:latin typeface="Consolas" panose="020B0609020204030204" pitchFamily="49" charset="0"/>
            </a:endParaRPr>
          </a:p>
          <a:p>
            <a:pPr>
              <a:lnSpc>
                <a:spcPct val="150000"/>
              </a:lnSpc>
            </a:pPr>
            <a:r>
              <a:rPr lang="en-US" sz="2200" b="0" dirty="0">
                <a:solidFill>
                  <a:srgbClr val="D4D4D4"/>
                </a:solidFill>
                <a:effectLst/>
                <a:latin typeface="Consolas" panose="020B0609020204030204" pitchFamily="49" charset="0"/>
              </a:rPr>
              <a:t>x = </a:t>
            </a:r>
            <a:r>
              <a:rPr lang="en-US" sz="2200" b="0" dirty="0">
                <a:solidFill>
                  <a:srgbClr val="B5CEA8"/>
                </a:solidFill>
                <a:effectLst/>
                <a:latin typeface="Consolas" panose="020B0609020204030204" pitchFamily="49" charset="0"/>
              </a:rPr>
              <a:t>42</a:t>
            </a:r>
            <a:r>
              <a:rPr lang="en-US" sz="2200" b="0" dirty="0">
                <a:solidFill>
                  <a:srgbClr val="D4D4D4"/>
                </a:solidFill>
                <a:effectLst/>
                <a:latin typeface="Consolas" panose="020B0609020204030204" pitchFamily="49" charset="0"/>
              </a:rPr>
              <a:t>      </a:t>
            </a:r>
            <a:r>
              <a:rPr lang="en-US" sz="2000" b="0" dirty="0">
                <a:solidFill>
                  <a:srgbClr val="6A9955"/>
                </a:solidFill>
                <a:effectLst/>
                <a:latin typeface="Consolas" panose="020B0609020204030204" pitchFamily="49" charset="0"/>
              </a:rPr>
              <a:t># x is identifier , 42 is literal</a:t>
            </a:r>
            <a:endParaRPr lang="en-US" sz="2000" b="0" dirty="0">
              <a:solidFill>
                <a:srgbClr val="D4D4D4"/>
              </a:solidFill>
              <a:effectLst/>
              <a:latin typeface="Consolas" panose="020B0609020204030204" pitchFamily="49" charset="0"/>
            </a:endParaRPr>
          </a:p>
          <a:p>
            <a:pPr>
              <a:lnSpc>
                <a:spcPct val="150000"/>
              </a:lnSpc>
            </a:pPr>
            <a:r>
              <a:rPr lang="en-US" sz="2200" b="0" dirty="0">
                <a:solidFill>
                  <a:srgbClr val="569CD6"/>
                </a:solidFill>
                <a:effectLst/>
                <a:latin typeface="Consolas" panose="020B0609020204030204" pitchFamily="49" charset="0"/>
              </a:rPr>
              <a:t>if</a:t>
            </a:r>
            <a:r>
              <a:rPr lang="en-US" sz="2200" b="0" dirty="0">
                <a:solidFill>
                  <a:srgbClr val="D4D4D4"/>
                </a:solidFill>
                <a:effectLst/>
                <a:latin typeface="Consolas" panose="020B0609020204030204" pitchFamily="49" charset="0"/>
              </a:rPr>
              <a:t> x &gt; </a:t>
            </a:r>
            <a:r>
              <a:rPr lang="en-US" sz="2200" b="0" dirty="0">
                <a:solidFill>
                  <a:srgbClr val="B5CEA8"/>
                </a:solidFill>
                <a:effectLst/>
                <a:latin typeface="Consolas" panose="020B0609020204030204" pitchFamily="49" charset="0"/>
              </a:rPr>
              <a:t>0</a:t>
            </a:r>
            <a:r>
              <a:rPr lang="en-US" sz="2200" b="0" dirty="0">
                <a:solidFill>
                  <a:srgbClr val="D4D4D4"/>
                </a:solidFill>
                <a:effectLst/>
                <a:latin typeface="Consolas" panose="020B0609020204030204" pitchFamily="49" charset="0"/>
              </a:rPr>
              <a:t>:   </a:t>
            </a:r>
            <a:r>
              <a:rPr lang="en-US" sz="2000" b="0" dirty="0">
                <a:solidFill>
                  <a:srgbClr val="6A9955"/>
                </a:solidFill>
                <a:effectLst/>
                <a:latin typeface="Consolas" panose="020B0609020204030204" pitchFamily="49" charset="0"/>
              </a:rPr>
              <a:t># if is keyword, &gt; is operator, 0 is literal</a:t>
            </a:r>
            <a:endParaRPr lang="en-US" sz="2000" b="0" dirty="0">
              <a:solidFill>
                <a:srgbClr val="D4D4D4"/>
              </a:solidFill>
              <a:effectLst/>
              <a:latin typeface="Consolas" panose="020B0609020204030204" pitchFamily="49" charset="0"/>
            </a:endParaRPr>
          </a:p>
          <a:p>
            <a:pPr>
              <a:lnSpc>
                <a:spcPct val="150000"/>
              </a:lnSpc>
            </a:pPr>
            <a:r>
              <a:rPr lang="en-US" sz="2200" b="0" dirty="0">
                <a:solidFill>
                  <a:srgbClr val="D4D4D4"/>
                </a:solidFill>
                <a:effectLst/>
                <a:latin typeface="Consolas" panose="020B0609020204030204" pitchFamily="49" charset="0"/>
              </a:rPr>
              <a:t>    print(</a:t>
            </a:r>
            <a:r>
              <a:rPr lang="en-US" sz="2200" b="0" dirty="0">
                <a:solidFill>
                  <a:srgbClr val="CE9178"/>
                </a:solidFill>
                <a:effectLst/>
                <a:latin typeface="Consolas" panose="020B0609020204030204" pitchFamily="49" charset="0"/>
              </a:rPr>
              <a:t>"x is positive"</a:t>
            </a:r>
            <a:r>
              <a:rPr lang="en-US" sz="2200" b="0" dirty="0">
                <a:solidFill>
                  <a:srgbClr val="D4D4D4"/>
                </a:solidFill>
                <a:effectLst/>
                <a:latin typeface="Consolas" panose="020B0609020204030204" pitchFamily="49" charset="0"/>
              </a:rPr>
              <a:t>)  </a:t>
            </a:r>
            <a:r>
              <a:rPr lang="en-US" sz="2000" b="0" dirty="0">
                <a:solidFill>
                  <a:srgbClr val="6A9955"/>
                </a:solidFill>
                <a:effectLst/>
                <a:latin typeface="Consolas" panose="020B0609020204030204" pitchFamily="49" charset="0"/>
              </a:rPr>
              <a:t># print is function, "x is positive" is string literal</a:t>
            </a:r>
          </a:p>
          <a:p>
            <a:pPr>
              <a:lnSpc>
                <a:spcPct val="150000"/>
              </a:lnSpc>
            </a:pP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82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Operators in Python</a:t>
            </a:r>
            <a:endParaRPr lang="en-US" dirty="0"/>
          </a:p>
        </p:txBody>
      </p:sp>
      <p:sp>
        <p:nvSpPr>
          <p:cNvPr id="3" name="Content Placeholder 2"/>
          <p:cNvSpPr>
            <a:spLocks noGrp="1"/>
          </p:cNvSpPr>
          <p:nvPr>
            <p:ph idx="1"/>
          </p:nvPr>
        </p:nvSpPr>
        <p:spPr/>
        <p:txBody>
          <a:bodyPr/>
          <a:lstStyle/>
          <a:p>
            <a:r>
              <a:rPr lang="en-US" dirty="0"/>
              <a:t>Operators are used for performing </a:t>
            </a:r>
            <a:r>
              <a:rPr lang="en-US" dirty="0">
                <a:solidFill>
                  <a:srgbClr val="C00000"/>
                </a:solidFill>
              </a:rPr>
              <a:t>operations</a:t>
            </a:r>
            <a:r>
              <a:rPr lang="en-US" dirty="0"/>
              <a:t> on variables and values.</a:t>
            </a:r>
          </a:p>
          <a:p>
            <a:pPr lvl="0"/>
            <a:r>
              <a:rPr lang="en-US" dirty="0"/>
              <a:t>We can </a:t>
            </a:r>
            <a:r>
              <a:rPr lang="en-US" dirty="0">
                <a:solidFill>
                  <a:srgbClr val="C00000"/>
                </a:solidFill>
              </a:rPr>
              <a:t>segregate</a:t>
            </a:r>
            <a:r>
              <a:rPr lang="en-US" dirty="0"/>
              <a:t> python operators in following groups,</a:t>
            </a:r>
          </a:p>
          <a:p>
            <a:pPr lvl="1"/>
            <a:r>
              <a:rPr lang="en-US" dirty="0"/>
              <a:t>Arithmetic operators</a:t>
            </a:r>
          </a:p>
          <a:p>
            <a:pPr lvl="1"/>
            <a:r>
              <a:rPr lang="en-US" dirty="0"/>
              <a:t>Assignment operators</a:t>
            </a:r>
          </a:p>
          <a:p>
            <a:pPr lvl="1"/>
            <a:r>
              <a:rPr lang="en-US" dirty="0"/>
              <a:t>Comparison operators</a:t>
            </a:r>
          </a:p>
          <a:p>
            <a:pPr lvl="1"/>
            <a:r>
              <a:rPr lang="en-US" dirty="0"/>
              <a:t>Logical operators</a:t>
            </a:r>
          </a:p>
          <a:p>
            <a:pPr lvl="1"/>
            <a:r>
              <a:rPr lang="en-US" dirty="0"/>
              <a:t>Bitwise operators</a:t>
            </a:r>
          </a:p>
          <a:p>
            <a:pPr lvl="1"/>
            <a:r>
              <a:rPr lang="en-US" dirty="0"/>
              <a:t>Identity operators</a:t>
            </a:r>
          </a:p>
          <a:p>
            <a:pPr lvl="1"/>
            <a:r>
              <a:rPr lang="en-US" dirty="0"/>
              <a:t>Membership operators</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Arithmetic Operators</a:t>
            </a:r>
            <a:endParaRPr lang="en-US" dirty="0"/>
          </a:p>
        </p:txBody>
      </p:sp>
      <p:sp>
        <p:nvSpPr>
          <p:cNvPr id="3" name="Content Placeholder 2"/>
          <p:cNvSpPr>
            <a:spLocks noGrp="1"/>
          </p:cNvSpPr>
          <p:nvPr>
            <p:ph idx="1"/>
          </p:nvPr>
        </p:nvSpPr>
        <p:spPr/>
        <p:txBody>
          <a:bodyPr/>
          <a:lstStyle/>
          <a:p>
            <a:r>
              <a:rPr lang="en-US" dirty="0"/>
              <a:t>Arithmetic operators can be used with </a:t>
            </a:r>
            <a:r>
              <a:rPr lang="en-US" dirty="0">
                <a:solidFill>
                  <a:srgbClr val="C00000"/>
                </a:solidFill>
              </a:rPr>
              <a:t>numeric values </a:t>
            </a:r>
            <a:r>
              <a:rPr lang="en-US" dirty="0"/>
              <a:t>or variables to perform common </a:t>
            </a:r>
            <a:r>
              <a:rPr lang="en-US" dirty="0">
                <a:solidFill>
                  <a:srgbClr val="C00000"/>
                </a:solidFill>
              </a:rPr>
              <a:t>mathematical</a:t>
            </a:r>
            <a:r>
              <a:rPr lang="en-US" dirty="0"/>
              <a:t> operations</a:t>
            </a:r>
          </a:p>
          <a:p>
            <a:r>
              <a:rPr lang="en-IN" dirty="0"/>
              <a:t>Note : consider A = 10 and B = 3</a:t>
            </a:r>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r>
              <a:rPr lang="en-US" sz="2000" dirty="0">
                <a:solidFill>
                  <a:srgbClr val="FF0000"/>
                </a:solidFill>
              </a:rPr>
              <a:t>Imp. Point: Python does not support pre/post increment(++)/decrement(--) operators </a:t>
            </a:r>
            <a:endParaRPr lang="en-IN" sz="2000" dirty="0">
              <a:solidFill>
                <a:srgbClr val="FF0000"/>
              </a:solidFill>
            </a:endParaRPr>
          </a:p>
          <a:p>
            <a:endParaRPr lang="en-IN" dirty="0"/>
          </a:p>
          <a:p>
            <a:endParaRPr lang="en-US" dirty="0"/>
          </a:p>
        </p:txBody>
      </p:sp>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86225" y="2102666"/>
          <a:ext cx="11413357" cy="329184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Addition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13</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Subtraction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7</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Division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3.3333333333333335</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Multiplication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a:t>
                      </a:r>
                      <a:r>
                        <a:rPr lang="en-IN" sz="2000" baseline="0" dirty="0">
                          <a:solidFill>
                            <a:schemeClr val="tx1"/>
                          </a:solidFill>
                        </a:rPr>
                        <a:t>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30</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Modulus return the remainder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algn="ctr"/>
                      <a:r>
                        <a:rPr lang="en-IN" sz="1900" dirty="0"/>
                        <a: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Floor division returns the quotient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3</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pPr algn="ctr"/>
                      <a:r>
                        <a:rPr lang="en-IN"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Exponentiation </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10 * 10 * 10 = 1000</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8406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r>
              <a:rPr lang="en-IN" dirty="0"/>
              <a:t> Operators</a:t>
            </a:r>
            <a:endParaRPr lang="en-US" dirty="0"/>
          </a:p>
        </p:txBody>
      </p:sp>
      <p:sp>
        <p:nvSpPr>
          <p:cNvPr id="3" name="Content Placeholder 2"/>
          <p:cNvSpPr>
            <a:spLocks noGrp="1"/>
          </p:cNvSpPr>
          <p:nvPr>
            <p:ph idx="1"/>
          </p:nvPr>
        </p:nvSpPr>
        <p:spPr/>
        <p:txBody>
          <a:bodyPr/>
          <a:lstStyle/>
          <a:p>
            <a:r>
              <a:rPr lang="en-US" dirty="0"/>
              <a:t>Assignment Operators are used to </a:t>
            </a:r>
            <a:r>
              <a:rPr lang="en-US" dirty="0">
                <a:solidFill>
                  <a:srgbClr val="C00000"/>
                </a:solidFill>
              </a:rPr>
              <a:t>assigning values to variables</a:t>
            </a:r>
            <a:r>
              <a:rPr lang="en-US" dirty="0"/>
              <a:t>. </a:t>
            </a:r>
          </a:p>
          <a:p>
            <a:r>
              <a:rPr lang="en-IN" dirty="0"/>
              <a:t>Note : consider A = 3, B = 5 and C = 0</a:t>
            </a:r>
          </a:p>
          <a:p>
            <a:pPr marL="0" indent="0">
              <a:buNone/>
            </a:pPr>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endParaRPr lang="en-US" dirty="0"/>
          </a:p>
        </p:txBody>
      </p:sp>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4202447690"/>
              </p:ext>
            </p:extLst>
          </p:nvPr>
        </p:nvGraphicFramePr>
        <p:xfrm>
          <a:off x="475435" y="1783080"/>
          <a:ext cx="11413357" cy="370332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C = 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8</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Add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8</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Subtract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Multiply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15</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Divide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0.6</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Modulus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3</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pPr algn="ctr"/>
                      <a:r>
                        <a:rPr lang="en-US" sz="1900" dirty="0"/>
                        <a:t>//=</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Divide(floor) and Assign</a:t>
                      </a:r>
                      <a:r>
                        <a:rPr lang="en-US" sz="1800" b="0" i="0" kern="1200" dirty="0">
                          <a:solidFill>
                            <a:schemeClr val="dk1"/>
                          </a:solidFill>
                          <a:latin typeface="+mn-lt"/>
                          <a:ea typeface="+mn-ea"/>
                          <a:cs typeface="+mn-cs"/>
                        </a:rPr>
                        <a:t> </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pPr algn="ctr"/>
                      <a:r>
                        <a:rPr lang="en-US" sz="1900" dirty="0"/>
                        <a:t>**=</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Power and Assign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A**=B</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243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343279"/>
                  </a:ext>
                </a:extLst>
              </a:tr>
            </a:tbl>
          </a:graphicData>
        </a:graphic>
      </p:graphicFrame>
    </p:spTree>
    <p:extLst>
      <p:ext uri="{BB962C8B-B14F-4D97-AF65-F5344CB8AC3E}">
        <p14:creationId xmlns:p14="http://schemas.microsoft.com/office/powerpoint/2010/main" val="91011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AB9A-3BD2-AF4F-BDF0-DE6DAB38159E}"/>
              </a:ext>
            </a:extLst>
          </p:cNvPr>
          <p:cNvSpPr>
            <a:spLocks noGrp="1"/>
          </p:cNvSpPr>
          <p:nvPr>
            <p:ph type="title"/>
          </p:nvPr>
        </p:nvSpPr>
        <p:spPr/>
        <p:txBody>
          <a:bodyPr>
            <a:normAutofit/>
          </a:bodyPr>
          <a:lstStyle/>
          <a:p>
            <a:r>
              <a:rPr lang="en-IN" dirty="0"/>
              <a:t>Relational Operators</a:t>
            </a:r>
            <a:endParaRPr lang="en-US" dirty="0"/>
          </a:p>
        </p:txBody>
      </p:sp>
      <p:sp>
        <p:nvSpPr>
          <p:cNvPr id="3" name="Content Placeholder 2">
            <a:extLst>
              <a:ext uri="{FF2B5EF4-FFF2-40B4-BE49-F238E27FC236}">
                <a16:creationId xmlns:a16="http://schemas.microsoft.com/office/drawing/2014/main" id="{14B10CF8-A27B-5F48-A09B-31FDF6AC57FD}"/>
              </a:ext>
            </a:extLst>
          </p:cNvPr>
          <p:cNvSpPr>
            <a:spLocks noGrp="1"/>
          </p:cNvSpPr>
          <p:nvPr>
            <p:ph idx="1"/>
          </p:nvPr>
        </p:nvSpPr>
        <p:spPr/>
        <p:txBody>
          <a:bodyPr/>
          <a:lstStyle/>
          <a:p>
            <a:r>
              <a:rPr lang="en-US" dirty="0"/>
              <a:t>Relational operators are used for </a:t>
            </a:r>
            <a:r>
              <a:rPr lang="en-US" dirty="0">
                <a:solidFill>
                  <a:srgbClr val="C00000"/>
                </a:solidFill>
              </a:rPr>
              <a:t>comparing the values</a:t>
            </a:r>
            <a:r>
              <a:rPr lang="en-US" dirty="0"/>
              <a:t>. It either returns </a:t>
            </a:r>
            <a:r>
              <a:rPr lang="en-US" dirty="0">
                <a:solidFill>
                  <a:srgbClr val="C00000"/>
                </a:solidFill>
              </a:rPr>
              <a:t>True</a:t>
            </a:r>
            <a:r>
              <a:rPr lang="en-US" dirty="0"/>
              <a:t> or </a:t>
            </a:r>
            <a:r>
              <a:rPr lang="en-US" dirty="0">
                <a:solidFill>
                  <a:srgbClr val="C00000"/>
                </a:solidFill>
              </a:rPr>
              <a:t>False</a:t>
            </a:r>
            <a:r>
              <a:rPr lang="en-US" dirty="0"/>
              <a:t> according to the condition. </a:t>
            </a:r>
          </a:p>
          <a:p>
            <a:r>
              <a:rPr lang="en-IN" dirty="0"/>
              <a:t>Note : consider A = 9, B = 5 </a:t>
            </a:r>
          </a:p>
          <a:p>
            <a:endParaRPr lang="en-IN" dirty="0"/>
          </a:p>
          <a:p>
            <a:endParaRPr lang="en-US" dirty="0"/>
          </a:p>
        </p:txBody>
      </p:sp>
      <p:graphicFrame>
        <p:nvGraphicFramePr>
          <p:cNvPr id="6" name="Content Placeholder 4">
            <a:extLst>
              <a:ext uri="{FF2B5EF4-FFF2-40B4-BE49-F238E27FC236}">
                <a16:creationId xmlns:a16="http://schemas.microsoft.com/office/drawing/2014/main" id="{C2E19D27-DC77-9F45-B30D-34FD8E056936}"/>
              </a:ext>
            </a:extLst>
          </p:cNvPr>
          <p:cNvGraphicFramePr>
            <a:graphicFrameLocks/>
          </p:cNvGraphicFramePr>
          <p:nvPr/>
        </p:nvGraphicFramePr>
        <p:xfrm>
          <a:off x="389321" y="2218546"/>
          <a:ext cx="11413357" cy="28803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&gt;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Greater than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Less than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&lt;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t>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Equal to</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t>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Not Equal to</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US" sz="1900" dirty="0"/>
                        <a:t>&gt;=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Greater than or equal to</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True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algn="ctr"/>
                      <a:r>
                        <a:rPr lang="en-US" sz="1900" dirty="0"/>
                        <a:t>&lt;=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Less than or equal to</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&lt;=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t>False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605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Python</a:t>
            </a:r>
            <a:endParaRPr lang="en-US" dirty="0"/>
          </a:p>
        </p:txBody>
      </p:sp>
      <p:sp>
        <p:nvSpPr>
          <p:cNvPr id="3" name="Content Placeholder 2"/>
          <p:cNvSpPr>
            <a:spLocks noGrp="1"/>
          </p:cNvSpPr>
          <p:nvPr>
            <p:ph idx="1"/>
          </p:nvPr>
        </p:nvSpPr>
        <p:spPr/>
        <p:txBody>
          <a:bodyPr/>
          <a:lstStyle/>
          <a:p>
            <a:r>
              <a:rPr lang="en-US" dirty="0"/>
              <a:t>Python is a programming language developed by </a:t>
            </a:r>
            <a:r>
              <a:rPr lang="en-US" b="1" dirty="0">
                <a:solidFill>
                  <a:srgbClr val="C00000"/>
                </a:solidFill>
              </a:rPr>
              <a:t>Guido van Rossum </a:t>
            </a:r>
            <a:r>
              <a:rPr lang="en-US" dirty="0"/>
              <a:t>of Netherlands in 1991.</a:t>
            </a:r>
          </a:p>
          <a:p>
            <a:r>
              <a:rPr lang="en-US" dirty="0"/>
              <a:t>Python is an </a:t>
            </a:r>
            <a:r>
              <a:rPr lang="en-US" dirty="0">
                <a:solidFill>
                  <a:srgbClr val="C00000"/>
                </a:solidFill>
              </a:rPr>
              <a:t>open source</a:t>
            </a:r>
            <a:r>
              <a:rPr lang="en-US" dirty="0"/>
              <a:t>, </a:t>
            </a:r>
            <a:r>
              <a:rPr lang="en-US" dirty="0">
                <a:solidFill>
                  <a:srgbClr val="C00000"/>
                </a:solidFill>
              </a:rPr>
              <a:t>interpreted</a:t>
            </a:r>
            <a:r>
              <a:rPr lang="en-US" dirty="0"/>
              <a:t>, </a:t>
            </a:r>
            <a:r>
              <a:rPr lang="en-US" dirty="0">
                <a:solidFill>
                  <a:srgbClr val="C00000"/>
                </a:solidFill>
              </a:rPr>
              <a:t>high-level</a:t>
            </a:r>
            <a:r>
              <a:rPr lang="en-US" dirty="0"/>
              <a:t> and </a:t>
            </a:r>
            <a:r>
              <a:rPr lang="en-US" dirty="0">
                <a:solidFill>
                  <a:srgbClr val="C00000"/>
                </a:solidFill>
              </a:rPr>
              <a:t>general-purpose</a:t>
            </a:r>
            <a:r>
              <a:rPr lang="en-US" dirty="0"/>
              <a:t> programming language.</a:t>
            </a:r>
          </a:p>
          <a:p>
            <a:r>
              <a:rPr lang="en-US" dirty="0"/>
              <a:t>Python's design philosophy emphasizes </a:t>
            </a:r>
            <a:r>
              <a:rPr lang="en-US" dirty="0">
                <a:solidFill>
                  <a:srgbClr val="C00000"/>
                </a:solidFill>
              </a:rPr>
              <a:t>code readability </a:t>
            </a:r>
            <a:r>
              <a:rPr lang="en-US" dirty="0"/>
              <a:t>with its notable </a:t>
            </a:r>
            <a:r>
              <a:rPr lang="en-US" dirty="0">
                <a:solidFill>
                  <a:srgbClr val="C00000"/>
                </a:solidFill>
              </a:rPr>
              <a:t>use of significant whitespace</a:t>
            </a:r>
            <a:r>
              <a:rPr lang="en-US" dirty="0"/>
              <a:t>.</a:t>
            </a:r>
          </a:p>
          <a:p>
            <a:r>
              <a:rPr lang="en-US" dirty="0"/>
              <a:t>Python is </a:t>
            </a:r>
            <a:r>
              <a:rPr lang="en-US" dirty="0">
                <a:solidFill>
                  <a:srgbClr val="C00000"/>
                </a:solidFill>
              </a:rPr>
              <a:t>dynamically typed </a:t>
            </a:r>
            <a:r>
              <a:rPr lang="en-US" dirty="0"/>
              <a:t>and </a:t>
            </a:r>
            <a:r>
              <a:rPr lang="en-US" dirty="0">
                <a:solidFill>
                  <a:srgbClr val="C00000"/>
                </a:solidFill>
              </a:rPr>
              <a:t>garbage-collected</a:t>
            </a:r>
            <a:r>
              <a:rPr lang="en-US" dirty="0"/>
              <a:t> language.</a:t>
            </a:r>
          </a:p>
          <a:p>
            <a:r>
              <a:rPr lang="en-US" dirty="0"/>
              <a:t>Python was inspired by the </a:t>
            </a:r>
            <a:r>
              <a:rPr lang="en-US" dirty="0">
                <a:solidFill>
                  <a:srgbClr val="C00000"/>
                </a:solidFill>
              </a:rPr>
              <a:t>ABC language </a:t>
            </a:r>
            <a:r>
              <a:rPr lang="en-US" dirty="0"/>
              <a:t>that was developed in 1980s.</a:t>
            </a:r>
          </a:p>
          <a:p>
            <a:r>
              <a:rPr lang="en-US" dirty="0"/>
              <a:t>Python version gets updated time to time.</a:t>
            </a:r>
          </a:p>
          <a:p>
            <a:r>
              <a:rPr lang="en-US" dirty="0"/>
              <a:t>The </a:t>
            </a:r>
            <a:r>
              <a:rPr lang="en-US" b="1" dirty="0">
                <a:solidFill>
                  <a:srgbClr val="C00000"/>
                </a:solidFill>
              </a:rPr>
              <a:t>latest version </a:t>
            </a:r>
            <a:r>
              <a:rPr lang="en-US" dirty="0"/>
              <a:t>is</a:t>
            </a:r>
            <a:r>
              <a:rPr lang="en-US" b="1" dirty="0">
                <a:solidFill>
                  <a:srgbClr val="C00000"/>
                </a:solidFill>
              </a:rPr>
              <a:t> Python 3.13</a:t>
            </a:r>
          </a:p>
        </p:txBody>
      </p:sp>
      <p:pic>
        <p:nvPicPr>
          <p:cNvPr id="1026" name="Picture 2">
            <a:extLst>
              <a:ext uri="{FF2B5EF4-FFF2-40B4-BE49-F238E27FC236}">
                <a16:creationId xmlns:a16="http://schemas.microsoft.com/office/drawing/2014/main" id="{CD6774ED-C86E-BCE4-03A2-181269604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828" y="2409523"/>
            <a:ext cx="2071992"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Operators</a:t>
            </a:r>
          </a:p>
        </p:txBody>
      </p:sp>
      <p:sp>
        <p:nvSpPr>
          <p:cNvPr id="3" name="Content Placeholder 2"/>
          <p:cNvSpPr>
            <a:spLocks noGrp="1"/>
          </p:cNvSpPr>
          <p:nvPr>
            <p:ph idx="1"/>
          </p:nvPr>
        </p:nvSpPr>
        <p:spPr/>
        <p:txBody>
          <a:bodyPr/>
          <a:lstStyle/>
          <a:p>
            <a:r>
              <a:rPr lang="en-IN" dirty="0"/>
              <a:t>Logical Operators are used to perform </a:t>
            </a:r>
            <a:r>
              <a:rPr lang="en-IN" dirty="0">
                <a:solidFill>
                  <a:srgbClr val="C00000"/>
                </a:solidFill>
              </a:rPr>
              <a:t>logical operations </a:t>
            </a:r>
            <a:r>
              <a:rPr lang="en-IN" dirty="0"/>
              <a:t>on the values of variables. The value is either </a:t>
            </a:r>
            <a:r>
              <a:rPr lang="en-IN" dirty="0">
                <a:solidFill>
                  <a:srgbClr val="C00000"/>
                </a:solidFill>
              </a:rPr>
              <a:t>true</a:t>
            </a:r>
            <a:r>
              <a:rPr lang="en-IN" dirty="0"/>
              <a:t> or </a:t>
            </a:r>
            <a:r>
              <a:rPr lang="en-IN" dirty="0">
                <a:solidFill>
                  <a:srgbClr val="C00000"/>
                </a:solidFill>
              </a:rPr>
              <a:t>false</a:t>
            </a:r>
            <a:r>
              <a:rPr lang="en-IN" dirty="0"/>
              <a:t>. We can figure out the conditions by the result of the </a:t>
            </a:r>
            <a:r>
              <a:rPr lang="en-IN" dirty="0">
                <a:solidFill>
                  <a:srgbClr val="C00000"/>
                </a:solidFill>
              </a:rPr>
              <a:t>truth values</a:t>
            </a:r>
            <a:r>
              <a:rPr lang="en-IN" dirty="0"/>
              <a:t>.</a:t>
            </a:r>
          </a:p>
          <a:p>
            <a:r>
              <a:rPr lang="en-IN" dirty="0"/>
              <a:t>Note : consider A = 10 and B = 3</a:t>
            </a:r>
          </a:p>
        </p:txBody>
      </p:sp>
      <p:graphicFrame>
        <p:nvGraphicFramePr>
          <p:cNvPr id="6" name="Content Placeholder 4">
            <a:extLst>
              <a:ext uri="{FF2B5EF4-FFF2-40B4-BE49-F238E27FC236}">
                <a16:creationId xmlns:a16="http://schemas.microsoft.com/office/drawing/2014/main" id="{D2765B38-A80D-994B-97AF-6A6DBFA71DE6}"/>
              </a:ext>
            </a:extLst>
          </p:cNvPr>
          <p:cNvGraphicFramePr>
            <a:graphicFrameLocks/>
          </p:cNvGraphicFramePr>
          <p:nvPr/>
        </p:nvGraphicFramePr>
        <p:xfrm>
          <a:off x="467380" y="2146052"/>
          <a:ext cx="11413357" cy="187452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IN" sz="1900" dirty="0"/>
                        <a:t>and</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both statements are true</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5 </a:t>
                      </a:r>
                      <a:r>
                        <a:rPr lang="en-IN" sz="2000" b="1" dirty="0">
                          <a:solidFill>
                            <a:schemeClr val="tx1"/>
                          </a:solidFill>
                        </a:rPr>
                        <a:t>and</a:t>
                      </a:r>
                      <a:r>
                        <a:rPr lang="en-IN" sz="2000" dirty="0">
                          <a:solidFill>
                            <a:schemeClr val="tx1"/>
                          </a:solidFill>
                        </a:rPr>
                        <a:t> B</a:t>
                      </a:r>
                      <a:r>
                        <a:rPr lang="en-IN" sz="2000" baseline="0" dirty="0">
                          <a:solidFill>
                            <a:schemeClr val="tx1"/>
                          </a:solidFill>
                        </a:rPr>
                        <a:t> &lt; 5</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IN" sz="1900" dirty="0"/>
                        <a:t>or</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one of the statements is true</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5 </a:t>
                      </a:r>
                      <a:r>
                        <a:rPr lang="en-IN" sz="2000" b="1" dirty="0">
                          <a:solidFill>
                            <a:schemeClr val="tx1"/>
                          </a:solidFill>
                        </a:rPr>
                        <a:t>or</a:t>
                      </a:r>
                      <a:r>
                        <a:rPr lang="en-IN" sz="2000" baseline="0" dirty="0">
                          <a:solidFill>
                            <a:schemeClr val="tx1"/>
                          </a:solidFill>
                        </a:rPr>
                        <a:t> B &gt; 5</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algn="ctr"/>
                      <a:r>
                        <a:rPr lang="en-IN" sz="1900" dirty="0"/>
                        <a:t>not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Negate the result, returns True if the result is False</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1" dirty="0">
                          <a:solidFill>
                            <a:schemeClr val="tx1"/>
                          </a:solidFill>
                        </a:rPr>
                        <a:t>not</a:t>
                      </a:r>
                      <a:r>
                        <a:rPr lang="en-IN" sz="2000" dirty="0">
                          <a:solidFill>
                            <a:schemeClr val="tx1"/>
                          </a:solidFill>
                        </a:rPr>
                        <a:t> ( A &gt; 5 )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6253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298B-8B7E-F345-9A4E-7EE58EE38219}"/>
              </a:ext>
            </a:extLst>
          </p:cNvPr>
          <p:cNvSpPr>
            <a:spLocks noGrp="1"/>
          </p:cNvSpPr>
          <p:nvPr>
            <p:ph type="title"/>
          </p:nvPr>
        </p:nvSpPr>
        <p:spPr/>
        <p:txBody>
          <a:bodyPr/>
          <a:lstStyle/>
          <a:p>
            <a:r>
              <a:rPr lang="en-IN" dirty="0"/>
              <a:t>Bitwise Operators</a:t>
            </a:r>
            <a:endParaRPr lang="en-US" dirty="0"/>
          </a:p>
        </p:txBody>
      </p:sp>
      <p:sp>
        <p:nvSpPr>
          <p:cNvPr id="3" name="Content Placeholder 2">
            <a:extLst>
              <a:ext uri="{FF2B5EF4-FFF2-40B4-BE49-F238E27FC236}">
                <a16:creationId xmlns:a16="http://schemas.microsoft.com/office/drawing/2014/main" id="{81F152B6-B3BC-2B47-87BC-1528C5DDD992}"/>
              </a:ext>
            </a:extLst>
          </p:cNvPr>
          <p:cNvSpPr>
            <a:spLocks noGrp="1"/>
          </p:cNvSpPr>
          <p:nvPr>
            <p:ph idx="1"/>
          </p:nvPr>
        </p:nvSpPr>
        <p:spPr/>
        <p:txBody>
          <a:bodyPr/>
          <a:lstStyle/>
          <a:p>
            <a:r>
              <a:rPr lang="en-US" dirty="0"/>
              <a:t>The bitwise operators are used to performing </a:t>
            </a:r>
            <a:r>
              <a:rPr lang="en-US" dirty="0">
                <a:solidFill>
                  <a:srgbClr val="C00000"/>
                </a:solidFill>
              </a:rPr>
              <a:t>bitwise calculations </a:t>
            </a:r>
            <a:r>
              <a:rPr lang="en-US" dirty="0"/>
              <a:t>on integers. The integers are first converted </a:t>
            </a:r>
            <a:r>
              <a:rPr lang="en-US" dirty="0">
                <a:solidFill>
                  <a:srgbClr val="C00000"/>
                </a:solidFill>
              </a:rPr>
              <a:t>into binary </a:t>
            </a:r>
            <a:r>
              <a:rPr lang="en-US" dirty="0"/>
              <a:t>and then operations are performed on </a:t>
            </a:r>
            <a:r>
              <a:rPr lang="en-US" dirty="0">
                <a:solidFill>
                  <a:srgbClr val="C00000"/>
                </a:solidFill>
              </a:rPr>
              <a:t>bit by bit</a:t>
            </a:r>
            <a:r>
              <a:rPr lang="en-US" dirty="0"/>
              <a:t>, hence the name bitwise operators. Then the result is returned in </a:t>
            </a:r>
            <a:r>
              <a:rPr lang="en-US" dirty="0">
                <a:solidFill>
                  <a:srgbClr val="C00000"/>
                </a:solidFill>
              </a:rPr>
              <a:t>decimal format</a:t>
            </a:r>
            <a:r>
              <a:rPr lang="en-US" dirty="0"/>
              <a:t>.</a:t>
            </a:r>
          </a:p>
          <a:p>
            <a:r>
              <a:rPr lang="en-IN" dirty="0"/>
              <a:t>Note : consider A = 10(binary - 1010) and B = 4(binary - 0100)</a:t>
            </a:r>
          </a:p>
          <a:p>
            <a:endParaRPr lang="en-US" dirty="0"/>
          </a:p>
        </p:txBody>
      </p:sp>
      <p:graphicFrame>
        <p:nvGraphicFramePr>
          <p:cNvPr id="4" name="Content Placeholder 4">
            <a:extLst>
              <a:ext uri="{FF2B5EF4-FFF2-40B4-BE49-F238E27FC236}">
                <a16:creationId xmlns:a16="http://schemas.microsoft.com/office/drawing/2014/main" id="{A50A5AEC-4046-D841-B2A4-4DB74A70DC33}"/>
              </a:ext>
            </a:extLst>
          </p:cNvPr>
          <p:cNvGraphicFramePr>
            <a:graphicFrameLocks/>
          </p:cNvGraphicFramePr>
          <p:nvPr>
            <p:extLst>
              <p:ext uri="{D42A27DB-BD31-4B8C-83A1-F6EECF244321}">
                <p14:modId xmlns:p14="http://schemas.microsoft.com/office/powerpoint/2010/main" val="416012303"/>
              </p:ext>
            </p:extLst>
          </p:nvPr>
        </p:nvGraphicFramePr>
        <p:xfrm>
          <a:off x="389321" y="2519629"/>
          <a:ext cx="11413357" cy="28803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AND</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 &amp;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0</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OR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t>14</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NOT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XOR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IN" sz="1800" b="0" i="0" u="none" strike="noStrike" kern="1200" dirty="0">
                          <a:solidFill>
                            <a:schemeClr val="dk1"/>
                          </a:solidFill>
                          <a:effectLst/>
                          <a:latin typeface="+mn-lt"/>
                          <a:ea typeface="+mn-ea"/>
                          <a:cs typeface="+mn-cs"/>
                        </a:rPr>
                        <a:t>&gt;&gt;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right shift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A&gt;&gt;1</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pPr algn="ctr"/>
                      <a:r>
                        <a:rPr lang="en-IN" sz="1800" b="0" i="0" u="none" strike="noStrike" kern="1200" dirty="0">
                          <a:solidFill>
                            <a:schemeClr val="dk1"/>
                          </a:solidFill>
                          <a:effectLst/>
                          <a:latin typeface="+mn-lt"/>
                          <a:ea typeface="+mn-ea"/>
                          <a:cs typeface="+mn-cs"/>
                        </a:rPr>
                        <a:t>&lt;&lt;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left shift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A&lt;&lt;1</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458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C435-276C-1244-8962-5344CC26DD75}"/>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7BB67FC1-5AE1-4D4F-88D6-A05CF33FD941}"/>
              </a:ext>
            </a:extLst>
          </p:cNvPr>
          <p:cNvSpPr/>
          <p:nvPr/>
        </p:nvSpPr>
        <p:spPr>
          <a:xfrm>
            <a:off x="801830" y="1122312"/>
            <a:ext cx="4550755" cy="5386090"/>
          </a:xfrm>
          <a:prstGeom prst="rect">
            <a:avLst/>
          </a:prstGeom>
          <a:solidFill>
            <a:schemeClr val="bg1">
              <a:lumMod val="95000"/>
            </a:schemeClr>
          </a:solidFill>
          <a:ln>
            <a:noFill/>
          </a:ln>
        </p:spPr>
        <p:txBody>
          <a:bodyPr wrap="square">
            <a:spAutoFit/>
          </a:bodyPr>
          <a:lstStyle/>
          <a:p>
            <a:r>
              <a:rPr lang="en-IN" sz="1400" dirty="0">
                <a:solidFill>
                  <a:srgbClr val="000000"/>
                </a:solidFill>
                <a:latin typeface="Menlo" panose="020B0609030804020204" pitchFamily="49" charset="0"/>
              </a:rPr>
              <a:t>x , y = </a:t>
            </a:r>
            <a:r>
              <a:rPr lang="en-IN" sz="1400" dirty="0">
                <a:solidFill>
                  <a:srgbClr val="098658"/>
                </a:solidFill>
                <a:latin typeface="Menlo" panose="020B0609030804020204" pitchFamily="49" charset="0"/>
              </a:rPr>
              <a:t>5</a:t>
            </a:r>
            <a:r>
              <a:rPr lang="en-IN" sz="1400" dirty="0">
                <a:solidFill>
                  <a:srgbClr val="000000"/>
                </a:solidFill>
                <a:latin typeface="Menlo" panose="020B0609030804020204" pitchFamily="49" charset="0"/>
              </a:rPr>
              <a:t>,</a:t>
            </a:r>
            <a:r>
              <a:rPr lang="en-IN" sz="1400" dirty="0">
                <a:solidFill>
                  <a:srgbClr val="098658"/>
                </a:solidFill>
                <a:latin typeface="Menlo" panose="020B0609030804020204" pitchFamily="49" charset="0"/>
              </a:rPr>
              <a:t>2</a:t>
            </a:r>
            <a:endParaRPr lang="en-IN" sz="1400" dirty="0">
              <a:solidFill>
                <a:srgbClr val="000000"/>
              </a:solidFill>
              <a:latin typeface="Menlo" panose="020B0609030804020204" pitchFamily="49" charset="0"/>
            </a:endParaRPr>
          </a:p>
          <a:p>
            <a:r>
              <a:rPr lang="en-IN" sz="1400" dirty="0" err="1">
                <a:solidFill>
                  <a:srgbClr val="000000"/>
                </a:solidFill>
                <a:latin typeface="Menlo" panose="020B0609030804020204" pitchFamily="49" charset="0"/>
              </a:rPr>
              <a:t>a,b</a:t>
            </a:r>
            <a:r>
              <a:rPr lang="en-IN" sz="1400" dirty="0">
                <a:solidFill>
                  <a:srgbClr val="000000"/>
                </a:solidFill>
                <a:latin typeface="Menlo" panose="020B0609030804020204" pitchFamily="49" charset="0"/>
              </a:rPr>
              <a:t> = </a:t>
            </a:r>
            <a:r>
              <a:rPr lang="en-IN" sz="1400" dirty="0" err="1">
                <a:solidFill>
                  <a:srgbClr val="0000FF"/>
                </a:solidFill>
                <a:latin typeface="Menlo" panose="020B0609030804020204" pitchFamily="49" charset="0"/>
              </a:rPr>
              <a:t>True</a:t>
            </a:r>
            <a:r>
              <a:rPr lang="en-IN" sz="1400" dirty="0" err="1">
                <a:solidFill>
                  <a:srgbClr val="000000"/>
                </a:solidFill>
                <a:latin typeface="Menlo" panose="020B0609030804020204" pitchFamily="49" charset="0"/>
              </a:rPr>
              <a:t>,</a:t>
            </a:r>
            <a:r>
              <a:rPr lang="en-IN" sz="1400" dirty="0" err="1">
                <a:solidFill>
                  <a:srgbClr val="0000FF"/>
                </a:solidFill>
                <a:latin typeface="Menlo" panose="020B0609030804020204" pitchFamily="49" charset="0"/>
              </a:rPr>
              <a:t>False</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#Arithmetic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a:solidFill>
                  <a:srgbClr val="000000"/>
                </a:solidFill>
                <a:latin typeface="Menlo" panose="020B0609030804020204" pitchFamily="49" charset="0"/>
              </a:rPr>
              <a:t>,x//y)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a:solidFill>
                  <a:srgbClr val="000000"/>
                </a:solidFill>
                <a:latin typeface="Menlo" panose="020B0609030804020204" pitchFamily="49" charset="0"/>
              </a:rPr>
              <a:t>,x**y)</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a:t>
            </a:r>
            <a:r>
              <a:rPr lang="en-IN" sz="1400" dirty="0" err="1">
                <a:solidFill>
                  <a:srgbClr val="008000"/>
                </a:solidFill>
                <a:latin typeface="Menlo" panose="020B0609030804020204" pitchFamily="49" charset="0"/>
              </a:rPr>
              <a:t>Assignemnt</a:t>
            </a:r>
            <a:r>
              <a:rPr lang="en-IN" sz="1400" dirty="0">
                <a:solidFill>
                  <a:srgbClr val="008000"/>
                </a:solidFill>
                <a:latin typeface="Menlo" panose="020B0609030804020204" pitchFamily="49" charset="0"/>
              </a:rPr>
              <a:t>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x+=</a:t>
            </a:r>
            <a:r>
              <a:rPr lang="en-IN" sz="1400" dirty="0">
                <a:solidFill>
                  <a:srgbClr val="098658"/>
                </a:solidFill>
                <a:latin typeface="Menlo" panose="020B0609030804020204" pitchFamily="49" charset="0"/>
              </a:rPr>
              <a:t>5</a:t>
            </a:r>
            <a:r>
              <a:rPr lang="en-IN" sz="1400" dirty="0">
                <a:solidFill>
                  <a:srgbClr val="000000"/>
                </a:solidFill>
                <a:latin typeface="Menlo" panose="020B0609030804020204" pitchFamily="49" charset="0"/>
              </a:rPr>
              <a:t> </a:t>
            </a:r>
            <a:r>
              <a:rPr lang="en-IN" sz="1400" dirty="0">
                <a:solidFill>
                  <a:srgbClr val="008000"/>
                </a:solidFill>
                <a:latin typeface="Menlo" panose="020B0609030804020204" pitchFamily="49" charset="0"/>
              </a:rPr>
              <a:t># x = 10 </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y+=</a:t>
            </a:r>
            <a:r>
              <a:rPr lang="en-IN" sz="1400" dirty="0">
                <a:solidFill>
                  <a:srgbClr val="098658"/>
                </a:solidFill>
                <a:latin typeface="Menlo" panose="020B0609030804020204" pitchFamily="49" charset="0"/>
              </a:rPr>
              <a:t>2</a:t>
            </a:r>
            <a:r>
              <a:rPr lang="en-IN" sz="1400" dirty="0">
                <a:solidFill>
                  <a:srgbClr val="000000"/>
                </a:solidFill>
                <a:latin typeface="Menlo" panose="020B0609030804020204" pitchFamily="49" charset="0"/>
              </a:rPr>
              <a:t> </a:t>
            </a:r>
            <a:r>
              <a:rPr lang="en-IN" sz="1400" dirty="0">
                <a:solidFill>
                  <a:srgbClr val="008000"/>
                </a:solidFill>
                <a:latin typeface="Menlo" panose="020B0609030804020204" pitchFamily="49" charset="0"/>
              </a:rPr>
              <a:t># y = 4</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y ='</a:t>
            </a:r>
            <a:r>
              <a:rPr lang="en-IN" sz="1400" dirty="0">
                <a:solidFill>
                  <a:srgbClr val="000000"/>
                </a:solidFill>
                <a:latin typeface="Menlo" panose="020B0609030804020204" pitchFamily="49" charset="0"/>
              </a:rPr>
              <a:t>,</a:t>
            </a:r>
            <a:r>
              <a:rPr lang="en-IN" sz="1400" dirty="0" err="1">
                <a:solidFill>
                  <a:srgbClr val="000000"/>
                </a:solidFill>
                <a:latin typeface="Menlo" panose="020B0609030804020204" pitchFamily="49" charset="0"/>
              </a:rPr>
              <a:t>x,y</a:t>
            </a:r>
            <a:r>
              <a:rPr lang="en-IN" sz="1400" dirty="0">
                <a:solidFill>
                  <a:srgbClr val="000000"/>
                </a:solidFill>
                <a:latin typeface="Menlo" panose="020B0609030804020204" pitchFamily="49" charset="0"/>
              </a:rPr>
              <a:t>)</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#Comparison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&gt;=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&gt;=y)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&lt;=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&lt;=y)</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#Logical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and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a:t>
            </a:r>
            <a:r>
              <a:rPr lang="en-IN" sz="1400" dirty="0">
                <a:solidFill>
                  <a:srgbClr val="000000"/>
                </a:solidFill>
                <a:latin typeface="Menlo" panose="020B0609030804020204" pitchFamily="49" charset="0"/>
              </a:rPr>
              <a:t> </a:t>
            </a:r>
            <a:r>
              <a:rPr lang="en-IN" sz="1400" dirty="0">
                <a:solidFill>
                  <a:srgbClr val="0000FF"/>
                </a:solidFill>
                <a:latin typeface="Menlo" panose="020B0609030804020204" pitchFamily="49" charset="0"/>
              </a:rPr>
              <a:t>and</a:t>
            </a:r>
            <a:r>
              <a:rPr lang="en-IN" sz="1400" dirty="0">
                <a:solidFill>
                  <a:srgbClr val="000000"/>
                </a:solidFill>
                <a:latin typeface="Menlo" panose="020B0609030804020204" pitchFamily="49" charset="0"/>
              </a:rPr>
              <a:t> b)</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or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a:t>
            </a:r>
            <a:r>
              <a:rPr lang="en-IN" sz="1400" dirty="0">
                <a:solidFill>
                  <a:srgbClr val="000000"/>
                </a:solidFill>
                <a:latin typeface="Menlo" panose="020B0609030804020204" pitchFamily="49" charset="0"/>
              </a:rPr>
              <a:t> </a:t>
            </a:r>
            <a:r>
              <a:rPr lang="en-IN" sz="1400" dirty="0">
                <a:solidFill>
                  <a:srgbClr val="0000FF"/>
                </a:solidFill>
                <a:latin typeface="Menlo" panose="020B0609030804020204" pitchFamily="49" charset="0"/>
              </a:rPr>
              <a:t>or</a:t>
            </a:r>
            <a:r>
              <a:rPr lang="en-IN" sz="1400" dirty="0">
                <a:solidFill>
                  <a:srgbClr val="000000"/>
                </a:solidFill>
                <a:latin typeface="Menlo" panose="020B0609030804020204" pitchFamily="49" charset="0"/>
              </a:rPr>
              <a:t> b)</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'not x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t>
            </a:r>
            <a:r>
              <a:rPr lang="en-IN" sz="1400" dirty="0" err="1">
                <a:solidFill>
                  <a:srgbClr val="0000FF"/>
                </a:solidFill>
                <a:latin typeface="Menlo" panose="020B0609030804020204" pitchFamily="49" charset="0"/>
              </a:rPr>
              <a:t>not</a:t>
            </a:r>
            <a:r>
              <a:rPr lang="en-IN" sz="1400" dirty="0">
                <a:solidFill>
                  <a:srgbClr val="000000"/>
                </a:solidFill>
                <a:latin typeface="Menlo" panose="020B0609030804020204" pitchFamily="49" charset="0"/>
              </a:rPr>
              <a:t> a)</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#Bitwise Operators</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&amp;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 &amp; 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 | y)</a:t>
            </a:r>
          </a:p>
        </p:txBody>
      </p:sp>
      <p:sp>
        <p:nvSpPr>
          <p:cNvPr id="5" name="Rectangle 4">
            <a:extLst>
              <a:ext uri="{FF2B5EF4-FFF2-40B4-BE49-F238E27FC236}">
                <a16:creationId xmlns:a16="http://schemas.microsoft.com/office/drawing/2014/main" id="{E9A4F24A-435D-8B48-BE29-F78559C56C31}"/>
              </a:ext>
            </a:extLst>
          </p:cNvPr>
          <p:cNvSpPr/>
          <p:nvPr/>
        </p:nvSpPr>
        <p:spPr>
          <a:xfrm>
            <a:off x="301837" y="1122312"/>
            <a:ext cx="499993" cy="5293757"/>
          </a:xfrm>
          <a:prstGeom prst="rect">
            <a:avLst/>
          </a:prstGeom>
          <a:solidFill>
            <a:schemeClr val="bg1">
              <a:lumMod val="85000"/>
            </a:schemeClr>
          </a:solidFill>
          <a:ln>
            <a:noFill/>
          </a:ln>
        </p:spPr>
        <p:txBody>
          <a:bodyPr wrap="square">
            <a:spAutoFit/>
          </a:bodyPr>
          <a:lstStyle/>
          <a:p>
            <a:pPr algn="r"/>
            <a:r>
              <a:rPr lang="en-US" sz="1400" b="1" dirty="0">
                <a:solidFill>
                  <a:schemeClr val="tx1">
                    <a:lumMod val="75000"/>
                    <a:lumOff val="25000"/>
                  </a:schemeClr>
                </a:solidFill>
                <a:latin typeface="Consolas" panose="020B0609020204030204" pitchFamily="49" charset="0"/>
              </a:rPr>
              <a:t>1</a:t>
            </a:r>
          </a:p>
          <a:p>
            <a:pPr algn="r"/>
            <a:r>
              <a:rPr lang="en-US" sz="1400" b="1" dirty="0">
                <a:solidFill>
                  <a:schemeClr val="tx1">
                    <a:lumMod val="75000"/>
                    <a:lumOff val="25000"/>
                  </a:schemeClr>
                </a:solidFill>
                <a:latin typeface="Consolas" panose="020B0609020204030204" pitchFamily="49" charset="0"/>
              </a:rPr>
              <a:t>2</a:t>
            </a:r>
          </a:p>
          <a:p>
            <a:pPr algn="r"/>
            <a:r>
              <a:rPr lang="en-US" sz="1400" b="1" dirty="0">
                <a:solidFill>
                  <a:schemeClr val="tx1">
                    <a:lumMod val="75000"/>
                    <a:lumOff val="25000"/>
                  </a:schemeClr>
                </a:solidFill>
                <a:latin typeface="Consolas" panose="020B0609020204030204" pitchFamily="49" charset="0"/>
              </a:rPr>
              <a:t>3</a:t>
            </a:r>
          </a:p>
          <a:p>
            <a:pPr algn="r"/>
            <a:r>
              <a:rPr lang="en-US" sz="1400" b="1" dirty="0">
                <a:solidFill>
                  <a:schemeClr val="tx1">
                    <a:lumMod val="75000"/>
                    <a:lumOff val="25000"/>
                  </a:schemeClr>
                </a:solidFill>
                <a:latin typeface="Consolas" panose="020B0609020204030204" pitchFamily="49" charset="0"/>
              </a:rPr>
              <a:t>4</a:t>
            </a:r>
          </a:p>
          <a:p>
            <a:pPr algn="r"/>
            <a:r>
              <a:rPr lang="en-US" sz="1400" b="1" dirty="0">
                <a:solidFill>
                  <a:schemeClr val="tx1">
                    <a:lumMod val="75000"/>
                    <a:lumOff val="25000"/>
                  </a:schemeClr>
                </a:solidFill>
                <a:latin typeface="Consolas" panose="020B0609020204030204" pitchFamily="49" charset="0"/>
              </a:rPr>
              <a:t>5</a:t>
            </a:r>
          </a:p>
          <a:p>
            <a:pPr algn="r"/>
            <a:r>
              <a:rPr lang="en-US" sz="1400" b="1" dirty="0">
                <a:solidFill>
                  <a:schemeClr val="tx1">
                    <a:lumMod val="75000"/>
                    <a:lumOff val="25000"/>
                  </a:schemeClr>
                </a:solidFill>
                <a:latin typeface="Consolas" panose="020B0609020204030204" pitchFamily="49" charset="0"/>
              </a:rPr>
              <a:t>6</a:t>
            </a:r>
          </a:p>
          <a:p>
            <a:pPr algn="r"/>
            <a:r>
              <a:rPr lang="en-US" sz="1400" b="1" dirty="0">
                <a:solidFill>
                  <a:schemeClr val="tx1">
                    <a:lumMod val="75000"/>
                    <a:lumOff val="25000"/>
                  </a:schemeClr>
                </a:solidFill>
                <a:latin typeface="Consolas" panose="020B0609020204030204" pitchFamily="49" charset="0"/>
              </a:rPr>
              <a:t>7</a:t>
            </a:r>
          </a:p>
          <a:p>
            <a:pPr algn="r"/>
            <a:r>
              <a:rPr lang="en-US" sz="1400" b="1" dirty="0">
                <a:solidFill>
                  <a:schemeClr val="tx1">
                    <a:lumMod val="75000"/>
                    <a:lumOff val="25000"/>
                  </a:schemeClr>
                </a:solidFill>
                <a:latin typeface="Consolas" panose="020B0609020204030204" pitchFamily="49" charset="0"/>
              </a:rPr>
              <a:t>9</a:t>
            </a:r>
          </a:p>
          <a:p>
            <a:pPr algn="r"/>
            <a:r>
              <a:rPr lang="en-US" sz="1400" b="1" dirty="0">
                <a:solidFill>
                  <a:schemeClr val="tx1">
                    <a:lumMod val="75000"/>
                    <a:lumOff val="25000"/>
                  </a:schemeClr>
                </a:solidFill>
                <a:latin typeface="Consolas" panose="020B0609020204030204" pitchFamily="49" charset="0"/>
              </a:rPr>
              <a:t>10</a:t>
            </a:r>
          </a:p>
          <a:p>
            <a:pPr algn="r"/>
            <a:r>
              <a:rPr lang="en-US" sz="1400" b="1" dirty="0">
                <a:solidFill>
                  <a:schemeClr val="tx1">
                    <a:lumMod val="75000"/>
                    <a:lumOff val="25000"/>
                  </a:schemeClr>
                </a:solidFill>
                <a:latin typeface="Consolas" panose="020B0609020204030204" pitchFamily="49" charset="0"/>
              </a:rPr>
              <a:t>11</a:t>
            </a:r>
          </a:p>
          <a:p>
            <a:pPr algn="r"/>
            <a:r>
              <a:rPr lang="en-US" sz="1400" b="1" dirty="0">
                <a:solidFill>
                  <a:schemeClr val="tx1">
                    <a:lumMod val="75000"/>
                    <a:lumOff val="25000"/>
                  </a:schemeClr>
                </a:solidFill>
                <a:latin typeface="Consolas" panose="020B0609020204030204" pitchFamily="49" charset="0"/>
              </a:rPr>
              <a:t>12</a:t>
            </a:r>
          </a:p>
          <a:p>
            <a:pPr algn="r"/>
            <a:r>
              <a:rPr lang="en-US" sz="1400" b="1" dirty="0">
                <a:solidFill>
                  <a:schemeClr val="tx1">
                    <a:lumMod val="75000"/>
                    <a:lumOff val="25000"/>
                  </a:schemeClr>
                </a:solidFill>
                <a:latin typeface="Consolas" panose="020B0609020204030204" pitchFamily="49" charset="0"/>
              </a:rPr>
              <a:t>13</a:t>
            </a:r>
          </a:p>
          <a:p>
            <a:pPr algn="r"/>
            <a:r>
              <a:rPr lang="en-US" sz="1400" b="1" dirty="0">
                <a:solidFill>
                  <a:schemeClr val="tx1">
                    <a:lumMod val="75000"/>
                    <a:lumOff val="25000"/>
                  </a:schemeClr>
                </a:solidFill>
                <a:latin typeface="Consolas" panose="020B0609020204030204" pitchFamily="49" charset="0"/>
              </a:rPr>
              <a:t>14</a:t>
            </a:r>
          </a:p>
          <a:p>
            <a:pPr algn="r"/>
            <a:r>
              <a:rPr lang="en-US" sz="1400" b="1" dirty="0">
                <a:solidFill>
                  <a:schemeClr val="tx1">
                    <a:lumMod val="75000"/>
                    <a:lumOff val="25000"/>
                  </a:schemeClr>
                </a:solidFill>
                <a:latin typeface="Consolas" panose="020B0609020204030204" pitchFamily="49" charset="0"/>
              </a:rPr>
              <a:t>15</a:t>
            </a:r>
          </a:p>
          <a:p>
            <a:pPr algn="r"/>
            <a:r>
              <a:rPr lang="en-US" sz="1400" b="1" dirty="0">
                <a:solidFill>
                  <a:schemeClr val="tx1">
                    <a:lumMod val="75000"/>
                    <a:lumOff val="25000"/>
                  </a:schemeClr>
                </a:solidFill>
                <a:latin typeface="Consolas" panose="020B0609020204030204" pitchFamily="49" charset="0"/>
              </a:rPr>
              <a:t>16</a:t>
            </a:r>
          </a:p>
          <a:p>
            <a:pPr algn="r"/>
            <a:r>
              <a:rPr lang="en-US" sz="1400" b="1" dirty="0">
                <a:solidFill>
                  <a:schemeClr val="tx1">
                    <a:lumMod val="75000"/>
                    <a:lumOff val="25000"/>
                  </a:schemeClr>
                </a:solidFill>
                <a:latin typeface="Consolas" panose="020B0609020204030204" pitchFamily="49" charset="0"/>
              </a:rPr>
              <a:t>17</a:t>
            </a:r>
          </a:p>
          <a:p>
            <a:pPr algn="r"/>
            <a:r>
              <a:rPr lang="en-US" sz="1400" b="1" dirty="0">
                <a:solidFill>
                  <a:schemeClr val="tx1">
                    <a:lumMod val="75000"/>
                    <a:lumOff val="25000"/>
                  </a:schemeClr>
                </a:solidFill>
                <a:latin typeface="Consolas" panose="020B0609020204030204" pitchFamily="49" charset="0"/>
              </a:rPr>
              <a:t>18</a:t>
            </a:r>
          </a:p>
          <a:p>
            <a:pPr algn="r"/>
            <a:r>
              <a:rPr lang="en-US" sz="1400" b="1" dirty="0">
                <a:solidFill>
                  <a:schemeClr val="tx1">
                    <a:lumMod val="75000"/>
                    <a:lumOff val="25000"/>
                  </a:schemeClr>
                </a:solidFill>
                <a:latin typeface="Consolas" panose="020B0609020204030204" pitchFamily="49" charset="0"/>
              </a:rPr>
              <a:t>19</a:t>
            </a:r>
          </a:p>
          <a:p>
            <a:pPr algn="r"/>
            <a:r>
              <a:rPr lang="en-US" sz="1400" b="1" dirty="0">
                <a:solidFill>
                  <a:schemeClr val="tx1">
                    <a:lumMod val="75000"/>
                    <a:lumOff val="25000"/>
                  </a:schemeClr>
                </a:solidFill>
                <a:latin typeface="Consolas" panose="020B0609020204030204" pitchFamily="49" charset="0"/>
              </a:rPr>
              <a:t>20</a:t>
            </a:r>
          </a:p>
          <a:p>
            <a:pPr algn="r"/>
            <a:r>
              <a:rPr lang="en-US" sz="1400" b="1" dirty="0">
                <a:solidFill>
                  <a:schemeClr val="tx1">
                    <a:lumMod val="75000"/>
                    <a:lumOff val="25000"/>
                  </a:schemeClr>
                </a:solidFill>
                <a:latin typeface="Consolas" panose="020B0609020204030204" pitchFamily="49" charset="0"/>
              </a:rPr>
              <a:t>21</a:t>
            </a:r>
          </a:p>
          <a:p>
            <a:pPr algn="r"/>
            <a:r>
              <a:rPr lang="en-US" sz="1400" b="1" dirty="0">
                <a:solidFill>
                  <a:schemeClr val="tx1">
                    <a:lumMod val="75000"/>
                    <a:lumOff val="25000"/>
                  </a:schemeClr>
                </a:solidFill>
                <a:latin typeface="Consolas" panose="020B0609020204030204" pitchFamily="49" charset="0"/>
              </a:rPr>
              <a:t>22</a:t>
            </a:r>
          </a:p>
          <a:p>
            <a:pPr algn="r"/>
            <a:r>
              <a:rPr lang="en-US" sz="1400" b="1" dirty="0">
                <a:solidFill>
                  <a:schemeClr val="tx1">
                    <a:lumMod val="75000"/>
                    <a:lumOff val="25000"/>
                  </a:schemeClr>
                </a:solidFill>
                <a:latin typeface="Consolas" panose="020B0609020204030204" pitchFamily="49" charset="0"/>
              </a:rPr>
              <a:t>23</a:t>
            </a:r>
          </a:p>
          <a:p>
            <a:pPr algn="r"/>
            <a:r>
              <a:rPr lang="en-US" sz="1400" b="1" dirty="0">
                <a:solidFill>
                  <a:schemeClr val="tx1">
                    <a:lumMod val="75000"/>
                    <a:lumOff val="25000"/>
                  </a:schemeClr>
                </a:solidFill>
                <a:latin typeface="Consolas" panose="020B0609020204030204" pitchFamily="49" charset="0"/>
              </a:rPr>
              <a:t>24</a:t>
            </a:r>
          </a:p>
          <a:p>
            <a:pPr algn="r"/>
            <a:r>
              <a:rPr lang="en-US" sz="1400" b="1" dirty="0">
                <a:solidFill>
                  <a:schemeClr val="tx1">
                    <a:lumMod val="75000"/>
                    <a:lumOff val="25000"/>
                  </a:schemeClr>
                </a:solidFill>
                <a:latin typeface="Consolas" panose="020B0609020204030204" pitchFamily="49" charset="0"/>
              </a:rPr>
              <a:t>25</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EE6EBCAF-0D0F-B247-BA83-37E89C35E36D}"/>
              </a:ext>
            </a:extLst>
          </p:cNvPr>
          <p:cNvSpPr/>
          <p:nvPr/>
        </p:nvSpPr>
        <p:spPr>
          <a:xfrm>
            <a:off x="301837" y="79312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21668655-6333-054B-B538-C364A37255F4}"/>
              </a:ext>
            </a:extLst>
          </p:cNvPr>
          <p:cNvSpPr/>
          <p:nvPr/>
        </p:nvSpPr>
        <p:spPr>
          <a:xfrm>
            <a:off x="6211983" y="1375334"/>
            <a:ext cx="3545334" cy="255454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x // y = 2</a:t>
            </a:r>
          </a:p>
          <a:p>
            <a:r>
              <a:rPr lang="en-IN" sz="1600" b="1" dirty="0">
                <a:latin typeface="Consolas" pitchFamily="49" charset="0"/>
                <a:cs typeface="Consolas" panose="020B0609020204030204" pitchFamily="49" charset="0"/>
              </a:rPr>
              <a:t>x ** y = 25</a:t>
            </a:r>
          </a:p>
          <a:p>
            <a:r>
              <a:rPr lang="en-IN" sz="1600" b="1" dirty="0">
                <a:latin typeface="Consolas" pitchFamily="49" charset="0"/>
                <a:cs typeface="Consolas" panose="020B0609020204030204" pitchFamily="49" charset="0"/>
              </a:rPr>
              <a:t>x  y = 10 4</a:t>
            </a:r>
          </a:p>
          <a:p>
            <a:r>
              <a:rPr lang="en-IN" sz="1600" b="1" dirty="0">
                <a:latin typeface="Consolas" pitchFamily="49" charset="0"/>
                <a:cs typeface="Consolas" panose="020B0609020204030204" pitchFamily="49" charset="0"/>
              </a:rPr>
              <a:t>x &gt;= y is True</a:t>
            </a:r>
          </a:p>
          <a:p>
            <a:r>
              <a:rPr lang="en-IN" sz="1600" b="1" dirty="0">
                <a:latin typeface="Consolas" pitchFamily="49" charset="0"/>
                <a:cs typeface="Consolas" panose="020B0609020204030204" pitchFamily="49" charset="0"/>
              </a:rPr>
              <a:t>x &lt;= y is False</a:t>
            </a:r>
          </a:p>
          <a:p>
            <a:r>
              <a:rPr lang="en-IN" sz="1600" b="1" dirty="0">
                <a:latin typeface="Consolas" pitchFamily="49" charset="0"/>
                <a:cs typeface="Consolas" panose="020B0609020204030204" pitchFamily="49" charset="0"/>
              </a:rPr>
              <a:t>x and y is False</a:t>
            </a:r>
          </a:p>
          <a:p>
            <a:r>
              <a:rPr lang="en-IN" sz="1600" b="1" dirty="0">
                <a:latin typeface="Consolas" pitchFamily="49" charset="0"/>
                <a:cs typeface="Consolas" panose="020B0609020204030204" pitchFamily="49" charset="0"/>
              </a:rPr>
              <a:t>x or y is True</a:t>
            </a:r>
          </a:p>
          <a:p>
            <a:r>
              <a:rPr lang="en-IN" sz="1600" b="1" dirty="0">
                <a:latin typeface="Consolas" pitchFamily="49" charset="0"/>
                <a:cs typeface="Consolas" panose="020B0609020204030204" pitchFamily="49" charset="0"/>
              </a:rPr>
              <a:t>not x is False</a:t>
            </a:r>
          </a:p>
          <a:p>
            <a:r>
              <a:rPr lang="en-IN" sz="1600" b="1" dirty="0">
                <a:latin typeface="Consolas" pitchFamily="49" charset="0"/>
                <a:cs typeface="Consolas" panose="020B0609020204030204" pitchFamily="49" charset="0"/>
              </a:rPr>
              <a:t>x &amp; y is 0</a:t>
            </a:r>
          </a:p>
          <a:p>
            <a:r>
              <a:rPr lang="en-IN" sz="1600" b="1" dirty="0">
                <a:latin typeface="Consolas" pitchFamily="49" charset="0"/>
                <a:cs typeface="Consolas" panose="020B0609020204030204" pitchFamily="49" charset="0"/>
              </a:rPr>
              <a:t>x | y is 14</a:t>
            </a:r>
          </a:p>
        </p:txBody>
      </p:sp>
      <p:sp>
        <p:nvSpPr>
          <p:cNvPr id="8" name="Rectangle: Top Corners Rounded 6">
            <a:extLst>
              <a:ext uri="{FF2B5EF4-FFF2-40B4-BE49-F238E27FC236}">
                <a16:creationId xmlns:a16="http://schemas.microsoft.com/office/drawing/2014/main" id="{ECE420CF-6D12-AE41-8275-CB62DCDBF9DC}"/>
              </a:ext>
            </a:extLst>
          </p:cNvPr>
          <p:cNvSpPr/>
          <p:nvPr/>
        </p:nvSpPr>
        <p:spPr>
          <a:xfrm>
            <a:off x="6211983" y="105808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5965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
                                            <p:bg/>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
                                            <p:txEl>
                                              <p:pRg st="0" end="0"/>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
                                            <p:txEl>
                                              <p:pRg st="1" end="1"/>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
                                            <p:txEl>
                                              <p:pRg st="2" end="2"/>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
                                            <p:txEl>
                                              <p:pRg st="3" end="3"/>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
                                            <p:txEl>
                                              <p:pRg st="4" end="4"/>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
                                            <p:txEl>
                                              <p:pRg st="5" end="5"/>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
                                            <p:txEl>
                                              <p:pRg st="6" end="6"/>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
                                            <p:txEl>
                                              <p:pRg st="7" end="7"/>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
                                            <p:txEl>
                                              <p:pRg st="8" end="8"/>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Conditional and Looping Statements</a:t>
            </a:r>
            <a:endParaRPr lang="en-US" dirty="0"/>
          </a:p>
        </p:txBody>
      </p:sp>
      <p:sp>
        <p:nvSpPr>
          <p:cNvPr id="3" name="Content Placeholder 2"/>
          <p:cNvSpPr>
            <a:spLocks noGrp="1"/>
          </p:cNvSpPr>
          <p:nvPr>
            <p:ph idx="1"/>
          </p:nvPr>
        </p:nvSpPr>
        <p:spPr>
          <a:xfrm>
            <a:off x="131180" y="863444"/>
            <a:ext cx="11929641" cy="5537355"/>
          </a:xfrm>
        </p:spPr>
        <p:txBody>
          <a:bodyPr/>
          <a:lstStyle/>
          <a:p>
            <a:r>
              <a:rPr lang="en-US" dirty="0"/>
              <a:t>The statements that help us to control the flow of execution in a program called </a:t>
            </a:r>
            <a:r>
              <a:rPr lang="en-US" dirty="0">
                <a:solidFill>
                  <a:srgbClr val="C00000"/>
                </a:solidFill>
              </a:rPr>
              <a:t>control statements.</a:t>
            </a:r>
          </a:p>
          <a:p>
            <a:r>
              <a:rPr lang="en-US" dirty="0"/>
              <a:t>There are two types of control statements.</a:t>
            </a:r>
          </a:p>
          <a:p>
            <a:r>
              <a:rPr lang="en-US" b="1" dirty="0">
                <a:solidFill>
                  <a:srgbClr val="C00000"/>
                </a:solidFill>
              </a:rPr>
              <a:t>Branching Statement </a:t>
            </a:r>
            <a:r>
              <a:rPr lang="en-US" b="1" dirty="0"/>
              <a:t>:</a:t>
            </a:r>
          </a:p>
          <a:p>
            <a:pPr lvl="1"/>
            <a:r>
              <a:rPr lang="en-US" dirty="0"/>
              <a:t>The statements that help us to select some statements for execution and skip other statements. </a:t>
            </a:r>
          </a:p>
          <a:p>
            <a:pPr lvl="1"/>
            <a:r>
              <a:rPr lang="en-US" dirty="0"/>
              <a:t>These statements are also called as </a:t>
            </a:r>
            <a:r>
              <a:rPr lang="en-US" b="1" dirty="0"/>
              <a:t>decision making statements </a:t>
            </a:r>
            <a:r>
              <a:rPr lang="en-US" dirty="0"/>
              <a:t>because they make decision based on some condition and select some statements for execution. </a:t>
            </a:r>
          </a:p>
          <a:p>
            <a:pPr lvl="1"/>
            <a:r>
              <a:rPr lang="en-US" dirty="0"/>
              <a:t>If statement </a:t>
            </a:r>
          </a:p>
          <a:p>
            <a:pPr lvl="1"/>
            <a:r>
              <a:rPr lang="en-US" dirty="0"/>
              <a:t>if-else statement </a:t>
            </a:r>
          </a:p>
          <a:p>
            <a:pPr lvl="1"/>
            <a:r>
              <a:rPr lang="en-US" dirty="0"/>
              <a:t>nested if statement </a:t>
            </a:r>
          </a:p>
          <a:p>
            <a:pPr lvl="1"/>
            <a:r>
              <a:rPr lang="en-US" dirty="0" err="1"/>
              <a:t>elif</a:t>
            </a:r>
            <a:r>
              <a:rPr lang="en-US" dirty="0"/>
              <a:t> statement </a:t>
            </a:r>
          </a:p>
          <a:p>
            <a:r>
              <a:rPr lang="en-US" b="1" dirty="0">
                <a:solidFill>
                  <a:srgbClr val="C00000"/>
                </a:solidFill>
              </a:rPr>
              <a:t>Looping statements</a:t>
            </a:r>
            <a:r>
              <a:rPr lang="en-US" b="1" dirty="0"/>
              <a:t>: </a:t>
            </a:r>
          </a:p>
          <a:p>
            <a:pPr lvl="1"/>
            <a:r>
              <a:rPr lang="en-US" dirty="0"/>
              <a:t>The statements that help us to execute set of statements repeatedly are called as looping statements.</a:t>
            </a:r>
          </a:p>
          <a:p>
            <a:pPr lvl="1"/>
            <a:r>
              <a:rPr lang="en-US" dirty="0"/>
              <a:t>For loop statement</a:t>
            </a:r>
          </a:p>
          <a:p>
            <a:pPr lvl="1"/>
            <a:r>
              <a:rPr lang="en-US" dirty="0"/>
              <a:t>While loop statement </a:t>
            </a:r>
          </a:p>
          <a:p>
            <a:pPr marL="0" indent="0">
              <a:buNone/>
            </a:pPr>
            <a:r>
              <a:rPr lang="en-US" b="1" dirty="0"/>
              <a:t/>
            </a:r>
            <a:br>
              <a:rPr lang="en-US" b="1" dirty="0"/>
            </a:br>
            <a:endParaRPr lang="en-US" b="1"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56EBDA-49A4-A843-A786-6989C63A54AA}"/>
              </a:ext>
            </a:extLst>
          </p:cNvPr>
          <p:cNvSpPr/>
          <p:nvPr/>
        </p:nvSpPr>
        <p:spPr>
          <a:xfrm>
            <a:off x="6209373" y="5149701"/>
            <a:ext cx="3191481" cy="338554"/>
          </a:xfrm>
          <a:prstGeom prst="rect">
            <a:avLst/>
          </a:prstGeom>
          <a:solidFill>
            <a:schemeClr val="bg1">
              <a:lumMod val="95000"/>
            </a:schemeClr>
          </a:solidFill>
          <a:ln>
            <a:noFill/>
          </a:ln>
        </p:spPr>
        <p:txBody>
          <a:bodyPr wrap="square">
            <a:spAutoFit/>
          </a:bodyPr>
          <a:lstStyle/>
          <a:p>
            <a:r>
              <a:rPr lang="en-US" sz="1600" dirty="0">
                <a:latin typeface="Consolas"/>
              </a:rPr>
              <a:t>X is greater than 5</a:t>
            </a:r>
            <a:endParaRPr lang="en-IN" sz="1600" b="1" dirty="0">
              <a:latin typeface="Consolas"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5F9F4A0-4592-C04D-B2D0-0BF66A3BFA20}"/>
              </a:ext>
            </a:extLst>
          </p:cNvPr>
          <p:cNvSpPr/>
          <p:nvPr/>
        </p:nvSpPr>
        <p:spPr>
          <a:xfrm>
            <a:off x="5709379" y="5149701"/>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23" name="Rectangle: Top Corners Rounded 6">
            <a:extLst>
              <a:ext uri="{FF2B5EF4-FFF2-40B4-BE49-F238E27FC236}">
                <a16:creationId xmlns:a16="http://schemas.microsoft.com/office/drawing/2014/main" id="{0336C271-A2A3-9445-9946-5006F0A250F4}"/>
              </a:ext>
            </a:extLst>
          </p:cNvPr>
          <p:cNvSpPr/>
          <p:nvPr/>
        </p:nvSpPr>
        <p:spPr>
          <a:xfrm>
            <a:off x="5709379" y="482051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 name="Title 1"/>
          <p:cNvSpPr>
            <a:spLocks noGrp="1"/>
          </p:cNvSpPr>
          <p:nvPr>
            <p:ph type="title"/>
          </p:nvPr>
        </p:nvSpPr>
        <p:spPr/>
        <p:txBody>
          <a:bodyPr/>
          <a:lstStyle/>
          <a:p>
            <a:r>
              <a:rPr lang="en-IN" dirty="0"/>
              <a:t>If statement</a:t>
            </a:r>
            <a:endParaRPr lang="en-US" dirty="0"/>
          </a:p>
        </p:txBody>
      </p:sp>
      <p:sp>
        <p:nvSpPr>
          <p:cNvPr id="3" name="Content Placeholder 2"/>
          <p:cNvSpPr>
            <a:spLocks noGrp="1"/>
          </p:cNvSpPr>
          <p:nvPr>
            <p:ph idx="1"/>
          </p:nvPr>
        </p:nvSpPr>
        <p:spPr>
          <a:xfrm>
            <a:off x="166662" y="877239"/>
            <a:ext cx="11929641" cy="2075386"/>
          </a:xfrm>
        </p:spPr>
        <p:txBody>
          <a:bodyPr/>
          <a:lstStyle/>
          <a:p>
            <a:r>
              <a:rPr lang="en-US" dirty="0"/>
              <a:t>if statement is written using the </a:t>
            </a:r>
            <a:r>
              <a:rPr lang="en-US" b="1" dirty="0"/>
              <a:t>if</a:t>
            </a:r>
            <a:r>
              <a:rPr lang="en-US" dirty="0"/>
              <a:t> keyword followed by </a:t>
            </a:r>
            <a:r>
              <a:rPr lang="en-US" b="1" dirty="0">
                <a:solidFill>
                  <a:srgbClr val="C00000"/>
                </a:solidFill>
              </a:rPr>
              <a:t>condition</a:t>
            </a:r>
            <a:r>
              <a:rPr lang="en-US" dirty="0"/>
              <a:t> and </a:t>
            </a:r>
            <a:r>
              <a:rPr lang="en-US" b="1" dirty="0">
                <a:solidFill>
                  <a:srgbClr val="C00000"/>
                </a:solidFill>
              </a:rPr>
              <a:t>colon</a:t>
            </a:r>
            <a:r>
              <a:rPr lang="en-US" dirty="0"/>
              <a:t>(</a:t>
            </a:r>
            <a:r>
              <a:rPr lang="en-US" b="1" dirty="0"/>
              <a:t>:</a:t>
            </a:r>
            <a:r>
              <a:rPr lang="en-US" dirty="0"/>
              <a:t>) .</a:t>
            </a:r>
          </a:p>
          <a:p>
            <a:r>
              <a:rPr lang="en-IN" dirty="0"/>
              <a:t>Code to execute when the condition is true will be ideally written in the next line with </a:t>
            </a:r>
            <a:r>
              <a:rPr lang="en-IN" b="1" dirty="0">
                <a:solidFill>
                  <a:srgbClr val="C00000"/>
                </a:solidFill>
              </a:rPr>
              <a:t>Indentation</a:t>
            </a:r>
            <a:r>
              <a:rPr lang="en-IN" dirty="0"/>
              <a:t> (white space).</a:t>
            </a:r>
          </a:p>
          <a:p>
            <a:r>
              <a:rPr lang="en-US" dirty="0"/>
              <a:t>Python relies on indentation to define scope in the code (Other programming languages often use curly-brackets for this purpose).</a:t>
            </a:r>
            <a:endParaRPr lang="en-IN" dirty="0"/>
          </a:p>
        </p:txBody>
      </p:sp>
      <p:sp>
        <p:nvSpPr>
          <p:cNvPr id="4" name="Rectangle 3">
            <a:extLst>
              <a:ext uri="{FF2B5EF4-FFF2-40B4-BE49-F238E27FC236}">
                <a16:creationId xmlns:a16="http://schemas.microsoft.com/office/drawing/2014/main" id="{D456EBDA-49A4-A843-A786-6989C63A54AA}"/>
              </a:ext>
            </a:extLst>
          </p:cNvPr>
          <p:cNvSpPr/>
          <p:nvPr/>
        </p:nvSpPr>
        <p:spPr>
          <a:xfrm>
            <a:off x="1083709" y="3448532"/>
            <a:ext cx="8472276"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if </a:t>
            </a:r>
            <a:r>
              <a:rPr lang="en-IN" sz="1600" b="1" dirty="0" err="1">
                <a:latin typeface="Consolas" pitchFamily="49" charset="0"/>
                <a:cs typeface="Consolas" panose="020B0609020204030204" pitchFamily="49" charset="0"/>
              </a:rPr>
              <a:t>some_condition</a:t>
            </a:r>
            <a:r>
              <a:rPr lang="en-IN" sz="1600" b="1" dirty="0">
                <a:latin typeface="Consolas" pitchFamily="49" charset="0"/>
                <a:cs typeface="Consolas" panose="020B0609020204030204" pitchFamily="49" charset="0"/>
              </a:rPr>
              <a:t> </a:t>
            </a:r>
            <a:r>
              <a:rPr lang="en-IN" sz="1600" b="1" dirty="0">
                <a:solidFill>
                  <a:srgbClr val="FF0000"/>
                </a:solidFill>
                <a:latin typeface="Consolas" pitchFamily="49" charset="0"/>
                <a:cs typeface="Consolas" panose="020B0609020204030204" pitchFamily="49" charset="0"/>
              </a:rPr>
              <a:t>:</a:t>
            </a:r>
          </a:p>
          <a:p>
            <a:r>
              <a:rPr lang="en-IN" sz="1600" b="1" dirty="0">
                <a:latin typeface="Consolas" pitchFamily="49" charset="0"/>
                <a:cs typeface="Consolas" panose="020B0609020204030204" pitchFamily="49" charset="0"/>
              </a:rPr>
              <a:t>   # Code to execute when condition is true</a:t>
            </a:r>
          </a:p>
        </p:txBody>
      </p:sp>
      <p:sp>
        <p:nvSpPr>
          <p:cNvPr id="5" name="Rectangle 4">
            <a:extLst>
              <a:ext uri="{FF2B5EF4-FFF2-40B4-BE49-F238E27FC236}">
                <a16:creationId xmlns:a16="http://schemas.microsoft.com/office/drawing/2014/main" id="{35F9F4A0-4592-C04D-B2D0-0BF66A3BFA20}"/>
              </a:ext>
            </a:extLst>
          </p:cNvPr>
          <p:cNvSpPr/>
          <p:nvPr/>
        </p:nvSpPr>
        <p:spPr>
          <a:xfrm>
            <a:off x="583716" y="3448532"/>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83716" y="3119348"/>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0" name="Line Callout 1 9"/>
          <p:cNvSpPr/>
          <p:nvPr/>
        </p:nvSpPr>
        <p:spPr>
          <a:xfrm>
            <a:off x="4045259" y="3049964"/>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if statement ends with </a:t>
            </a:r>
            <a:r>
              <a:rPr lang="en-IN" b="1" dirty="0">
                <a:solidFill>
                  <a:srgbClr val="FF0000"/>
                </a:solidFill>
              </a:rPr>
              <a:t>: </a:t>
            </a:r>
            <a:endParaRPr lang="en-US" b="1" dirty="0">
              <a:solidFill>
                <a:srgbClr val="FF0000"/>
              </a:solidFill>
            </a:endParaRPr>
          </a:p>
        </p:txBody>
      </p:sp>
      <p:sp>
        <p:nvSpPr>
          <p:cNvPr id="11" name="Line Callout 1 10"/>
          <p:cNvSpPr/>
          <p:nvPr/>
        </p:nvSpPr>
        <p:spPr>
          <a:xfrm>
            <a:off x="2245569" y="4065393"/>
            <a:ext cx="4495800" cy="626533"/>
          </a:xfrm>
          <a:prstGeom prst="borderCallout1">
            <a:avLst>
              <a:gd name="adj1" fmla="val 53885"/>
              <a:gd name="adj2" fmla="val -612"/>
              <a:gd name="adj3" fmla="val -23622"/>
              <a:gd name="adj4" fmla="val -216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Indentation (tab/whitespace) at the beginning</a:t>
            </a:r>
            <a:endParaRPr lang="en-US" b="1" dirty="0">
              <a:solidFill>
                <a:srgbClr val="FF0000"/>
              </a:solidFill>
            </a:endParaRPr>
          </a:p>
        </p:txBody>
      </p:sp>
      <p:sp>
        <p:nvSpPr>
          <p:cNvPr id="15" name="Rectangle 14">
            <a:extLst>
              <a:ext uri="{FF2B5EF4-FFF2-40B4-BE49-F238E27FC236}">
                <a16:creationId xmlns:a16="http://schemas.microsoft.com/office/drawing/2014/main" id="{D456EBDA-49A4-A843-A786-6989C63A54AA}"/>
              </a:ext>
            </a:extLst>
          </p:cNvPr>
          <p:cNvSpPr/>
          <p:nvPr/>
        </p:nvSpPr>
        <p:spPr>
          <a:xfrm>
            <a:off x="1225835" y="5149701"/>
            <a:ext cx="4003711" cy="1107996"/>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
            </a:r>
            <a:br>
              <a:rPr lang="en-US" sz="1600" dirty="0">
                <a:solidFill>
                  <a:srgbClr val="000000"/>
                </a:solidFill>
                <a:latin typeface="Consolas"/>
              </a:rPr>
            </a:br>
            <a:r>
              <a:rPr lang="en-US" sz="1600" dirty="0">
                <a:solidFill>
                  <a:srgbClr val="0000FF"/>
                </a:solidFill>
                <a:latin typeface="Consolas"/>
              </a:rPr>
              <a:t>if</a:t>
            </a:r>
            <a:r>
              <a:rPr lang="en-US" sz="1600" dirty="0">
                <a:solidFill>
                  <a:srgbClr val="000000"/>
                </a:solidFill>
                <a:latin typeface="Consolas"/>
              </a:rPr>
              <a:t> x &gt; </a:t>
            </a:r>
            <a:r>
              <a:rPr lang="en-US" sz="1600" dirty="0">
                <a:solidFill>
                  <a:srgbClr val="098658"/>
                </a:solidFill>
                <a:latin typeface="Consolas"/>
              </a:rPr>
              <a:t>5</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greater than 5"</a:t>
            </a:r>
            <a:r>
              <a:rPr lang="en-US" sz="1600" dirty="0">
                <a:solidFill>
                  <a:srgbClr val="000000"/>
                </a:solidFill>
                <a:latin typeface="Consolas"/>
              </a:rPr>
              <a:t>)</a:t>
            </a:r>
            <a:endParaRPr lang="en-US" sz="1600" b="0" dirty="0">
              <a:solidFill>
                <a:srgbClr val="000000"/>
              </a:solidFill>
              <a:latin typeface="Consolas"/>
            </a:endParaRPr>
          </a:p>
        </p:txBody>
      </p:sp>
      <p:sp>
        <p:nvSpPr>
          <p:cNvPr id="16" name="Rectangle 15">
            <a:extLst>
              <a:ext uri="{FF2B5EF4-FFF2-40B4-BE49-F238E27FC236}">
                <a16:creationId xmlns:a16="http://schemas.microsoft.com/office/drawing/2014/main" id="{35F9F4A0-4592-C04D-B2D0-0BF66A3BFA20}"/>
              </a:ext>
            </a:extLst>
          </p:cNvPr>
          <p:cNvSpPr/>
          <p:nvPr/>
        </p:nvSpPr>
        <p:spPr>
          <a:xfrm>
            <a:off x="725842" y="5149701"/>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endParaRPr lang="en-US" sz="1600" b="1" dirty="0">
              <a:solidFill>
                <a:schemeClr val="tx1">
                  <a:lumMod val="75000"/>
                  <a:lumOff val="25000"/>
                </a:schemeClr>
              </a:solidFill>
              <a:latin typeface="Consolas" panose="020B0609020204030204" pitchFamily="49" charset="0"/>
            </a:endParaRPr>
          </a:p>
        </p:txBody>
      </p:sp>
      <p:sp>
        <p:nvSpPr>
          <p:cNvPr id="17" name="Rectangle: Top Corners Rounded 6">
            <a:extLst>
              <a:ext uri="{FF2B5EF4-FFF2-40B4-BE49-F238E27FC236}">
                <a16:creationId xmlns:a16="http://schemas.microsoft.com/office/drawing/2014/main" id="{0336C271-A2A3-9445-9946-5006F0A250F4}"/>
              </a:ext>
            </a:extLst>
          </p:cNvPr>
          <p:cNvSpPr/>
          <p:nvPr/>
        </p:nvSpPr>
        <p:spPr>
          <a:xfrm>
            <a:off x="725842" y="482051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ifdemo.py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bg/>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nimBg="1"/>
      <p:bldP spid="22" grpId="0" animBg="1"/>
      <p:bldP spid="23" grpId="0" animBg="1"/>
      <p:bldP spid="3" grpId="0" build="p"/>
      <p:bldP spid="4" grpId="0" uiExpand="1" build="p" animBg="1"/>
      <p:bldP spid="5" grpId="0" animBg="1"/>
      <p:bldP spid="6" grpId="0" animBg="1"/>
      <p:bldP spid="10" grpId="0" animBg="1"/>
      <p:bldP spid="10" grpId="1" animBg="1"/>
      <p:bldP spid="11" grpId="0" animBg="1"/>
      <p:bldP spid="11" grpId="1" animBg="1"/>
      <p:bldP spid="15" grpId="0" build="p"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56EBDA-49A4-A843-A786-6989C63A54AA}"/>
              </a:ext>
            </a:extLst>
          </p:cNvPr>
          <p:cNvSpPr/>
          <p:nvPr/>
        </p:nvSpPr>
        <p:spPr>
          <a:xfrm>
            <a:off x="6037093" y="4141305"/>
            <a:ext cx="3191481" cy="338554"/>
          </a:xfrm>
          <a:prstGeom prst="rect">
            <a:avLst/>
          </a:prstGeom>
          <a:solidFill>
            <a:schemeClr val="bg1">
              <a:lumMod val="95000"/>
            </a:schemeClr>
          </a:solidFill>
          <a:ln>
            <a:noFill/>
          </a:ln>
        </p:spPr>
        <p:txBody>
          <a:bodyPr wrap="square">
            <a:spAutoFit/>
          </a:bodyPr>
          <a:lstStyle/>
          <a:p>
            <a:r>
              <a:rPr lang="en-US" sz="1600" dirty="0">
                <a:latin typeface="Consolas"/>
              </a:rPr>
              <a:t>X is less than 5</a:t>
            </a:r>
            <a:endParaRPr lang="en-IN" sz="1600" b="1" dirty="0">
              <a:latin typeface="Consolas"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5F9F4A0-4592-C04D-B2D0-0BF66A3BFA20}"/>
              </a:ext>
            </a:extLst>
          </p:cNvPr>
          <p:cNvSpPr/>
          <p:nvPr/>
        </p:nvSpPr>
        <p:spPr>
          <a:xfrm>
            <a:off x="5537099" y="4141305"/>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23" name="Rectangle: Top Corners Rounded 6">
            <a:extLst>
              <a:ext uri="{FF2B5EF4-FFF2-40B4-BE49-F238E27FC236}">
                <a16:creationId xmlns:a16="http://schemas.microsoft.com/office/drawing/2014/main" id="{0336C271-A2A3-9445-9946-5006F0A250F4}"/>
              </a:ext>
            </a:extLst>
          </p:cNvPr>
          <p:cNvSpPr/>
          <p:nvPr/>
        </p:nvSpPr>
        <p:spPr>
          <a:xfrm>
            <a:off x="5537099" y="38121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 name="Title 1"/>
          <p:cNvSpPr>
            <a:spLocks noGrp="1"/>
          </p:cNvSpPr>
          <p:nvPr>
            <p:ph type="title"/>
          </p:nvPr>
        </p:nvSpPr>
        <p:spPr/>
        <p:txBody>
          <a:bodyPr/>
          <a:lstStyle/>
          <a:p>
            <a:r>
              <a:rPr lang="en-IN" dirty="0"/>
              <a:t>If else statement</a:t>
            </a:r>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983348" y="2139513"/>
            <a:ext cx="8472276" cy="1077218"/>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if </a:t>
            </a:r>
            <a:r>
              <a:rPr lang="en-IN" sz="1600" b="1" dirty="0" err="1">
                <a:latin typeface="Consolas" pitchFamily="49" charset="0"/>
                <a:cs typeface="Consolas" panose="020B0609020204030204" pitchFamily="49" charset="0"/>
              </a:rPr>
              <a:t>some_condition</a:t>
            </a:r>
            <a:r>
              <a:rPr lang="en-IN" sz="1600" b="1" dirty="0">
                <a:latin typeface="Consolas" pitchFamily="49" charset="0"/>
                <a:cs typeface="Consolas" panose="020B0609020204030204" pitchFamily="49" charset="0"/>
              </a:rPr>
              <a:t> </a:t>
            </a:r>
            <a:r>
              <a:rPr lang="en-IN" sz="1600" b="1" dirty="0">
                <a:solidFill>
                  <a:srgbClr val="FF0000"/>
                </a:solidFill>
                <a:latin typeface="Consolas" pitchFamily="49" charset="0"/>
                <a:cs typeface="Consolas" panose="020B0609020204030204" pitchFamily="49" charset="0"/>
              </a:rPr>
              <a:t>:</a:t>
            </a:r>
          </a:p>
          <a:p>
            <a:r>
              <a:rPr lang="en-IN" sz="1600" b="1" dirty="0">
                <a:latin typeface="Consolas" pitchFamily="49" charset="0"/>
                <a:cs typeface="Consolas" panose="020B0609020204030204" pitchFamily="49" charset="0"/>
              </a:rPr>
              <a:t>   # Code to execute when condition is true</a:t>
            </a:r>
          </a:p>
          <a:p>
            <a:r>
              <a:rPr lang="en-IN" sz="1600" b="1" dirty="0">
                <a:latin typeface="Consolas" pitchFamily="49" charset="0"/>
                <a:cs typeface="Consolas" panose="020B0609020204030204" pitchFamily="49" charset="0"/>
              </a:rPr>
              <a:t>else </a:t>
            </a:r>
            <a:r>
              <a:rPr lang="en-IN" sz="1600" b="1" dirty="0">
                <a:solidFill>
                  <a:srgbClr val="FF0000"/>
                </a:solidFill>
                <a:latin typeface="Consolas" pitchFamily="49" charset="0"/>
                <a:cs typeface="Consolas" panose="020B0609020204030204" pitchFamily="49" charset="0"/>
              </a:rPr>
              <a:t>:</a:t>
            </a:r>
          </a:p>
          <a:p>
            <a:r>
              <a:rPr lang="en-IN" sz="1600" b="1" dirty="0">
                <a:latin typeface="Consolas" pitchFamily="49" charset="0"/>
                <a:cs typeface="Consolas" panose="020B0609020204030204" pitchFamily="49" charset="0"/>
              </a:rPr>
              <a:t>   # Code to execute when condition is false</a:t>
            </a:r>
          </a:p>
        </p:txBody>
      </p:sp>
      <p:sp>
        <p:nvSpPr>
          <p:cNvPr id="5" name="Rectangle 4">
            <a:extLst>
              <a:ext uri="{FF2B5EF4-FFF2-40B4-BE49-F238E27FC236}">
                <a16:creationId xmlns:a16="http://schemas.microsoft.com/office/drawing/2014/main" id="{35F9F4A0-4592-C04D-B2D0-0BF66A3BFA20}"/>
              </a:ext>
            </a:extLst>
          </p:cNvPr>
          <p:cNvSpPr/>
          <p:nvPr/>
        </p:nvSpPr>
        <p:spPr>
          <a:xfrm>
            <a:off x="493629" y="2139513"/>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483355" y="1810329"/>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5" name="Rectangle 14">
            <a:extLst>
              <a:ext uri="{FF2B5EF4-FFF2-40B4-BE49-F238E27FC236}">
                <a16:creationId xmlns:a16="http://schemas.microsoft.com/office/drawing/2014/main" id="{D456EBDA-49A4-A843-A786-6989C63A54AA}"/>
              </a:ext>
            </a:extLst>
          </p:cNvPr>
          <p:cNvSpPr/>
          <p:nvPr/>
        </p:nvSpPr>
        <p:spPr>
          <a:xfrm>
            <a:off x="1029777" y="4042617"/>
            <a:ext cx="4003711" cy="1569660"/>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3</a:t>
            </a:r>
            <a:endParaRPr lang="en-US" sz="1600" dirty="0">
              <a:solidFill>
                <a:srgbClr val="000000"/>
              </a:solidFill>
              <a:latin typeface="Consolas"/>
            </a:endParaRPr>
          </a:p>
          <a:p>
            <a:r>
              <a:rPr lang="en-US" sz="1600" dirty="0">
                <a:solidFill>
                  <a:srgbClr val="000000"/>
                </a:solidFill>
                <a:latin typeface="Consolas"/>
              </a:rPr>
              <a:t/>
            </a:r>
            <a:br>
              <a:rPr lang="en-US" sz="1600" dirty="0">
                <a:solidFill>
                  <a:srgbClr val="000000"/>
                </a:solidFill>
                <a:latin typeface="Consolas"/>
              </a:rPr>
            </a:br>
            <a:r>
              <a:rPr lang="en-US" sz="1600" dirty="0">
                <a:solidFill>
                  <a:srgbClr val="0000FF"/>
                </a:solidFill>
                <a:latin typeface="Consolas"/>
              </a:rPr>
              <a:t>if</a:t>
            </a:r>
            <a:r>
              <a:rPr lang="en-US" sz="1600" dirty="0">
                <a:solidFill>
                  <a:srgbClr val="000000"/>
                </a:solidFill>
                <a:latin typeface="Consolas"/>
              </a:rPr>
              <a:t> x &gt; </a:t>
            </a:r>
            <a:r>
              <a:rPr lang="en-US" sz="1600" dirty="0">
                <a:solidFill>
                  <a:srgbClr val="098658"/>
                </a:solidFill>
                <a:latin typeface="Consolas"/>
              </a:rPr>
              <a:t>5</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greater than 5"</a:t>
            </a:r>
            <a:r>
              <a:rPr lang="en-US" sz="1600" dirty="0">
                <a:solidFill>
                  <a:srgbClr val="000000"/>
                </a:solidFill>
                <a:latin typeface="Consolas"/>
              </a:rPr>
              <a:t>)</a:t>
            </a: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less than 5"</a:t>
            </a:r>
            <a:r>
              <a:rPr lang="en-US" sz="1600" dirty="0">
                <a:solidFill>
                  <a:srgbClr val="000000"/>
                </a:solidFill>
                <a:latin typeface="Consolas"/>
              </a:rPr>
              <a:t>)</a:t>
            </a:r>
            <a:endParaRPr lang="en-US" sz="1600" b="0" dirty="0">
              <a:solidFill>
                <a:srgbClr val="000000"/>
              </a:solidFill>
              <a:latin typeface="Consolas"/>
            </a:endParaRPr>
          </a:p>
        </p:txBody>
      </p:sp>
      <p:sp>
        <p:nvSpPr>
          <p:cNvPr id="16" name="Rectangle 15">
            <a:extLst>
              <a:ext uri="{FF2B5EF4-FFF2-40B4-BE49-F238E27FC236}">
                <a16:creationId xmlns:a16="http://schemas.microsoft.com/office/drawing/2014/main" id="{35F9F4A0-4592-C04D-B2D0-0BF66A3BFA20}"/>
              </a:ext>
            </a:extLst>
          </p:cNvPr>
          <p:cNvSpPr/>
          <p:nvPr/>
        </p:nvSpPr>
        <p:spPr>
          <a:xfrm>
            <a:off x="529784" y="404261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endParaRPr lang="en-US" sz="1600" b="1" dirty="0">
              <a:solidFill>
                <a:schemeClr val="tx1">
                  <a:lumMod val="75000"/>
                  <a:lumOff val="25000"/>
                </a:schemeClr>
              </a:solidFill>
              <a:latin typeface="Consolas" panose="020B0609020204030204" pitchFamily="49" charset="0"/>
            </a:endParaRPr>
          </a:p>
        </p:txBody>
      </p:sp>
      <p:sp>
        <p:nvSpPr>
          <p:cNvPr id="17" name="Rectangle: Top Corners Rounded 6">
            <a:extLst>
              <a:ext uri="{FF2B5EF4-FFF2-40B4-BE49-F238E27FC236}">
                <a16:creationId xmlns:a16="http://schemas.microsoft.com/office/drawing/2014/main" id="{0336C271-A2A3-9445-9946-5006F0A250F4}"/>
              </a:ext>
            </a:extLst>
          </p:cNvPr>
          <p:cNvSpPr/>
          <p:nvPr/>
        </p:nvSpPr>
        <p:spPr>
          <a:xfrm>
            <a:off x="529784" y="3713433"/>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ifelsedemo.py</a:t>
            </a:r>
          </a:p>
        </p:txBody>
      </p:sp>
      <p:sp>
        <p:nvSpPr>
          <p:cNvPr id="24" name="Content Placeholder 2">
            <a:extLst>
              <a:ext uri="{FF2B5EF4-FFF2-40B4-BE49-F238E27FC236}">
                <a16:creationId xmlns:a16="http://schemas.microsoft.com/office/drawing/2014/main" id="{4D433581-105A-E74B-A642-64AA64279FA3}"/>
              </a:ext>
            </a:extLst>
          </p:cNvPr>
          <p:cNvSpPr>
            <a:spLocks noGrp="1"/>
          </p:cNvSpPr>
          <p:nvPr>
            <p:ph idx="1"/>
          </p:nvPr>
        </p:nvSpPr>
        <p:spPr>
          <a:xfrm>
            <a:off x="166662" y="877239"/>
            <a:ext cx="11929641" cy="933090"/>
          </a:xfrm>
        </p:spPr>
        <p:txBody>
          <a:bodyPr/>
          <a:lstStyle/>
          <a:p>
            <a:r>
              <a:rPr lang="en-US" dirty="0"/>
              <a:t>This is basically a </a:t>
            </a:r>
            <a:r>
              <a:rPr lang="en-US" dirty="0">
                <a:solidFill>
                  <a:srgbClr val="C00000"/>
                </a:solidFill>
              </a:rPr>
              <a:t>“two-way” </a:t>
            </a:r>
            <a:r>
              <a:rPr lang="en-US" dirty="0"/>
              <a:t>decision statement. This is used when we must choose between two alternatives.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bg/>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nimBg="1"/>
      <p:bldP spid="22" grpId="0" animBg="1"/>
      <p:bldP spid="23" grpId="0" animBg="1"/>
      <p:bldP spid="4" grpId="0" build="p" animBg="1"/>
      <p:bldP spid="5" grpId="0" animBg="1"/>
      <p:bldP spid="6" grpId="0" animBg="1"/>
      <p:bldP spid="15" grpId="0" build="p" animBg="1"/>
      <p:bldP spid="16" grpId="0" animBg="1"/>
      <p:bldP spid="17" grpId="0" animBg="1"/>
      <p:bldP spid="2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0B7D-8F60-0E49-89E6-050F4167AE7B}"/>
              </a:ext>
            </a:extLst>
          </p:cNvPr>
          <p:cNvSpPr>
            <a:spLocks noGrp="1"/>
          </p:cNvSpPr>
          <p:nvPr>
            <p:ph type="title"/>
          </p:nvPr>
        </p:nvSpPr>
        <p:spPr/>
        <p:txBody>
          <a:bodyPr/>
          <a:lstStyle/>
          <a:p>
            <a:r>
              <a:rPr lang="en-US" dirty="0"/>
              <a:t>Example of if else</a:t>
            </a:r>
          </a:p>
        </p:txBody>
      </p:sp>
      <p:sp>
        <p:nvSpPr>
          <p:cNvPr id="4" name="Rectangle 3">
            <a:extLst>
              <a:ext uri="{FF2B5EF4-FFF2-40B4-BE49-F238E27FC236}">
                <a16:creationId xmlns:a16="http://schemas.microsoft.com/office/drawing/2014/main" id="{E8F65145-CDAE-4045-93D5-BD075ACCFAFC}"/>
              </a:ext>
            </a:extLst>
          </p:cNvPr>
          <p:cNvSpPr/>
          <p:nvPr/>
        </p:nvSpPr>
        <p:spPr>
          <a:xfrm>
            <a:off x="817904" y="1210207"/>
            <a:ext cx="6363481" cy="1631216"/>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 Program checks if the number is positive or negative</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a:t>
            </a:r>
            <a:r>
              <a:rPr lang="en-US" sz="1600" dirty="0">
                <a:solidFill>
                  <a:srgbClr val="000000"/>
                </a:solidFill>
                <a:latin typeface="Consolas"/>
              </a:rPr>
              <a:t>))</a:t>
            </a:r>
          </a:p>
          <a:p>
            <a:r>
              <a:rPr lang="en-US" sz="1600" dirty="0">
                <a:solidFill>
                  <a:srgbClr val="0000FF"/>
                </a:solidFill>
                <a:latin typeface="Consolas"/>
              </a:rPr>
              <a:t>if</a:t>
            </a:r>
            <a:r>
              <a:rPr lang="en-US" sz="1600" dirty="0">
                <a:solidFill>
                  <a:srgbClr val="000000"/>
                </a:solidFill>
                <a:latin typeface="Consolas"/>
              </a:rPr>
              <a:t> </a:t>
            </a:r>
            <a:r>
              <a:rPr lang="en-US" sz="1600" dirty="0" err="1">
                <a:solidFill>
                  <a:srgbClr val="000000"/>
                </a:solidFill>
                <a:latin typeface="Consolas"/>
              </a:rPr>
              <a:t>num</a:t>
            </a:r>
            <a:r>
              <a:rPr lang="en-US" sz="1600" dirty="0">
                <a:solidFill>
                  <a:srgbClr val="000000"/>
                </a:solidFill>
                <a:latin typeface="Consolas"/>
              </a:rPr>
              <a:t> &gt;= </a:t>
            </a:r>
            <a:r>
              <a:rPr lang="en-US" sz="1600" dirty="0">
                <a:solidFill>
                  <a:srgbClr val="098658"/>
                </a:solidFill>
                <a:latin typeface="Consolas"/>
              </a:rPr>
              <a:t>0</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"Positive number"</a:t>
            </a:r>
            <a:r>
              <a:rPr lang="en-US" sz="1600" dirty="0">
                <a:solidFill>
                  <a:srgbClr val="000000"/>
                </a:solidFill>
                <a:latin typeface="Consolas"/>
              </a:rPr>
              <a:t>) </a:t>
            </a: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"Negative number"</a:t>
            </a:r>
            <a:r>
              <a:rPr lang="en-US" sz="1600" dirty="0">
                <a:solidFill>
                  <a:srgbClr val="000000"/>
                </a:solidFill>
                <a:latin typeface="Consolas"/>
              </a:rPr>
              <a:t>)</a:t>
            </a:r>
            <a:endParaRPr lang="en-US" sz="1600" b="0" dirty="0">
              <a:solidFill>
                <a:srgbClr val="000000"/>
              </a:solidFill>
              <a:effectLst/>
              <a:latin typeface="Consolas"/>
            </a:endParaRPr>
          </a:p>
        </p:txBody>
      </p:sp>
      <p:sp>
        <p:nvSpPr>
          <p:cNvPr id="5" name="Rectangle 4">
            <a:extLst>
              <a:ext uri="{FF2B5EF4-FFF2-40B4-BE49-F238E27FC236}">
                <a16:creationId xmlns:a16="http://schemas.microsoft.com/office/drawing/2014/main" id="{305F5CC2-3A89-B043-BD8A-E3175815A0AF}"/>
              </a:ext>
            </a:extLst>
          </p:cNvPr>
          <p:cNvSpPr/>
          <p:nvPr/>
        </p:nvSpPr>
        <p:spPr>
          <a:xfrm>
            <a:off x="317911" y="121020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6" name="Rectangle: Top Corners Rounded 6">
            <a:extLst>
              <a:ext uri="{FF2B5EF4-FFF2-40B4-BE49-F238E27FC236}">
                <a16:creationId xmlns:a16="http://schemas.microsoft.com/office/drawing/2014/main" id="{20B5B0D4-A0BB-DB45-84B6-5E79CA39BDB9}"/>
              </a:ext>
            </a:extLst>
          </p:cNvPr>
          <p:cNvSpPr/>
          <p:nvPr/>
        </p:nvSpPr>
        <p:spPr>
          <a:xfrm>
            <a:off x="317911" y="881023"/>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C10B4F37-3094-E849-9E2B-14CBE0612EF8}"/>
              </a:ext>
            </a:extLst>
          </p:cNvPr>
          <p:cNvSpPr/>
          <p:nvPr/>
        </p:nvSpPr>
        <p:spPr>
          <a:xfrm>
            <a:off x="7522016" y="1210207"/>
            <a:ext cx="3691475" cy="584775"/>
          </a:xfrm>
          <a:prstGeom prst="rect">
            <a:avLst/>
          </a:prstGeom>
          <a:solidFill>
            <a:schemeClr val="bg1">
              <a:lumMod val="95000"/>
            </a:schemeClr>
          </a:solidFill>
          <a:ln>
            <a:noFill/>
          </a:ln>
        </p:spPr>
        <p:txBody>
          <a:bodyPr wrap="square">
            <a:spAutoFit/>
          </a:bodyPr>
          <a:lstStyle/>
          <a:p>
            <a:r>
              <a:rPr lang="en-US" sz="1600" dirty="0">
                <a:latin typeface="Consolas"/>
              </a:rPr>
              <a:t>Enter Number = 5</a:t>
            </a:r>
          </a:p>
          <a:p>
            <a:r>
              <a:rPr lang="en-US" sz="1600" dirty="0">
                <a:latin typeface="Consolas"/>
              </a:rPr>
              <a:t>Positive number  </a:t>
            </a:r>
            <a:endParaRPr lang="en-IN" sz="1600" b="1" dirty="0">
              <a:latin typeface="Consolas" pitchFamily="49" charset="0"/>
              <a:cs typeface="Consolas" panose="020B0609020204030204" pitchFamily="49" charset="0"/>
            </a:endParaRPr>
          </a:p>
        </p:txBody>
      </p:sp>
      <p:sp>
        <p:nvSpPr>
          <p:cNvPr id="9" name="Rectangle: Top Corners Rounded 6">
            <a:extLst>
              <a:ext uri="{FF2B5EF4-FFF2-40B4-BE49-F238E27FC236}">
                <a16:creationId xmlns:a16="http://schemas.microsoft.com/office/drawing/2014/main" id="{DBEFB88B-CA9A-664B-9952-4B4FE69CA22F}"/>
              </a:ext>
            </a:extLst>
          </p:cNvPr>
          <p:cNvSpPr/>
          <p:nvPr/>
        </p:nvSpPr>
        <p:spPr>
          <a:xfrm>
            <a:off x="7522016" y="88102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0" name="Rectangle 9">
            <a:extLst>
              <a:ext uri="{FF2B5EF4-FFF2-40B4-BE49-F238E27FC236}">
                <a16:creationId xmlns:a16="http://schemas.microsoft.com/office/drawing/2014/main" id="{7E28896A-65EE-0C48-8F3B-7891AA8BE8A2}"/>
              </a:ext>
            </a:extLst>
          </p:cNvPr>
          <p:cNvSpPr/>
          <p:nvPr/>
        </p:nvSpPr>
        <p:spPr>
          <a:xfrm>
            <a:off x="817904" y="3684457"/>
            <a:ext cx="6363481" cy="1631216"/>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 Program checks if the number is Odd or Even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a:t>
            </a:r>
            <a:r>
              <a:rPr lang="en-US" sz="1600" dirty="0">
                <a:solidFill>
                  <a:srgbClr val="000000"/>
                </a:solidFill>
                <a:latin typeface="Consolas"/>
              </a:rPr>
              <a:t>))</a:t>
            </a:r>
          </a:p>
          <a:p>
            <a:r>
              <a:rPr lang="en-US" sz="1600" dirty="0">
                <a:solidFill>
                  <a:srgbClr val="0000FF"/>
                </a:solidFill>
                <a:latin typeface="Consolas"/>
              </a:rPr>
              <a:t>if</a:t>
            </a:r>
            <a:r>
              <a:rPr lang="en-US" sz="1600" dirty="0">
                <a:solidFill>
                  <a:srgbClr val="000000"/>
                </a:solidFill>
                <a:latin typeface="Consolas"/>
              </a:rPr>
              <a:t> </a:t>
            </a:r>
            <a:r>
              <a:rPr lang="en-US" sz="1600" dirty="0" err="1">
                <a:solidFill>
                  <a:srgbClr val="000000"/>
                </a:solidFill>
                <a:latin typeface="Consolas"/>
              </a:rPr>
              <a:t>num</a:t>
            </a:r>
            <a:r>
              <a:rPr lang="en-US" sz="1600" dirty="0">
                <a:solidFill>
                  <a:srgbClr val="000000"/>
                </a:solidFill>
                <a:latin typeface="Consolas"/>
              </a:rPr>
              <a:t> % </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"Even number"</a:t>
            </a:r>
            <a:r>
              <a:rPr lang="en-US" sz="1600" dirty="0">
                <a:solidFill>
                  <a:srgbClr val="000000"/>
                </a:solidFill>
                <a:latin typeface="Consolas"/>
              </a:rPr>
              <a:t>) </a:t>
            </a: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"Odd number"</a:t>
            </a:r>
            <a:r>
              <a:rPr lang="en-US" sz="1600" dirty="0">
                <a:solidFill>
                  <a:srgbClr val="000000"/>
                </a:solidFill>
                <a:latin typeface="Consolas"/>
              </a:rPr>
              <a:t>)</a:t>
            </a:r>
            <a:endParaRPr lang="en-US" sz="1600" b="0" dirty="0">
              <a:solidFill>
                <a:srgbClr val="000000"/>
              </a:solidFill>
              <a:effectLst/>
              <a:latin typeface="Consolas"/>
            </a:endParaRPr>
          </a:p>
        </p:txBody>
      </p:sp>
      <p:sp>
        <p:nvSpPr>
          <p:cNvPr id="11" name="Rectangle 10">
            <a:extLst>
              <a:ext uri="{FF2B5EF4-FFF2-40B4-BE49-F238E27FC236}">
                <a16:creationId xmlns:a16="http://schemas.microsoft.com/office/drawing/2014/main" id="{7F225EAC-B0D2-2642-B40C-4A245AB3AFB9}"/>
              </a:ext>
            </a:extLst>
          </p:cNvPr>
          <p:cNvSpPr/>
          <p:nvPr/>
        </p:nvSpPr>
        <p:spPr>
          <a:xfrm>
            <a:off x="317911" y="368445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12" name="Rectangle: Top Corners Rounded 6">
            <a:extLst>
              <a:ext uri="{FF2B5EF4-FFF2-40B4-BE49-F238E27FC236}">
                <a16:creationId xmlns:a16="http://schemas.microsoft.com/office/drawing/2014/main" id="{85AC9D8B-FA44-9647-8475-2166DC4208DE}"/>
              </a:ext>
            </a:extLst>
          </p:cNvPr>
          <p:cNvSpPr/>
          <p:nvPr/>
        </p:nvSpPr>
        <p:spPr>
          <a:xfrm>
            <a:off x="317911" y="3355273"/>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13" name="Rectangle 12">
            <a:extLst>
              <a:ext uri="{FF2B5EF4-FFF2-40B4-BE49-F238E27FC236}">
                <a16:creationId xmlns:a16="http://schemas.microsoft.com/office/drawing/2014/main" id="{E5F1F1A2-2578-9D4D-9165-01F387AA11B6}"/>
              </a:ext>
            </a:extLst>
          </p:cNvPr>
          <p:cNvSpPr/>
          <p:nvPr/>
        </p:nvSpPr>
        <p:spPr>
          <a:xfrm>
            <a:off x="7522016" y="3684457"/>
            <a:ext cx="3691475" cy="584775"/>
          </a:xfrm>
          <a:prstGeom prst="rect">
            <a:avLst/>
          </a:prstGeom>
          <a:solidFill>
            <a:schemeClr val="bg1">
              <a:lumMod val="95000"/>
            </a:schemeClr>
          </a:solidFill>
          <a:ln>
            <a:noFill/>
          </a:ln>
        </p:spPr>
        <p:txBody>
          <a:bodyPr wrap="square">
            <a:spAutoFit/>
          </a:bodyPr>
          <a:lstStyle/>
          <a:p>
            <a:r>
              <a:rPr lang="en-US" sz="1600" dirty="0">
                <a:latin typeface="Consolas"/>
              </a:rPr>
              <a:t>Enter Number = 4</a:t>
            </a:r>
          </a:p>
          <a:p>
            <a:r>
              <a:rPr lang="en-US" sz="1600" dirty="0">
                <a:latin typeface="Consolas"/>
              </a:rPr>
              <a:t>Positive number  </a:t>
            </a:r>
            <a:endParaRPr lang="en-IN" sz="1600" b="1" dirty="0">
              <a:latin typeface="Consolas" pitchFamily="49" charset="0"/>
              <a:cs typeface="Consolas" panose="020B0609020204030204" pitchFamily="49" charset="0"/>
            </a:endParaRPr>
          </a:p>
        </p:txBody>
      </p:sp>
      <p:sp>
        <p:nvSpPr>
          <p:cNvPr id="14" name="Rectangle: Top Corners Rounded 6">
            <a:extLst>
              <a:ext uri="{FF2B5EF4-FFF2-40B4-BE49-F238E27FC236}">
                <a16:creationId xmlns:a16="http://schemas.microsoft.com/office/drawing/2014/main" id="{EEC407E8-CCAB-C24C-88D7-D630F8551F3F}"/>
              </a:ext>
            </a:extLst>
          </p:cNvPr>
          <p:cNvSpPr/>
          <p:nvPr/>
        </p:nvSpPr>
        <p:spPr>
          <a:xfrm>
            <a:off x="7522016" y="33552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0459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
                                            <p:bg/>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9" grpId="0" animBg="1"/>
      <p:bldP spid="10" grpId="0" build="p" animBg="1"/>
      <p:bldP spid="11" grpId="0" animBg="1"/>
      <p:bldP spid="12" grpId="0" animBg="1"/>
      <p:bldP spid="13" grpId="0" build="p"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Nested if statement</a:t>
            </a:r>
            <a:endParaRPr lang="en-US" dirty="0"/>
          </a:p>
        </p:txBody>
      </p:sp>
      <p:sp>
        <p:nvSpPr>
          <p:cNvPr id="24" name="Content Placeholder 2">
            <a:extLst>
              <a:ext uri="{FF2B5EF4-FFF2-40B4-BE49-F238E27FC236}">
                <a16:creationId xmlns:a16="http://schemas.microsoft.com/office/drawing/2014/main" id="{4D433581-105A-E74B-A642-64AA64279FA3}"/>
              </a:ext>
            </a:extLst>
          </p:cNvPr>
          <p:cNvSpPr>
            <a:spLocks noGrp="1"/>
          </p:cNvSpPr>
          <p:nvPr>
            <p:ph idx="1"/>
          </p:nvPr>
        </p:nvSpPr>
        <p:spPr>
          <a:xfrm>
            <a:off x="166662" y="877236"/>
            <a:ext cx="11929641" cy="433080"/>
          </a:xfrm>
        </p:spPr>
        <p:txBody>
          <a:bodyPr/>
          <a:lstStyle/>
          <a:p>
            <a:r>
              <a:rPr lang="en-IN" dirty="0"/>
              <a:t>An if-else statement is written within </a:t>
            </a:r>
            <a:r>
              <a:rPr lang="en-IN" dirty="0">
                <a:solidFill>
                  <a:srgbClr val="C00000"/>
                </a:solidFill>
              </a:rPr>
              <a:t>another if-else </a:t>
            </a:r>
            <a:r>
              <a:rPr lang="en-IN" dirty="0"/>
              <a:t>statement is called nested if statement. </a:t>
            </a:r>
          </a:p>
          <a:p>
            <a:endParaRPr lang="en-US" dirty="0"/>
          </a:p>
        </p:txBody>
      </p:sp>
      <p:sp>
        <p:nvSpPr>
          <p:cNvPr id="12" name="Rectangle 11">
            <a:extLst>
              <a:ext uri="{FF2B5EF4-FFF2-40B4-BE49-F238E27FC236}">
                <a16:creationId xmlns:a16="http://schemas.microsoft.com/office/drawing/2014/main" id="{687055F7-BBBC-384C-8822-8FC2A61C344E}"/>
              </a:ext>
            </a:extLst>
          </p:cNvPr>
          <p:cNvSpPr/>
          <p:nvPr/>
        </p:nvSpPr>
        <p:spPr>
          <a:xfrm>
            <a:off x="1029777" y="1719797"/>
            <a:ext cx="5549443"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if some_condition1 </a:t>
            </a:r>
            <a:r>
              <a:rPr lang="en-IN" sz="1600" b="1" dirty="0">
                <a:solidFill>
                  <a:srgbClr val="FF0000"/>
                </a:solidFill>
                <a:latin typeface="Consolas" pitchFamily="49" charset="0"/>
                <a:cs typeface="Consolas" panose="020B0609020204030204" pitchFamily="49" charset="0"/>
              </a:rPr>
              <a:t>:</a:t>
            </a:r>
          </a:p>
          <a:p>
            <a:pPr lvl="1"/>
            <a:r>
              <a:rPr lang="en-IN" sz="1600" b="1" dirty="0">
                <a:latin typeface="Consolas" pitchFamily="49" charset="0"/>
                <a:cs typeface="Consolas" panose="020B0609020204030204" pitchFamily="49" charset="0"/>
              </a:rPr>
              <a:t>if some_condition2 </a:t>
            </a:r>
            <a:r>
              <a:rPr lang="en-IN" sz="1600" b="1" dirty="0">
                <a:solidFill>
                  <a:srgbClr val="FF0000"/>
                </a:solidFill>
                <a:latin typeface="Consolas" pitchFamily="49" charset="0"/>
                <a:cs typeface="Consolas" panose="020B0609020204030204" pitchFamily="49" charset="0"/>
              </a:rPr>
              <a:t>:</a:t>
            </a:r>
          </a:p>
          <a:p>
            <a:pPr lvl="1"/>
            <a:r>
              <a:rPr lang="en-IN" sz="1600" b="1" dirty="0">
                <a:latin typeface="Consolas" pitchFamily="49" charset="0"/>
                <a:cs typeface="Consolas" panose="020B0609020204030204" pitchFamily="49" charset="0"/>
              </a:rPr>
              <a:t>   # Code to execute when condition is true</a:t>
            </a:r>
          </a:p>
          <a:p>
            <a:pPr lvl="1"/>
            <a:r>
              <a:rPr lang="en-IN" sz="1600" b="1" dirty="0">
                <a:latin typeface="Consolas" pitchFamily="49" charset="0"/>
                <a:cs typeface="Consolas" panose="020B0609020204030204" pitchFamily="49" charset="0"/>
              </a:rPr>
              <a:t>else </a:t>
            </a:r>
            <a:r>
              <a:rPr lang="en-IN" sz="1600" b="1" dirty="0">
                <a:solidFill>
                  <a:srgbClr val="FF0000"/>
                </a:solidFill>
                <a:latin typeface="Consolas" pitchFamily="49" charset="0"/>
                <a:cs typeface="Consolas" panose="020B0609020204030204" pitchFamily="49" charset="0"/>
              </a:rPr>
              <a:t>:</a:t>
            </a:r>
          </a:p>
          <a:p>
            <a:pPr lvl="1"/>
            <a:r>
              <a:rPr lang="en-IN" sz="1600" b="1" dirty="0">
                <a:latin typeface="Consolas" pitchFamily="49" charset="0"/>
                <a:cs typeface="Consolas" panose="020B0609020204030204" pitchFamily="49" charset="0"/>
              </a:rPr>
              <a:t>   # Code to execute when condition is false</a:t>
            </a:r>
          </a:p>
        </p:txBody>
      </p:sp>
      <p:sp>
        <p:nvSpPr>
          <p:cNvPr id="15" name="Rectangle 14">
            <a:extLst>
              <a:ext uri="{FF2B5EF4-FFF2-40B4-BE49-F238E27FC236}">
                <a16:creationId xmlns:a16="http://schemas.microsoft.com/office/drawing/2014/main" id="{9DC03DB8-FDAF-C746-B78E-5672348FAF06}"/>
              </a:ext>
            </a:extLst>
          </p:cNvPr>
          <p:cNvSpPr/>
          <p:nvPr/>
        </p:nvSpPr>
        <p:spPr>
          <a:xfrm>
            <a:off x="540058" y="1719797"/>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3D7655BF-CA24-7D41-BCD9-F97C7C5722A9}"/>
              </a:ext>
            </a:extLst>
          </p:cNvPr>
          <p:cNvSpPr/>
          <p:nvPr/>
        </p:nvSpPr>
        <p:spPr>
          <a:xfrm>
            <a:off x="529784" y="1390613"/>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7" name="Rectangle 16">
            <a:extLst>
              <a:ext uri="{FF2B5EF4-FFF2-40B4-BE49-F238E27FC236}">
                <a16:creationId xmlns:a16="http://schemas.microsoft.com/office/drawing/2014/main" id="{E8866395-ADD6-824A-90D3-9B4BCD50803C}"/>
              </a:ext>
            </a:extLst>
          </p:cNvPr>
          <p:cNvSpPr/>
          <p:nvPr/>
        </p:nvSpPr>
        <p:spPr>
          <a:xfrm>
            <a:off x="1040051" y="3701604"/>
            <a:ext cx="6363481" cy="212365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num</a:t>
            </a:r>
            <a:r>
              <a:rPr lang="en-US" sz="1600" dirty="0">
                <a:solidFill>
                  <a:srgbClr val="000000"/>
                </a:solidFill>
                <a:latin typeface="Consolas"/>
              </a:rPr>
              <a:t> = float(input(</a:t>
            </a:r>
            <a:r>
              <a:rPr lang="en-US" sz="1600" dirty="0">
                <a:solidFill>
                  <a:srgbClr val="A31515"/>
                </a:solidFill>
                <a:latin typeface="Consolas"/>
              </a:rPr>
              <a:t>"Enter a number: "</a:t>
            </a:r>
            <a:r>
              <a:rPr lang="en-US" sz="1600" dirty="0">
                <a:solidFill>
                  <a:srgbClr val="000000"/>
                </a:solidFill>
                <a:latin typeface="Consolas"/>
              </a:rPr>
              <a:t>))</a:t>
            </a:r>
          </a:p>
          <a:p>
            <a:r>
              <a:rPr lang="en-US" sz="1600" dirty="0">
                <a:solidFill>
                  <a:srgbClr val="0000FF"/>
                </a:solidFill>
                <a:latin typeface="Consolas"/>
              </a:rPr>
              <a:t>if</a:t>
            </a:r>
            <a:r>
              <a:rPr lang="en-US" sz="1600" dirty="0">
                <a:solidFill>
                  <a:srgbClr val="000000"/>
                </a:solidFill>
                <a:latin typeface="Consolas"/>
              </a:rPr>
              <a:t> </a:t>
            </a:r>
            <a:r>
              <a:rPr lang="en-US" sz="1600" dirty="0" err="1">
                <a:solidFill>
                  <a:srgbClr val="000000"/>
                </a:solidFill>
                <a:latin typeface="Consolas"/>
              </a:rPr>
              <a:t>num</a:t>
            </a:r>
            <a:r>
              <a:rPr lang="en-US" sz="1600" dirty="0">
                <a:solidFill>
                  <a:srgbClr val="000000"/>
                </a:solidFill>
                <a:latin typeface="Consolas"/>
              </a:rPr>
              <a:t> &gt;= </a:t>
            </a:r>
            <a:r>
              <a:rPr lang="en-US" sz="1600" dirty="0">
                <a:solidFill>
                  <a:srgbClr val="098658"/>
                </a:solidFill>
                <a:latin typeface="Consolas"/>
              </a:rPr>
              <a:t>0</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a:t>
            </a:r>
            <a:r>
              <a:rPr lang="en-US" sz="1600" dirty="0" err="1">
                <a:solidFill>
                  <a:srgbClr val="000000"/>
                </a:solidFill>
                <a:latin typeface="Consolas"/>
              </a:rPr>
              <a:t>num</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a:t>
            </a:r>
          </a:p>
          <a:p>
            <a:r>
              <a:rPr lang="en-US" sz="1600" dirty="0">
                <a:solidFill>
                  <a:srgbClr val="000000"/>
                </a:solidFill>
                <a:latin typeface="Consolas"/>
              </a:rPr>
              <a:t>        print(</a:t>
            </a:r>
            <a:r>
              <a:rPr lang="en-US" sz="1600" dirty="0">
                <a:solidFill>
                  <a:srgbClr val="A31515"/>
                </a:solidFill>
                <a:latin typeface="Consolas"/>
              </a:rPr>
              <a:t>"Zero"</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print(</a:t>
            </a:r>
            <a:r>
              <a:rPr lang="en-US" sz="1600" dirty="0">
                <a:solidFill>
                  <a:srgbClr val="A31515"/>
                </a:solidFill>
                <a:latin typeface="Consolas"/>
              </a:rPr>
              <a:t>"Positive number"</a:t>
            </a:r>
            <a:r>
              <a:rPr lang="en-US" sz="1600" dirty="0">
                <a:solidFill>
                  <a:srgbClr val="000000"/>
                </a:solidFill>
                <a:latin typeface="Consolas"/>
              </a:rPr>
              <a:t>)</a:t>
            </a:r>
          </a:p>
          <a:p>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print(</a:t>
            </a:r>
            <a:r>
              <a:rPr lang="en-US" sz="1600" dirty="0">
                <a:solidFill>
                  <a:srgbClr val="A31515"/>
                </a:solidFill>
                <a:latin typeface="Consolas"/>
              </a:rPr>
              <a:t>"Negative number"</a:t>
            </a:r>
            <a:r>
              <a:rPr lang="en-US" sz="1600" dirty="0">
                <a:solidFill>
                  <a:srgbClr val="000000"/>
                </a:solidFill>
                <a:latin typeface="Consolas"/>
              </a:rPr>
              <a:t>)</a:t>
            </a:r>
            <a:endParaRPr lang="en-US" sz="1600" dirty="0">
              <a:solidFill>
                <a:srgbClr val="000000"/>
              </a:solidFill>
              <a:effectLst/>
              <a:latin typeface="Consolas"/>
            </a:endParaRPr>
          </a:p>
        </p:txBody>
      </p:sp>
      <p:sp>
        <p:nvSpPr>
          <p:cNvPr id="21" name="Rectangle 20">
            <a:extLst>
              <a:ext uri="{FF2B5EF4-FFF2-40B4-BE49-F238E27FC236}">
                <a16:creationId xmlns:a16="http://schemas.microsoft.com/office/drawing/2014/main" id="{1E725AA6-02FF-D14C-883F-4D6A4B1113ED}"/>
              </a:ext>
            </a:extLst>
          </p:cNvPr>
          <p:cNvSpPr/>
          <p:nvPr/>
        </p:nvSpPr>
        <p:spPr>
          <a:xfrm>
            <a:off x="540058" y="3701604"/>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9</a:t>
            </a:r>
          </a:p>
        </p:txBody>
      </p:sp>
      <p:sp>
        <p:nvSpPr>
          <p:cNvPr id="22" name="Rectangle: Top Corners Rounded 6">
            <a:extLst>
              <a:ext uri="{FF2B5EF4-FFF2-40B4-BE49-F238E27FC236}">
                <a16:creationId xmlns:a16="http://schemas.microsoft.com/office/drawing/2014/main" id="{ED29D29E-0900-9E44-9B68-619A4C32F87D}"/>
              </a:ext>
            </a:extLst>
          </p:cNvPr>
          <p:cNvSpPr/>
          <p:nvPr/>
        </p:nvSpPr>
        <p:spPr>
          <a:xfrm>
            <a:off x="540058" y="3372420"/>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23" name="Rectangle 22">
            <a:extLst>
              <a:ext uri="{FF2B5EF4-FFF2-40B4-BE49-F238E27FC236}">
                <a16:creationId xmlns:a16="http://schemas.microsoft.com/office/drawing/2014/main" id="{F530ADCF-0409-444B-99ED-F46CD2336543}"/>
              </a:ext>
            </a:extLst>
          </p:cNvPr>
          <p:cNvSpPr/>
          <p:nvPr/>
        </p:nvSpPr>
        <p:spPr>
          <a:xfrm>
            <a:off x="7867703" y="1988460"/>
            <a:ext cx="3691475" cy="584775"/>
          </a:xfrm>
          <a:prstGeom prst="rect">
            <a:avLst/>
          </a:prstGeom>
          <a:solidFill>
            <a:schemeClr val="bg1">
              <a:lumMod val="95000"/>
            </a:schemeClr>
          </a:solidFill>
          <a:ln>
            <a:noFill/>
          </a:ln>
        </p:spPr>
        <p:txBody>
          <a:bodyPr wrap="square">
            <a:spAutoFit/>
          </a:bodyPr>
          <a:lstStyle/>
          <a:p>
            <a:r>
              <a:rPr lang="en-US" sz="1600" dirty="0">
                <a:latin typeface="Consolas"/>
              </a:rPr>
              <a:t>Enter a Number = 4</a:t>
            </a:r>
          </a:p>
          <a:p>
            <a:r>
              <a:rPr lang="en-US" sz="1600" dirty="0">
                <a:latin typeface="Consolas"/>
              </a:rPr>
              <a:t>Positive number  </a:t>
            </a:r>
            <a:endParaRPr lang="en-IN" sz="1600" b="1" dirty="0">
              <a:latin typeface="Consolas" pitchFamily="49" charset="0"/>
              <a:cs typeface="Consolas" panose="020B0609020204030204" pitchFamily="49" charset="0"/>
            </a:endParaRPr>
          </a:p>
        </p:txBody>
      </p:sp>
      <p:sp>
        <p:nvSpPr>
          <p:cNvPr id="25" name="Rectangle: Top Corners Rounded 6">
            <a:extLst>
              <a:ext uri="{FF2B5EF4-FFF2-40B4-BE49-F238E27FC236}">
                <a16:creationId xmlns:a16="http://schemas.microsoft.com/office/drawing/2014/main" id="{3A2018FF-0AB6-684B-92E4-5227DF5CB6B7}"/>
              </a:ext>
            </a:extLst>
          </p:cNvPr>
          <p:cNvSpPr/>
          <p:nvPr/>
        </p:nvSpPr>
        <p:spPr>
          <a:xfrm>
            <a:off x="7867703" y="165927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84611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12" grpId="0" build="p" animBg="1"/>
      <p:bldP spid="15" grpId="0" animBg="1"/>
      <p:bldP spid="16" grpId="0" animBg="1"/>
      <p:bldP spid="17" grpId="0" build="p" animBg="1"/>
      <p:bldP spid="21" grpId="0" animBg="1"/>
      <p:bldP spid="22" grpId="0" animBg="1"/>
      <p:bldP spid="23" grpId="0" build="p"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35BB-0B94-C145-9DA1-CDBD9FA8B684}"/>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847BE88C-ACE8-C544-9FE7-58AC68CE0A6A}"/>
              </a:ext>
            </a:extLst>
          </p:cNvPr>
          <p:cNvSpPr/>
          <p:nvPr/>
        </p:nvSpPr>
        <p:spPr>
          <a:xfrm>
            <a:off x="820813" y="1272700"/>
            <a:ext cx="4877460" cy="4278094"/>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 find maximum number from three number</a:t>
            </a:r>
            <a:endParaRPr lang="en-US" sz="1600" dirty="0">
              <a:solidFill>
                <a:srgbClr val="000000"/>
              </a:solidFill>
              <a:latin typeface="Consolas"/>
            </a:endParaRPr>
          </a:p>
          <a:p>
            <a:r>
              <a:rPr lang="en-US" sz="1600" dirty="0">
                <a:solidFill>
                  <a:srgbClr val="000000"/>
                </a:solidFill>
                <a:latin typeface="Consolas"/>
              </a:rPr>
              <a:t>a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A="</a:t>
            </a:r>
            <a:r>
              <a:rPr lang="en-US" sz="1600" dirty="0">
                <a:solidFill>
                  <a:srgbClr val="000000"/>
                </a:solidFill>
                <a:latin typeface="Consolas"/>
              </a:rPr>
              <a:t>))</a:t>
            </a:r>
          </a:p>
          <a:p>
            <a:r>
              <a:rPr lang="en-US" sz="1600" dirty="0">
                <a:solidFill>
                  <a:srgbClr val="000000"/>
                </a:solidFill>
                <a:latin typeface="Consolas"/>
              </a:rPr>
              <a:t>b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B="</a:t>
            </a:r>
            <a:r>
              <a:rPr lang="en-US" sz="1600" dirty="0">
                <a:solidFill>
                  <a:srgbClr val="000000"/>
                </a:solidFill>
                <a:latin typeface="Consolas"/>
              </a:rPr>
              <a:t>))</a:t>
            </a:r>
          </a:p>
          <a:p>
            <a:r>
              <a:rPr lang="en-US" sz="1600" dirty="0">
                <a:solidFill>
                  <a:srgbClr val="000000"/>
                </a:solidFill>
                <a:latin typeface="Consolas"/>
              </a:rPr>
              <a:t>c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C="</a:t>
            </a:r>
            <a:r>
              <a:rPr lang="en-US" sz="1600" dirty="0">
                <a:solidFill>
                  <a:srgbClr val="000000"/>
                </a:solidFill>
                <a:latin typeface="Consolas"/>
              </a:rPr>
              <a:t>))</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FF"/>
                </a:solidFill>
                <a:latin typeface="Consolas"/>
              </a:rPr>
              <a:t>if</a:t>
            </a:r>
            <a:r>
              <a:rPr lang="en-US" sz="1600" dirty="0">
                <a:solidFill>
                  <a:srgbClr val="000000"/>
                </a:solidFill>
                <a:latin typeface="Consolas"/>
              </a:rPr>
              <a:t> a&gt;b:</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a&gt;c:</a:t>
            </a:r>
          </a:p>
          <a:p>
            <a:r>
              <a:rPr lang="en-US" sz="1600" dirty="0">
                <a:solidFill>
                  <a:srgbClr val="000000"/>
                </a:solidFill>
                <a:latin typeface="Consolas"/>
              </a:rPr>
              <a:t>        g=a</a:t>
            </a:r>
          </a:p>
          <a:p>
            <a:r>
              <a:rPr lang="en-US" sz="1600" dirty="0">
                <a:solidFill>
                  <a:srgbClr val="000000"/>
                </a:solidFill>
                <a:latin typeface="Consolas"/>
              </a:rPr>
              <a:t>    </a:t>
            </a:r>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g=c</a:t>
            </a:r>
          </a:p>
          <a:p>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b&gt;c:</a:t>
            </a:r>
          </a:p>
          <a:p>
            <a:r>
              <a:rPr lang="en-US" sz="1600" dirty="0">
                <a:solidFill>
                  <a:srgbClr val="000000"/>
                </a:solidFill>
                <a:latin typeface="Consolas"/>
              </a:rPr>
              <a:t>        g=b</a:t>
            </a:r>
          </a:p>
          <a:p>
            <a:r>
              <a:rPr lang="en-US" sz="1600" dirty="0">
                <a:solidFill>
                  <a:srgbClr val="000000"/>
                </a:solidFill>
                <a:latin typeface="Consolas"/>
              </a:rPr>
              <a:t>    </a:t>
            </a:r>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g=c</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print(</a:t>
            </a:r>
            <a:r>
              <a:rPr lang="en-US" sz="1600" dirty="0">
                <a:solidFill>
                  <a:srgbClr val="A31515"/>
                </a:solidFill>
                <a:latin typeface="Consolas"/>
              </a:rPr>
              <a:t>"Greater  = "</a:t>
            </a:r>
            <a:r>
              <a:rPr lang="en-US" sz="1600" dirty="0">
                <a:solidFill>
                  <a:srgbClr val="000000"/>
                </a:solidFill>
                <a:latin typeface="Consolas"/>
              </a:rPr>
              <a:t>,g)</a:t>
            </a:r>
            <a:endParaRPr lang="en-US" sz="1600" dirty="0">
              <a:solidFill>
                <a:srgbClr val="000000"/>
              </a:solidFill>
              <a:effectLst/>
              <a:latin typeface="Consolas"/>
            </a:endParaRPr>
          </a:p>
        </p:txBody>
      </p:sp>
      <p:sp>
        <p:nvSpPr>
          <p:cNvPr id="5" name="Rectangle 4">
            <a:extLst>
              <a:ext uri="{FF2B5EF4-FFF2-40B4-BE49-F238E27FC236}">
                <a16:creationId xmlns:a16="http://schemas.microsoft.com/office/drawing/2014/main" id="{4F0EBBE1-0CC7-1E43-9A06-8C22C45AAEA7}"/>
              </a:ext>
            </a:extLst>
          </p:cNvPr>
          <p:cNvSpPr/>
          <p:nvPr/>
        </p:nvSpPr>
        <p:spPr>
          <a:xfrm>
            <a:off x="320820" y="1272700"/>
            <a:ext cx="499993" cy="427809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a:p>
            <a:pPr algn="r"/>
            <a:r>
              <a:rPr lang="en-IN" sz="1600" b="1" dirty="0">
                <a:solidFill>
                  <a:schemeClr val="tx1">
                    <a:lumMod val="75000"/>
                    <a:lumOff val="25000"/>
                  </a:schemeClr>
                </a:solidFill>
                <a:latin typeface="Consolas" panose="020B0609020204030204" pitchFamily="49" charset="0"/>
              </a:rPr>
              <a:t>11</a:t>
            </a:r>
          </a:p>
          <a:p>
            <a:pPr algn="r"/>
            <a:r>
              <a:rPr lang="en-IN" sz="1600" b="1" dirty="0">
                <a:solidFill>
                  <a:schemeClr val="tx1">
                    <a:lumMod val="75000"/>
                    <a:lumOff val="25000"/>
                  </a:schemeClr>
                </a:solidFill>
                <a:latin typeface="Consolas" panose="020B0609020204030204" pitchFamily="49" charset="0"/>
              </a:rPr>
              <a:t>12</a:t>
            </a:r>
          </a:p>
          <a:p>
            <a:pPr algn="r"/>
            <a:r>
              <a:rPr lang="en-IN" sz="1600" b="1" dirty="0">
                <a:solidFill>
                  <a:schemeClr val="tx1">
                    <a:lumMod val="75000"/>
                    <a:lumOff val="25000"/>
                  </a:schemeClr>
                </a:solidFill>
                <a:latin typeface="Consolas" panose="020B0609020204030204" pitchFamily="49" charset="0"/>
              </a:rPr>
              <a:t>13</a:t>
            </a:r>
          </a:p>
          <a:p>
            <a:pPr algn="r"/>
            <a:r>
              <a:rPr lang="en-IN" sz="1600" b="1" dirty="0">
                <a:solidFill>
                  <a:schemeClr val="tx1">
                    <a:lumMod val="75000"/>
                    <a:lumOff val="25000"/>
                  </a:schemeClr>
                </a:solidFill>
                <a:latin typeface="Consolas" panose="020B0609020204030204" pitchFamily="49" charset="0"/>
              </a:rPr>
              <a:t>14</a:t>
            </a:r>
          </a:p>
          <a:p>
            <a:pPr algn="r"/>
            <a:r>
              <a:rPr lang="en-IN" sz="1600" b="1" dirty="0">
                <a:solidFill>
                  <a:schemeClr val="tx1">
                    <a:lumMod val="75000"/>
                    <a:lumOff val="25000"/>
                  </a:schemeClr>
                </a:solidFill>
                <a:latin typeface="Consolas" panose="020B0609020204030204" pitchFamily="49" charset="0"/>
              </a:rPr>
              <a:t>15</a:t>
            </a:r>
          </a:p>
          <a:p>
            <a:pPr algn="r"/>
            <a:r>
              <a:rPr lang="en-IN" sz="1600" b="1" dirty="0">
                <a:solidFill>
                  <a:schemeClr val="tx1">
                    <a:lumMod val="75000"/>
                    <a:lumOff val="25000"/>
                  </a:schemeClr>
                </a:solidFill>
                <a:latin typeface="Consolas" panose="020B0609020204030204" pitchFamily="49" charset="0"/>
              </a:rPr>
              <a:t>16</a:t>
            </a:r>
          </a:p>
          <a:p>
            <a:pPr algn="r"/>
            <a:r>
              <a:rPr lang="en-IN" sz="1600" b="1" dirty="0">
                <a:solidFill>
                  <a:schemeClr val="tx1">
                    <a:lumMod val="75000"/>
                    <a:lumOff val="25000"/>
                  </a:schemeClr>
                </a:solidFill>
                <a:latin typeface="Consolas" panose="020B0609020204030204" pitchFamily="49" charset="0"/>
              </a:rPr>
              <a:t>17</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75E94693-F33F-F64F-A741-A1A7B5E1B42A}"/>
              </a:ext>
            </a:extLst>
          </p:cNvPr>
          <p:cNvSpPr/>
          <p:nvPr/>
        </p:nvSpPr>
        <p:spPr>
          <a:xfrm>
            <a:off x="320820" y="943516"/>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696CEDBA-0B2C-CC4E-B5A3-1BC5DC5E702C}"/>
              </a:ext>
            </a:extLst>
          </p:cNvPr>
          <p:cNvSpPr/>
          <p:nvPr/>
        </p:nvSpPr>
        <p:spPr>
          <a:xfrm>
            <a:off x="6096000" y="1437292"/>
            <a:ext cx="3691475"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A=10</a:t>
            </a:r>
          </a:p>
          <a:p>
            <a:r>
              <a:rPr lang="en-IN" sz="1600" dirty="0">
                <a:latin typeface="Consolas" pitchFamily="49" charset="0"/>
                <a:cs typeface="Consolas" panose="020B0609020204030204" pitchFamily="49" charset="0"/>
              </a:rPr>
              <a:t>Enter B=9</a:t>
            </a:r>
          </a:p>
          <a:p>
            <a:r>
              <a:rPr lang="en-IN" sz="1600" dirty="0">
                <a:latin typeface="Consolas" pitchFamily="49" charset="0"/>
                <a:cs typeface="Consolas" panose="020B0609020204030204" pitchFamily="49" charset="0"/>
              </a:rPr>
              <a:t>Enter C=2</a:t>
            </a:r>
          </a:p>
          <a:p>
            <a:r>
              <a:rPr lang="en-IN" sz="1600" dirty="0">
                <a:latin typeface="Consolas" pitchFamily="49" charset="0"/>
                <a:cs typeface="Consolas" panose="020B0609020204030204" pitchFamily="49" charset="0"/>
              </a:rPr>
              <a:t>Greater  =  10</a:t>
            </a:r>
          </a:p>
        </p:txBody>
      </p:sp>
      <p:sp>
        <p:nvSpPr>
          <p:cNvPr id="8" name="Rectangle: Top Corners Rounded 6">
            <a:extLst>
              <a:ext uri="{FF2B5EF4-FFF2-40B4-BE49-F238E27FC236}">
                <a16:creationId xmlns:a16="http://schemas.microsoft.com/office/drawing/2014/main" id="{FD2C07CC-4825-6E42-BA8B-1828FA5156ED}"/>
              </a:ext>
            </a:extLst>
          </p:cNvPr>
          <p:cNvSpPr/>
          <p:nvPr/>
        </p:nvSpPr>
        <p:spPr>
          <a:xfrm>
            <a:off x="6096000" y="110810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73786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bg/>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If, </a:t>
            </a:r>
            <a:r>
              <a:rPr lang="en-IN" dirty="0" err="1"/>
              <a:t>elif</a:t>
            </a:r>
            <a:r>
              <a:rPr lang="en-IN" dirty="0"/>
              <a:t> and else statement</a:t>
            </a:r>
            <a:endParaRPr lang="en-US" dirty="0"/>
          </a:p>
        </p:txBody>
      </p:sp>
      <p:sp>
        <p:nvSpPr>
          <p:cNvPr id="24" name="Content Placeholder 2">
            <a:extLst>
              <a:ext uri="{FF2B5EF4-FFF2-40B4-BE49-F238E27FC236}">
                <a16:creationId xmlns:a16="http://schemas.microsoft.com/office/drawing/2014/main" id="{83AF844E-5FFD-8946-A0F6-1F13B514EEBE}"/>
              </a:ext>
            </a:extLst>
          </p:cNvPr>
          <p:cNvSpPr>
            <a:spLocks noGrp="1"/>
          </p:cNvSpPr>
          <p:nvPr>
            <p:ph idx="1"/>
          </p:nvPr>
        </p:nvSpPr>
        <p:spPr>
          <a:xfrm>
            <a:off x="131180" y="863444"/>
            <a:ext cx="11929641" cy="5590565"/>
          </a:xfrm>
        </p:spPr>
        <p:txBody>
          <a:bodyPr/>
          <a:lstStyle/>
          <a:p>
            <a:r>
              <a:rPr lang="en-US" dirty="0"/>
              <a:t>The </a:t>
            </a:r>
            <a:r>
              <a:rPr lang="en-US" dirty="0" err="1">
                <a:solidFill>
                  <a:srgbClr val="C00000"/>
                </a:solidFill>
              </a:rPr>
              <a:t>elif</a:t>
            </a:r>
            <a:r>
              <a:rPr lang="en-US" dirty="0"/>
              <a:t> is short for else if. It allows us to check for multiple expressions.</a:t>
            </a:r>
          </a:p>
          <a:p>
            <a:r>
              <a:rPr lang="en-US" dirty="0"/>
              <a:t>If the condition for if is </a:t>
            </a:r>
            <a:r>
              <a:rPr lang="en-US" dirty="0">
                <a:solidFill>
                  <a:srgbClr val="C00000"/>
                </a:solidFill>
              </a:rPr>
              <a:t>False</a:t>
            </a:r>
            <a:r>
              <a:rPr lang="en-US" dirty="0"/>
              <a:t>, it checks the condition of the </a:t>
            </a:r>
            <a:r>
              <a:rPr lang="en-US" dirty="0">
                <a:solidFill>
                  <a:srgbClr val="C00000"/>
                </a:solidFill>
              </a:rPr>
              <a:t>next </a:t>
            </a:r>
            <a:r>
              <a:rPr lang="en-US" dirty="0" err="1">
                <a:solidFill>
                  <a:srgbClr val="C00000"/>
                </a:solidFill>
              </a:rPr>
              <a:t>elif</a:t>
            </a:r>
            <a:r>
              <a:rPr lang="en-US" dirty="0">
                <a:solidFill>
                  <a:srgbClr val="C00000"/>
                </a:solidFill>
              </a:rPr>
              <a:t> </a:t>
            </a:r>
            <a:r>
              <a:rPr lang="en-US" dirty="0"/>
              <a:t>block and so on.</a:t>
            </a:r>
          </a:p>
          <a:p>
            <a:r>
              <a:rPr lang="en-US" dirty="0"/>
              <a:t>If all the conditions </a:t>
            </a:r>
            <a:r>
              <a:rPr lang="en-US" dirty="0">
                <a:solidFill>
                  <a:srgbClr val="C00000"/>
                </a:solidFill>
              </a:rPr>
              <a:t>are False</a:t>
            </a:r>
            <a:r>
              <a:rPr lang="en-US" dirty="0"/>
              <a:t>, the body of </a:t>
            </a:r>
            <a:r>
              <a:rPr lang="en-US" dirty="0">
                <a:solidFill>
                  <a:srgbClr val="C00000"/>
                </a:solidFill>
              </a:rPr>
              <a:t>else</a:t>
            </a:r>
            <a:r>
              <a:rPr lang="en-US" dirty="0"/>
              <a:t> is executed.</a:t>
            </a:r>
          </a:p>
          <a:p>
            <a:r>
              <a:rPr lang="en-US" dirty="0"/>
              <a:t>Only </a:t>
            </a:r>
            <a:r>
              <a:rPr lang="en-US" dirty="0">
                <a:solidFill>
                  <a:srgbClr val="C00000"/>
                </a:solidFill>
              </a:rPr>
              <a:t>one block </a:t>
            </a:r>
            <a:r>
              <a:rPr lang="en-US" dirty="0"/>
              <a:t>among the several if...</a:t>
            </a:r>
            <a:r>
              <a:rPr lang="en-US" dirty="0" err="1"/>
              <a:t>elif</a:t>
            </a:r>
            <a:r>
              <a:rPr lang="en-US" dirty="0"/>
              <a:t>...else blocks is executed according to the condition. </a:t>
            </a:r>
          </a:p>
          <a:p>
            <a:r>
              <a:rPr lang="en-US" dirty="0"/>
              <a:t>The if a block can have only one else block, but it can have </a:t>
            </a:r>
            <a:r>
              <a:rPr lang="en-US" dirty="0">
                <a:solidFill>
                  <a:srgbClr val="C00000"/>
                </a:solidFill>
              </a:rPr>
              <a:t>multiple </a:t>
            </a:r>
            <a:r>
              <a:rPr lang="en-US" dirty="0" err="1">
                <a:solidFill>
                  <a:srgbClr val="C00000"/>
                </a:solidFill>
              </a:rPr>
              <a:t>elif</a:t>
            </a:r>
            <a:r>
              <a:rPr lang="en-US" dirty="0">
                <a:solidFill>
                  <a:srgbClr val="C00000"/>
                </a:solidFill>
              </a:rPr>
              <a:t> </a:t>
            </a:r>
            <a:r>
              <a:rPr lang="en-US" dirty="0"/>
              <a:t>blocks.</a:t>
            </a:r>
          </a:p>
          <a:p>
            <a:r>
              <a:rPr lang="en-US" dirty="0"/>
              <a:t>This statement is alternative for nested if statement to </a:t>
            </a:r>
            <a:r>
              <a:rPr lang="en-US" dirty="0">
                <a:solidFill>
                  <a:srgbClr val="C00000"/>
                </a:solidFill>
              </a:rPr>
              <a:t>overcome</a:t>
            </a:r>
            <a:r>
              <a:rPr lang="en-US" dirty="0"/>
              <a:t> the </a:t>
            </a:r>
            <a:r>
              <a:rPr lang="en-US" dirty="0">
                <a:solidFill>
                  <a:srgbClr val="C00000"/>
                </a:solidFill>
              </a:rPr>
              <a:t>complexity problem </a:t>
            </a:r>
            <a:r>
              <a:rPr lang="en-US" dirty="0"/>
              <a:t>involved in nested if statement.</a:t>
            </a:r>
          </a:p>
          <a:p>
            <a:endParaRPr lang="en-US" dirty="0"/>
          </a:p>
          <a:p>
            <a:pPr marL="0" indent="0">
              <a:buNone/>
            </a:pPr>
            <a:r>
              <a:rPr lang="en-US" b="1" dirty="0"/>
              <a:t/>
            </a:r>
            <a:br>
              <a:rPr lang="en-US" b="1" dirty="0"/>
            </a:br>
            <a:endParaRPr lang="en-US" b="1"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of Python</a:t>
            </a:r>
            <a:endParaRPr lang="en-US" dirty="0"/>
          </a:p>
        </p:txBody>
      </p:sp>
      <p:sp>
        <p:nvSpPr>
          <p:cNvPr id="3" name="Content Placeholder 2"/>
          <p:cNvSpPr>
            <a:spLocks noGrp="1"/>
          </p:cNvSpPr>
          <p:nvPr>
            <p:ph idx="1"/>
          </p:nvPr>
        </p:nvSpPr>
        <p:spPr>
          <a:xfrm>
            <a:off x="131181" y="863444"/>
            <a:ext cx="6493356" cy="5590565"/>
          </a:xfrm>
        </p:spPr>
        <p:txBody>
          <a:bodyPr/>
          <a:lstStyle/>
          <a:p>
            <a:r>
              <a:rPr lang="en-IN" b="1" dirty="0">
                <a:solidFill>
                  <a:srgbClr val="C00000"/>
                </a:solidFill>
              </a:rPr>
              <a:t>Easy to Read, Learn and Understand </a:t>
            </a:r>
          </a:p>
          <a:p>
            <a:pPr lvl="1"/>
            <a:r>
              <a:rPr lang="en-IN" dirty="0"/>
              <a:t>Codes written in Python is simple and readable.</a:t>
            </a:r>
          </a:p>
          <a:p>
            <a:pPr lvl="1"/>
            <a:r>
              <a:rPr lang="en-IN" dirty="0"/>
              <a:t>Uses more English keywords.</a:t>
            </a:r>
          </a:p>
          <a:p>
            <a:pPr lvl="1"/>
            <a:r>
              <a:rPr lang="en-IN" dirty="0"/>
              <a:t>It has fewer syntax constructions than other languages.</a:t>
            </a:r>
          </a:p>
          <a:p>
            <a:r>
              <a:rPr lang="en-US" b="1" dirty="0">
                <a:solidFill>
                  <a:srgbClr val="C00000"/>
                </a:solidFill>
              </a:rPr>
              <a:t>High-Level Language </a:t>
            </a:r>
            <a:endParaRPr lang="en-IN" b="1" dirty="0">
              <a:solidFill>
                <a:srgbClr val="C00000"/>
              </a:solidFill>
            </a:endParaRPr>
          </a:p>
          <a:p>
            <a:pPr lvl="1"/>
            <a:r>
              <a:rPr lang="en-US" dirty="0"/>
              <a:t>Python is closer to human language than machine code (low-level language). </a:t>
            </a:r>
          </a:p>
          <a:p>
            <a:pPr lvl="1"/>
            <a:r>
              <a:rPr lang="en-US" dirty="0"/>
              <a:t>We do not need to manually allocate/deallocate memory, as </a:t>
            </a:r>
            <a:r>
              <a:rPr lang="en-US" dirty="0">
                <a:solidFill>
                  <a:srgbClr val="C00000"/>
                </a:solidFill>
              </a:rPr>
              <a:t>garbage collector </a:t>
            </a:r>
            <a:r>
              <a:rPr lang="en-US" dirty="0"/>
              <a:t>takes care of unused memory automatically.</a:t>
            </a:r>
            <a:endParaRPr lang="en-IN" dirty="0"/>
          </a:p>
          <a:p>
            <a:pPr lvl="1"/>
            <a:r>
              <a:rPr lang="en-US" dirty="0"/>
              <a:t>This gives you the ability to program at a faster rate.</a:t>
            </a:r>
            <a:endParaRPr lang="en-IN" dirty="0">
              <a:solidFill>
                <a:srgbClr val="C00000"/>
              </a:solidFill>
            </a:endParaRPr>
          </a:p>
          <a:p>
            <a:r>
              <a:rPr lang="en-IN" b="1" dirty="0">
                <a:solidFill>
                  <a:srgbClr val="C00000"/>
                </a:solidFill>
              </a:rPr>
              <a:t>Dynamically Typed</a:t>
            </a:r>
          </a:p>
          <a:p>
            <a:pPr lvl="1"/>
            <a:r>
              <a:rPr lang="en-IN" dirty="0"/>
              <a:t>Python automatically assigns the data type during </a:t>
            </a:r>
            <a:r>
              <a:rPr lang="en-IN" dirty="0">
                <a:solidFill>
                  <a:srgbClr val="C00000"/>
                </a:solidFill>
              </a:rPr>
              <a:t>execution</a:t>
            </a:r>
            <a:r>
              <a:rPr lang="en-IN" dirty="0"/>
              <a:t>. </a:t>
            </a:r>
          </a:p>
          <a:p>
            <a:pPr lvl="1"/>
            <a:r>
              <a:rPr lang="en-IN" dirty="0"/>
              <a:t>The programmer doesn’t need to worry about declaring variables and their data types.</a:t>
            </a:r>
          </a:p>
          <a:p>
            <a:pPr lvl="1"/>
            <a:endParaRPr lang="en-IN" dirty="0"/>
          </a:p>
          <a:p>
            <a:pPr lvl="1"/>
            <a:endParaRPr lang="en-IN" dirty="0"/>
          </a:p>
          <a:p>
            <a:pPr lvl="1"/>
            <a:endParaRPr lang="en-IN" dirty="0"/>
          </a:p>
          <a:p>
            <a:pPr lvl="1"/>
            <a:endParaRPr lang="en-US" dirty="0"/>
          </a:p>
        </p:txBody>
      </p:sp>
      <p:pic>
        <p:nvPicPr>
          <p:cNvPr id="5" name="Picture 4">
            <a:extLst>
              <a:ext uri="{FF2B5EF4-FFF2-40B4-BE49-F238E27FC236}">
                <a16:creationId xmlns:a16="http://schemas.microsoft.com/office/drawing/2014/main" id="{CAF38C5C-2160-A074-2753-76D80EAAF97C}"/>
              </a:ext>
            </a:extLst>
          </p:cNvPr>
          <p:cNvPicPr>
            <a:picLocks noChangeAspect="1"/>
          </p:cNvPicPr>
          <p:nvPr/>
        </p:nvPicPr>
        <p:blipFill>
          <a:blip r:embed="rId2"/>
          <a:stretch>
            <a:fillRect/>
          </a:stretch>
        </p:blipFill>
        <p:spPr>
          <a:xfrm>
            <a:off x="6631008" y="2809787"/>
            <a:ext cx="2270957" cy="2133785"/>
          </a:xfrm>
          <a:prstGeom prst="rect">
            <a:avLst/>
          </a:prstGeom>
        </p:spPr>
      </p:pic>
      <p:pic>
        <p:nvPicPr>
          <p:cNvPr id="7" name="Picture 6">
            <a:extLst>
              <a:ext uri="{FF2B5EF4-FFF2-40B4-BE49-F238E27FC236}">
                <a16:creationId xmlns:a16="http://schemas.microsoft.com/office/drawing/2014/main" id="{E47E6FDF-A81D-84C9-DB8A-24D6498173C1}"/>
              </a:ext>
            </a:extLst>
          </p:cNvPr>
          <p:cNvPicPr>
            <a:picLocks noChangeAspect="1"/>
          </p:cNvPicPr>
          <p:nvPr/>
        </p:nvPicPr>
        <p:blipFill>
          <a:blip r:embed="rId3"/>
          <a:stretch>
            <a:fillRect/>
          </a:stretch>
        </p:blipFill>
        <p:spPr>
          <a:xfrm>
            <a:off x="9371295" y="2809787"/>
            <a:ext cx="2301439" cy="2149026"/>
          </a:xfrm>
          <a:prstGeom prst="rect">
            <a:avLst/>
          </a:prstGeom>
        </p:spPr>
      </p:pic>
      <p:sp>
        <p:nvSpPr>
          <p:cNvPr id="8" name="TextBox 7">
            <a:extLst>
              <a:ext uri="{FF2B5EF4-FFF2-40B4-BE49-F238E27FC236}">
                <a16:creationId xmlns:a16="http://schemas.microsoft.com/office/drawing/2014/main" id="{CF3AA036-2E18-7D01-0E1E-37407ACE457E}"/>
              </a:ext>
            </a:extLst>
          </p:cNvPr>
          <p:cNvSpPr txBox="1"/>
          <p:nvPr/>
        </p:nvSpPr>
        <p:spPr>
          <a:xfrm>
            <a:off x="6255896" y="2322571"/>
            <a:ext cx="2745880" cy="400110"/>
          </a:xfrm>
          <a:prstGeom prst="rect">
            <a:avLst/>
          </a:prstGeom>
          <a:solidFill>
            <a:srgbClr val="002060"/>
          </a:solidFill>
          <a:ln>
            <a:solidFill>
              <a:schemeClr val="tx1">
                <a:lumMod val="10000"/>
                <a:lumOff val="90000"/>
              </a:schemeClr>
            </a:solidFill>
          </a:ln>
        </p:spPr>
        <p:style>
          <a:lnRef idx="1">
            <a:schemeClr val="accent6"/>
          </a:lnRef>
          <a:fillRef idx="3">
            <a:schemeClr val="accent6"/>
          </a:fillRef>
          <a:effectRef idx="2">
            <a:schemeClr val="accent6"/>
          </a:effectRef>
          <a:fontRef idx="minor">
            <a:schemeClr val="lt1"/>
          </a:fontRef>
        </p:style>
        <p:txBody>
          <a:bodyPr wrap="non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Low-Level Language</a:t>
            </a:r>
            <a:endParaRPr lang="en-IN" dirty="0"/>
          </a:p>
        </p:txBody>
      </p:sp>
      <p:sp>
        <p:nvSpPr>
          <p:cNvPr id="9" name="TextBox 8">
            <a:extLst>
              <a:ext uri="{FF2B5EF4-FFF2-40B4-BE49-F238E27FC236}">
                <a16:creationId xmlns:a16="http://schemas.microsoft.com/office/drawing/2014/main" id="{50DE9F0A-621B-1E45-0736-ABDF7E7CD56B}"/>
              </a:ext>
            </a:extLst>
          </p:cNvPr>
          <p:cNvSpPr txBox="1"/>
          <p:nvPr/>
        </p:nvSpPr>
        <p:spPr>
          <a:xfrm>
            <a:off x="9185305" y="4951296"/>
            <a:ext cx="2875514" cy="400110"/>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High-Level Language</a:t>
            </a:r>
            <a:endParaRPr lang="en-IN" dirty="0"/>
          </a:p>
        </p:txBody>
      </p:sp>
      <p:grpSp>
        <p:nvGrpSpPr>
          <p:cNvPr id="18" name="Group 17">
            <a:extLst>
              <a:ext uri="{FF2B5EF4-FFF2-40B4-BE49-F238E27FC236}">
                <a16:creationId xmlns:a16="http://schemas.microsoft.com/office/drawing/2014/main" id="{75927D9B-449B-8133-D5BD-9F40EBFC8A86}"/>
              </a:ext>
            </a:extLst>
          </p:cNvPr>
          <p:cNvGrpSpPr/>
          <p:nvPr/>
        </p:nvGrpSpPr>
        <p:grpSpPr>
          <a:xfrm>
            <a:off x="6940939" y="1815134"/>
            <a:ext cx="4751093" cy="1856600"/>
            <a:chOff x="96255" y="2555790"/>
            <a:chExt cx="6374104" cy="2975625"/>
          </a:xfrm>
        </p:grpSpPr>
        <p:pic>
          <p:nvPicPr>
            <p:cNvPr id="13" name="Picture 12">
              <a:extLst>
                <a:ext uri="{FF2B5EF4-FFF2-40B4-BE49-F238E27FC236}">
                  <a16:creationId xmlns:a16="http://schemas.microsoft.com/office/drawing/2014/main" id="{6F485F27-FEF2-1171-CB52-71F4C3C07C6D}"/>
                </a:ext>
              </a:extLst>
            </p:cNvPr>
            <p:cNvPicPr>
              <a:picLocks noChangeAspect="1"/>
            </p:cNvPicPr>
            <p:nvPr/>
          </p:nvPicPr>
          <p:blipFill>
            <a:blip r:embed="rId4"/>
            <a:stretch>
              <a:fillRect/>
            </a:stretch>
          </p:blipFill>
          <p:spPr>
            <a:xfrm>
              <a:off x="96255" y="3336665"/>
              <a:ext cx="6374104" cy="2194750"/>
            </a:xfrm>
            <a:prstGeom prst="rect">
              <a:avLst/>
            </a:prstGeom>
            <a:ln w="28575">
              <a:solidFill>
                <a:srgbClr val="002060"/>
              </a:solidFill>
            </a:ln>
          </p:spPr>
        </p:pic>
        <p:sp>
          <p:nvSpPr>
            <p:cNvPr id="16" name="TextBox 15">
              <a:extLst>
                <a:ext uri="{FF2B5EF4-FFF2-40B4-BE49-F238E27FC236}">
                  <a16:creationId xmlns:a16="http://schemas.microsoft.com/office/drawing/2014/main" id="{BD76CCE7-3A25-DE9B-703F-2C84EF3824C0}"/>
                </a:ext>
              </a:extLst>
            </p:cNvPr>
            <p:cNvSpPr txBox="1"/>
            <p:nvPr/>
          </p:nvSpPr>
          <p:spPr>
            <a:xfrm>
              <a:off x="96255" y="2555790"/>
              <a:ext cx="1292041" cy="641267"/>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000" dirty="0">
                  <a:latin typeface="Arial Rounded MT Bold" panose="020F0704030504030204" pitchFamily="34" charset="0"/>
                </a:rPr>
                <a:t>Java</a:t>
              </a:r>
              <a:endParaRPr lang="en-IN" sz="2000" dirty="0">
                <a:latin typeface="Arial Rounded MT Bold" panose="020F0704030504030204" pitchFamily="34" charset="0"/>
              </a:endParaRPr>
            </a:p>
          </p:txBody>
        </p:sp>
      </p:grpSp>
      <p:grpSp>
        <p:nvGrpSpPr>
          <p:cNvPr id="23" name="Group 22">
            <a:extLst>
              <a:ext uri="{FF2B5EF4-FFF2-40B4-BE49-F238E27FC236}">
                <a16:creationId xmlns:a16="http://schemas.microsoft.com/office/drawing/2014/main" id="{953F9A29-4CB8-A8DC-5611-D83032FE37D4}"/>
              </a:ext>
            </a:extLst>
          </p:cNvPr>
          <p:cNvGrpSpPr/>
          <p:nvPr/>
        </p:nvGrpSpPr>
        <p:grpSpPr>
          <a:xfrm>
            <a:off x="6972409" y="3876680"/>
            <a:ext cx="3747471" cy="1123341"/>
            <a:chOff x="6972410" y="3876680"/>
            <a:chExt cx="2736121" cy="1123341"/>
          </a:xfrm>
        </p:grpSpPr>
        <p:pic>
          <p:nvPicPr>
            <p:cNvPr id="15" name="Picture 14">
              <a:extLst>
                <a:ext uri="{FF2B5EF4-FFF2-40B4-BE49-F238E27FC236}">
                  <a16:creationId xmlns:a16="http://schemas.microsoft.com/office/drawing/2014/main" id="{1C20B310-2C12-C3BD-BFD7-C47D74D41974}"/>
                </a:ext>
              </a:extLst>
            </p:cNvPr>
            <p:cNvPicPr>
              <a:picLocks noChangeAspect="1"/>
            </p:cNvPicPr>
            <p:nvPr/>
          </p:nvPicPr>
          <p:blipFill>
            <a:blip r:embed="rId5"/>
            <a:stretch>
              <a:fillRect/>
            </a:stretch>
          </p:blipFill>
          <p:spPr>
            <a:xfrm>
              <a:off x="6972410" y="4351320"/>
              <a:ext cx="2736121" cy="648701"/>
            </a:xfrm>
            <a:prstGeom prst="rect">
              <a:avLst/>
            </a:prstGeom>
            <a:ln w="28575">
              <a:solidFill>
                <a:srgbClr val="002060"/>
              </a:solidFill>
            </a:ln>
          </p:spPr>
        </p:pic>
        <p:sp>
          <p:nvSpPr>
            <p:cNvPr id="17" name="TextBox 16">
              <a:extLst>
                <a:ext uri="{FF2B5EF4-FFF2-40B4-BE49-F238E27FC236}">
                  <a16:creationId xmlns:a16="http://schemas.microsoft.com/office/drawing/2014/main" id="{BA966043-B6C6-CE83-39DB-47155C245A0B}"/>
                </a:ext>
              </a:extLst>
            </p:cNvPr>
            <p:cNvSpPr txBox="1"/>
            <p:nvPr/>
          </p:nvSpPr>
          <p:spPr>
            <a:xfrm>
              <a:off x="6972410" y="3876680"/>
              <a:ext cx="1091820" cy="400110"/>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000" dirty="0">
                  <a:latin typeface="Arial Rounded MT Bold" panose="020F0704030504030204" pitchFamily="34" charset="0"/>
                </a:rPr>
                <a:t>Python</a:t>
              </a:r>
              <a:endParaRPr lang="en-IN" sz="2000" dirty="0">
                <a:latin typeface="Arial Rounded MT Bold" panose="020F0704030504030204" pitchFamily="34" charset="0"/>
              </a:endParaRPr>
            </a:p>
          </p:txBody>
        </p:sp>
      </p:grpSp>
      <p:pic>
        <p:nvPicPr>
          <p:cNvPr id="22" name="Picture 21">
            <a:extLst>
              <a:ext uri="{FF2B5EF4-FFF2-40B4-BE49-F238E27FC236}">
                <a16:creationId xmlns:a16="http://schemas.microsoft.com/office/drawing/2014/main" id="{2F1A052A-3410-6770-441F-595E7153BCA6}"/>
              </a:ext>
            </a:extLst>
          </p:cNvPr>
          <p:cNvPicPr>
            <a:picLocks noChangeAspect="1"/>
          </p:cNvPicPr>
          <p:nvPr/>
        </p:nvPicPr>
        <p:blipFill>
          <a:blip r:embed="rId6"/>
          <a:stretch>
            <a:fillRect/>
          </a:stretch>
        </p:blipFill>
        <p:spPr>
          <a:xfrm>
            <a:off x="6810527" y="2322570"/>
            <a:ext cx="4652206" cy="3026667"/>
          </a:xfrm>
          <a:prstGeom prst="rect">
            <a:avLst/>
          </a:prstGeom>
        </p:spPr>
      </p:pic>
      <p:sp>
        <p:nvSpPr>
          <p:cNvPr id="24" name="TextBox 23">
            <a:extLst>
              <a:ext uri="{FF2B5EF4-FFF2-40B4-BE49-F238E27FC236}">
                <a16:creationId xmlns:a16="http://schemas.microsoft.com/office/drawing/2014/main" id="{83A51D25-D030-ECD9-05D0-778C4B386012}"/>
              </a:ext>
            </a:extLst>
          </p:cNvPr>
          <p:cNvSpPr txBox="1"/>
          <p:nvPr/>
        </p:nvSpPr>
        <p:spPr>
          <a:xfrm>
            <a:off x="7012477" y="5386688"/>
            <a:ext cx="4246675" cy="400110"/>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Automatic Data type Assignment</a:t>
            </a:r>
            <a:endParaRPr lang="en-IN" dirty="0"/>
          </a:p>
        </p:txBody>
      </p:sp>
    </p:spTree>
    <p:extLst>
      <p:ext uri="{BB962C8B-B14F-4D97-AF65-F5344CB8AC3E}">
        <p14:creationId xmlns:p14="http://schemas.microsoft.com/office/powerpoint/2010/main" val="14488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1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56EBDA-49A4-A843-A786-6989C63A54AA}"/>
              </a:ext>
            </a:extLst>
          </p:cNvPr>
          <p:cNvSpPr/>
          <p:nvPr/>
        </p:nvSpPr>
        <p:spPr>
          <a:xfrm>
            <a:off x="6013629" y="3322944"/>
            <a:ext cx="3191481" cy="338554"/>
          </a:xfrm>
          <a:prstGeom prst="rect">
            <a:avLst/>
          </a:prstGeom>
          <a:solidFill>
            <a:schemeClr val="bg1">
              <a:lumMod val="95000"/>
            </a:schemeClr>
          </a:solidFill>
          <a:ln>
            <a:noFill/>
          </a:ln>
        </p:spPr>
        <p:txBody>
          <a:bodyPr wrap="square">
            <a:spAutoFit/>
          </a:bodyPr>
          <a:lstStyle/>
          <a:p>
            <a:r>
              <a:rPr lang="en-US" sz="1600" dirty="0">
                <a:latin typeface="Consolas"/>
              </a:rPr>
              <a:t>X is greater than 5</a:t>
            </a:r>
            <a:endParaRPr lang="en-IN" sz="1600" b="1" dirty="0">
              <a:latin typeface="Consolas"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35F9F4A0-4592-C04D-B2D0-0BF66A3BFA20}"/>
              </a:ext>
            </a:extLst>
          </p:cNvPr>
          <p:cNvSpPr/>
          <p:nvPr/>
        </p:nvSpPr>
        <p:spPr>
          <a:xfrm>
            <a:off x="5513635" y="3322944"/>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23" name="Rectangle: Top Corners Rounded 6">
            <a:extLst>
              <a:ext uri="{FF2B5EF4-FFF2-40B4-BE49-F238E27FC236}">
                <a16:creationId xmlns:a16="http://schemas.microsoft.com/office/drawing/2014/main" id="{0336C271-A2A3-9445-9946-5006F0A250F4}"/>
              </a:ext>
            </a:extLst>
          </p:cNvPr>
          <p:cNvSpPr/>
          <p:nvPr/>
        </p:nvSpPr>
        <p:spPr>
          <a:xfrm>
            <a:off x="5513635" y="299376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 name="Title 1"/>
          <p:cNvSpPr>
            <a:spLocks noGrp="1"/>
          </p:cNvSpPr>
          <p:nvPr>
            <p:ph type="title"/>
          </p:nvPr>
        </p:nvSpPr>
        <p:spPr/>
        <p:txBody>
          <a:bodyPr/>
          <a:lstStyle/>
          <a:p>
            <a:r>
              <a:rPr lang="en-IN" dirty="0"/>
              <a:t>If, </a:t>
            </a:r>
            <a:r>
              <a:rPr lang="en-IN" dirty="0" err="1"/>
              <a:t>elif</a:t>
            </a:r>
            <a:r>
              <a:rPr lang="en-IN" dirty="0"/>
              <a:t> and else statement</a:t>
            </a:r>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83709" y="1236960"/>
            <a:ext cx="8472276" cy="1569660"/>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if some_condition_1 </a:t>
            </a:r>
            <a:r>
              <a:rPr lang="en-IN" sz="1600" b="1" dirty="0">
                <a:solidFill>
                  <a:srgbClr val="FF0000"/>
                </a:solidFill>
                <a:latin typeface="Consolas" pitchFamily="49" charset="0"/>
                <a:cs typeface="Consolas" panose="020B0609020204030204" pitchFamily="49" charset="0"/>
              </a:rPr>
              <a:t>:</a:t>
            </a:r>
          </a:p>
          <a:p>
            <a:r>
              <a:rPr lang="en-IN" sz="1600" b="1" dirty="0">
                <a:latin typeface="Consolas" pitchFamily="49" charset="0"/>
                <a:cs typeface="Consolas" panose="020B0609020204030204" pitchFamily="49" charset="0"/>
              </a:rPr>
              <a:t>   # Code to execute when condition 1 is true</a:t>
            </a:r>
          </a:p>
          <a:p>
            <a:r>
              <a:rPr lang="en-IN" sz="1600" b="1" dirty="0" err="1">
                <a:latin typeface="Consolas" pitchFamily="49" charset="0"/>
                <a:cs typeface="Consolas" panose="020B0609020204030204" pitchFamily="49" charset="0"/>
              </a:rPr>
              <a:t>elif</a:t>
            </a:r>
            <a:r>
              <a:rPr lang="en-IN" sz="1600" b="1" dirty="0">
                <a:latin typeface="Consolas" pitchFamily="49" charset="0"/>
                <a:cs typeface="Consolas" panose="020B0609020204030204" pitchFamily="49" charset="0"/>
              </a:rPr>
              <a:t> some_condition_2 :</a:t>
            </a:r>
          </a:p>
          <a:p>
            <a:r>
              <a:rPr lang="en-IN" sz="1600" b="1" dirty="0">
                <a:latin typeface="Consolas" pitchFamily="49" charset="0"/>
                <a:cs typeface="Consolas" panose="020B0609020204030204" pitchFamily="49" charset="0"/>
              </a:rPr>
              <a:t>   # Code to execute when condition 2 is true</a:t>
            </a:r>
          </a:p>
          <a:p>
            <a:r>
              <a:rPr lang="en-IN" sz="1600" b="1" dirty="0">
                <a:latin typeface="Consolas" pitchFamily="49" charset="0"/>
                <a:cs typeface="Consolas" panose="020B0609020204030204" pitchFamily="49" charset="0"/>
              </a:rPr>
              <a:t>else </a:t>
            </a:r>
            <a:r>
              <a:rPr lang="en-IN" sz="1600" b="1" dirty="0">
                <a:solidFill>
                  <a:srgbClr val="FF0000"/>
                </a:solidFill>
                <a:latin typeface="Consolas" pitchFamily="49" charset="0"/>
                <a:cs typeface="Consolas" panose="020B0609020204030204" pitchFamily="49" charset="0"/>
              </a:rPr>
              <a:t>:</a:t>
            </a:r>
          </a:p>
          <a:p>
            <a:r>
              <a:rPr lang="en-IN" sz="1600" b="1" dirty="0">
                <a:latin typeface="Consolas" pitchFamily="49" charset="0"/>
                <a:cs typeface="Consolas" panose="020B0609020204030204" pitchFamily="49" charset="0"/>
              </a:rPr>
              <a:t>   # Code to execute when both conditions are false</a:t>
            </a:r>
          </a:p>
        </p:txBody>
      </p:sp>
      <p:sp>
        <p:nvSpPr>
          <p:cNvPr id="5" name="Rectangle 4">
            <a:extLst>
              <a:ext uri="{FF2B5EF4-FFF2-40B4-BE49-F238E27FC236}">
                <a16:creationId xmlns:a16="http://schemas.microsoft.com/office/drawing/2014/main" id="{35F9F4A0-4592-C04D-B2D0-0BF66A3BFA20}"/>
              </a:ext>
            </a:extLst>
          </p:cNvPr>
          <p:cNvSpPr/>
          <p:nvPr/>
        </p:nvSpPr>
        <p:spPr>
          <a:xfrm>
            <a:off x="593990" y="1236960"/>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83716" y="907776"/>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5" name="Rectangle 14">
            <a:extLst>
              <a:ext uri="{FF2B5EF4-FFF2-40B4-BE49-F238E27FC236}">
                <a16:creationId xmlns:a16="http://schemas.microsoft.com/office/drawing/2014/main" id="{D456EBDA-49A4-A843-A786-6989C63A54AA}"/>
              </a:ext>
            </a:extLst>
          </p:cNvPr>
          <p:cNvSpPr/>
          <p:nvPr/>
        </p:nvSpPr>
        <p:spPr>
          <a:xfrm>
            <a:off x="1130138" y="3322944"/>
            <a:ext cx="4003711" cy="2062103"/>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
            </a:r>
            <a:br>
              <a:rPr lang="en-US" sz="1600" dirty="0">
                <a:solidFill>
                  <a:srgbClr val="000000"/>
                </a:solidFill>
                <a:latin typeface="Consolas"/>
              </a:rPr>
            </a:br>
            <a:r>
              <a:rPr lang="en-US" sz="1600" dirty="0">
                <a:solidFill>
                  <a:srgbClr val="0000FF"/>
                </a:solidFill>
                <a:latin typeface="Consolas"/>
              </a:rPr>
              <a:t>if</a:t>
            </a:r>
            <a:r>
              <a:rPr lang="en-US" sz="1600" dirty="0">
                <a:solidFill>
                  <a:srgbClr val="000000"/>
                </a:solidFill>
                <a:latin typeface="Consolas"/>
              </a:rPr>
              <a:t> x &gt; </a:t>
            </a:r>
            <a:r>
              <a:rPr lang="en-US" sz="1600" dirty="0">
                <a:solidFill>
                  <a:srgbClr val="098658"/>
                </a:solidFill>
                <a:latin typeface="Consolas"/>
              </a:rPr>
              <a:t>12</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greater than 12"</a:t>
            </a:r>
            <a:r>
              <a:rPr lang="en-US" sz="1600" dirty="0">
                <a:solidFill>
                  <a:srgbClr val="000000"/>
                </a:solidFill>
                <a:latin typeface="Consolas"/>
              </a:rPr>
              <a:t>)</a:t>
            </a:r>
          </a:p>
          <a:p>
            <a:r>
              <a:rPr lang="en-US" sz="1600" dirty="0" err="1">
                <a:solidFill>
                  <a:srgbClr val="0000FF"/>
                </a:solidFill>
                <a:latin typeface="Consolas"/>
              </a:rPr>
              <a:t>elif</a:t>
            </a:r>
            <a:r>
              <a:rPr lang="en-US" sz="1600" dirty="0">
                <a:solidFill>
                  <a:srgbClr val="000000"/>
                </a:solidFill>
                <a:latin typeface="Consolas"/>
              </a:rPr>
              <a:t> x &gt; </a:t>
            </a:r>
            <a:r>
              <a:rPr lang="en-US" sz="1600" dirty="0">
                <a:solidFill>
                  <a:srgbClr val="098658"/>
                </a:solidFill>
                <a:latin typeface="Consolas"/>
              </a:rPr>
              <a:t>5</a:t>
            </a:r>
            <a:r>
              <a:rPr lang="en-US" sz="1600" dirty="0">
                <a:solidFill>
                  <a:srgbClr val="000000"/>
                </a:solidFill>
                <a:latin typeface="Consolas"/>
              </a:rPr>
              <a:t> : </a:t>
            </a:r>
          </a:p>
          <a:p>
            <a:r>
              <a:rPr lang="en-US" sz="1600" dirty="0">
                <a:solidFill>
                  <a:srgbClr val="000000"/>
                </a:solidFill>
                <a:latin typeface="Consolas"/>
              </a:rPr>
              <a:t>    print(</a:t>
            </a:r>
            <a:r>
              <a:rPr lang="en-US" sz="1600" dirty="0">
                <a:solidFill>
                  <a:srgbClr val="A31515"/>
                </a:solidFill>
                <a:latin typeface="Consolas"/>
              </a:rPr>
              <a:t>"X is greater than 5"</a:t>
            </a:r>
            <a:r>
              <a:rPr lang="en-US" sz="1600" dirty="0">
                <a:solidFill>
                  <a:srgbClr val="000000"/>
                </a:solidFill>
                <a:latin typeface="Consolas"/>
              </a:rPr>
              <a:t>)</a:t>
            </a: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less than 5"</a:t>
            </a:r>
            <a:r>
              <a:rPr lang="en-US" sz="1600" dirty="0">
                <a:solidFill>
                  <a:srgbClr val="000000"/>
                </a:solidFill>
                <a:latin typeface="Consolas"/>
              </a:rPr>
              <a:t>)</a:t>
            </a:r>
            <a:endParaRPr lang="en-US" sz="1600" b="0" dirty="0">
              <a:solidFill>
                <a:srgbClr val="000000"/>
              </a:solidFill>
              <a:latin typeface="Consolas"/>
            </a:endParaRPr>
          </a:p>
        </p:txBody>
      </p:sp>
      <p:sp>
        <p:nvSpPr>
          <p:cNvPr id="16" name="Rectangle 15">
            <a:extLst>
              <a:ext uri="{FF2B5EF4-FFF2-40B4-BE49-F238E27FC236}">
                <a16:creationId xmlns:a16="http://schemas.microsoft.com/office/drawing/2014/main" id="{35F9F4A0-4592-C04D-B2D0-0BF66A3BFA20}"/>
              </a:ext>
            </a:extLst>
          </p:cNvPr>
          <p:cNvSpPr/>
          <p:nvPr/>
        </p:nvSpPr>
        <p:spPr>
          <a:xfrm>
            <a:off x="630145" y="3322944"/>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17" name="Rectangle: Top Corners Rounded 6">
            <a:extLst>
              <a:ext uri="{FF2B5EF4-FFF2-40B4-BE49-F238E27FC236}">
                <a16:creationId xmlns:a16="http://schemas.microsoft.com/office/drawing/2014/main" id="{0336C271-A2A3-9445-9946-5006F0A250F4}"/>
              </a:ext>
            </a:extLst>
          </p:cNvPr>
          <p:cNvSpPr/>
          <p:nvPr/>
        </p:nvSpPr>
        <p:spPr>
          <a:xfrm>
            <a:off x="630145" y="2993760"/>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ifelifdemo.py</a:t>
            </a:r>
          </a:p>
        </p:txBody>
      </p:sp>
    </p:spTree>
    <p:extLst>
      <p:ext uri="{BB962C8B-B14F-4D97-AF65-F5344CB8AC3E}">
        <p14:creationId xmlns:p14="http://schemas.microsoft.com/office/powerpoint/2010/main" val="20137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bg/>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nimBg="1"/>
      <p:bldP spid="22" grpId="0" animBg="1"/>
      <p:bldP spid="23" grpId="0" animBg="1"/>
      <p:bldP spid="4" grpId="0" build="p" animBg="1"/>
      <p:bldP spid="5" grpId="0" animBg="1"/>
      <p:bldP spid="6" grpId="0" animBg="1"/>
      <p:bldP spid="15" grpId="0" build="p"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B5CA-09AC-FC47-8B8A-613A5C96E001}"/>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FCC74091-77FB-3743-8E3C-76FAC9E2B4E1}"/>
              </a:ext>
            </a:extLst>
          </p:cNvPr>
          <p:cNvSpPr/>
          <p:nvPr/>
        </p:nvSpPr>
        <p:spPr>
          <a:xfrm>
            <a:off x="820812" y="1272700"/>
            <a:ext cx="5992583" cy="4708981"/>
          </a:xfrm>
          <a:prstGeom prst="rect">
            <a:avLst/>
          </a:prstGeom>
          <a:solidFill>
            <a:schemeClr val="bg1">
              <a:lumMod val="95000"/>
            </a:schemeClr>
          </a:solidFill>
          <a:ln>
            <a:noFill/>
          </a:ln>
        </p:spPr>
        <p:txBody>
          <a:bodyPr wrap="square">
            <a:spAutoFit/>
          </a:bodyPr>
          <a:lstStyle/>
          <a:p>
            <a:r>
              <a:rPr lang="en-US" sz="1200" dirty="0">
                <a:solidFill>
                  <a:srgbClr val="008000"/>
                </a:solidFill>
                <a:latin typeface="Consolas"/>
              </a:rPr>
              <a:t># Python Program to find Student Grade</a:t>
            </a:r>
            <a:endParaRPr lang="en-US" sz="1200" dirty="0">
              <a:solidFill>
                <a:srgbClr val="000000"/>
              </a:solidFill>
              <a:latin typeface="Consolas"/>
            </a:endParaRPr>
          </a:p>
          <a:p>
            <a:r>
              <a:rPr lang="en-US" sz="1200" dirty="0" err="1">
                <a:solidFill>
                  <a:srgbClr val="000000"/>
                </a:solidFill>
                <a:latin typeface="Consolas"/>
              </a:rPr>
              <a:t>english</a:t>
            </a:r>
            <a:r>
              <a:rPr lang="en-US" sz="1200" dirty="0">
                <a:solidFill>
                  <a:srgbClr val="000000"/>
                </a:solidFill>
                <a:latin typeface="Consolas"/>
              </a:rPr>
              <a:t> = float(input(</a:t>
            </a:r>
            <a:r>
              <a:rPr lang="en-US" sz="1200" dirty="0">
                <a:solidFill>
                  <a:srgbClr val="A31515"/>
                </a:solidFill>
                <a:latin typeface="Consolas"/>
              </a:rPr>
              <a:t>" Please enter English Marks: "</a:t>
            </a:r>
            <a:r>
              <a:rPr lang="en-US" sz="1200" dirty="0">
                <a:solidFill>
                  <a:srgbClr val="000000"/>
                </a:solidFill>
                <a:latin typeface="Consolas"/>
              </a:rPr>
              <a:t>))</a:t>
            </a:r>
          </a:p>
          <a:p>
            <a:r>
              <a:rPr lang="en-US" sz="1200" dirty="0">
                <a:solidFill>
                  <a:srgbClr val="000000"/>
                </a:solidFill>
                <a:latin typeface="Consolas"/>
              </a:rPr>
              <a:t>math = float(input(</a:t>
            </a:r>
            <a:r>
              <a:rPr lang="en-US" sz="1200" dirty="0">
                <a:solidFill>
                  <a:srgbClr val="A31515"/>
                </a:solidFill>
                <a:latin typeface="Consolas"/>
              </a:rPr>
              <a:t>" Please enter Math score: "</a:t>
            </a:r>
            <a:r>
              <a:rPr lang="en-US" sz="1200" dirty="0">
                <a:solidFill>
                  <a:srgbClr val="000000"/>
                </a:solidFill>
                <a:latin typeface="Consolas"/>
              </a:rPr>
              <a:t>))</a:t>
            </a:r>
          </a:p>
          <a:p>
            <a:r>
              <a:rPr lang="en-US" sz="1200" dirty="0">
                <a:solidFill>
                  <a:srgbClr val="000000"/>
                </a:solidFill>
                <a:latin typeface="Consolas"/>
              </a:rPr>
              <a:t>computers = float(input(</a:t>
            </a:r>
            <a:r>
              <a:rPr lang="en-US" sz="1200" dirty="0">
                <a:solidFill>
                  <a:srgbClr val="A31515"/>
                </a:solidFill>
                <a:latin typeface="Consolas"/>
              </a:rPr>
              <a:t>" Please enter Computer Marks: "</a:t>
            </a:r>
            <a:r>
              <a:rPr lang="en-US" sz="1200" dirty="0">
                <a:solidFill>
                  <a:srgbClr val="000000"/>
                </a:solidFill>
                <a:latin typeface="Consolas"/>
              </a:rPr>
              <a:t>))</a:t>
            </a:r>
          </a:p>
          <a:p>
            <a:r>
              <a:rPr lang="en-US" sz="1200" dirty="0">
                <a:solidFill>
                  <a:srgbClr val="000000"/>
                </a:solidFill>
                <a:latin typeface="Consolas"/>
              </a:rPr>
              <a:t>physics = float(input(</a:t>
            </a:r>
            <a:r>
              <a:rPr lang="en-US" sz="1200" dirty="0">
                <a:solidFill>
                  <a:srgbClr val="A31515"/>
                </a:solidFill>
                <a:latin typeface="Consolas"/>
              </a:rPr>
              <a:t>" Please enter Physics Marks: "</a:t>
            </a:r>
            <a:r>
              <a:rPr lang="en-US" sz="1200" dirty="0">
                <a:solidFill>
                  <a:srgbClr val="000000"/>
                </a:solidFill>
                <a:latin typeface="Consolas"/>
              </a:rPr>
              <a:t>))</a:t>
            </a:r>
          </a:p>
          <a:p>
            <a:r>
              <a:rPr lang="en-US" sz="1200" dirty="0">
                <a:solidFill>
                  <a:srgbClr val="000000"/>
                </a:solidFill>
                <a:latin typeface="Consolas"/>
              </a:rPr>
              <a:t>chemistry = float(input(</a:t>
            </a:r>
            <a:r>
              <a:rPr lang="en-US" sz="1200" dirty="0">
                <a:solidFill>
                  <a:srgbClr val="A31515"/>
                </a:solidFill>
                <a:latin typeface="Consolas"/>
              </a:rPr>
              <a:t>" Please enter Chemistry Marks: "</a:t>
            </a:r>
            <a:r>
              <a:rPr lang="en-US" sz="1200" dirty="0">
                <a:solidFill>
                  <a:srgbClr val="000000"/>
                </a:solidFill>
                <a:latin typeface="Consolas"/>
              </a:rPr>
              <a:t>))</a:t>
            </a:r>
          </a:p>
          <a:p>
            <a:r>
              <a:rPr lang="en-US" sz="1200" dirty="0">
                <a:solidFill>
                  <a:srgbClr val="000000"/>
                </a:solidFill>
                <a:latin typeface="Consolas"/>
              </a:rPr>
              <a:t/>
            </a:r>
            <a:br>
              <a:rPr lang="en-US" sz="1200" dirty="0">
                <a:solidFill>
                  <a:srgbClr val="000000"/>
                </a:solidFill>
                <a:latin typeface="Consolas"/>
              </a:rPr>
            </a:br>
            <a:r>
              <a:rPr lang="en-US" sz="1200" dirty="0">
                <a:solidFill>
                  <a:srgbClr val="000000"/>
                </a:solidFill>
                <a:latin typeface="Consolas"/>
              </a:rPr>
              <a:t>total = </a:t>
            </a:r>
            <a:r>
              <a:rPr lang="en-US" sz="1200" dirty="0" err="1">
                <a:solidFill>
                  <a:srgbClr val="000000"/>
                </a:solidFill>
                <a:latin typeface="Consolas"/>
              </a:rPr>
              <a:t>english</a:t>
            </a:r>
            <a:r>
              <a:rPr lang="en-US" sz="1200" dirty="0">
                <a:solidFill>
                  <a:srgbClr val="000000"/>
                </a:solidFill>
                <a:latin typeface="Consolas"/>
              </a:rPr>
              <a:t> + math + computers + physics + chemistry</a:t>
            </a:r>
          </a:p>
          <a:p>
            <a:r>
              <a:rPr lang="en-US" sz="1200" dirty="0">
                <a:solidFill>
                  <a:srgbClr val="000000"/>
                </a:solidFill>
                <a:latin typeface="Consolas"/>
              </a:rPr>
              <a:t>percentage = (total / </a:t>
            </a:r>
            <a:r>
              <a:rPr lang="en-US" sz="1200" dirty="0">
                <a:solidFill>
                  <a:srgbClr val="098658"/>
                </a:solidFill>
                <a:latin typeface="Consolas"/>
              </a:rPr>
              <a:t>500</a:t>
            </a:r>
            <a:r>
              <a:rPr lang="en-US" sz="1200" dirty="0">
                <a:solidFill>
                  <a:srgbClr val="000000"/>
                </a:solidFill>
                <a:latin typeface="Consolas"/>
              </a:rPr>
              <a:t>) * </a:t>
            </a:r>
            <a:r>
              <a:rPr lang="en-US" sz="1200" dirty="0">
                <a:solidFill>
                  <a:srgbClr val="098658"/>
                </a:solidFill>
                <a:latin typeface="Consolas"/>
              </a:rPr>
              <a:t>100</a:t>
            </a:r>
            <a:endParaRPr lang="en-US" sz="1200" dirty="0">
              <a:solidFill>
                <a:srgbClr val="000000"/>
              </a:solidFill>
              <a:latin typeface="Consolas"/>
            </a:endParaRPr>
          </a:p>
          <a:p>
            <a:r>
              <a:rPr lang="en-US" sz="1200" dirty="0">
                <a:solidFill>
                  <a:srgbClr val="000000"/>
                </a:solidFill>
                <a:latin typeface="Consolas"/>
              </a:rPr>
              <a:t/>
            </a:r>
            <a:br>
              <a:rPr lang="en-US" sz="1200" dirty="0">
                <a:solidFill>
                  <a:srgbClr val="000000"/>
                </a:solidFill>
                <a:latin typeface="Consolas"/>
              </a:rPr>
            </a:br>
            <a:r>
              <a:rPr lang="en-US" sz="1200" dirty="0">
                <a:solidFill>
                  <a:srgbClr val="000000"/>
                </a:solidFill>
                <a:latin typeface="Consolas"/>
              </a:rPr>
              <a:t>print(</a:t>
            </a:r>
            <a:r>
              <a:rPr lang="en-US" sz="1200" dirty="0">
                <a:solidFill>
                  <a:srgbClr val="A31515"/>
                </a:solidFill>
                <a:latin typeface="Consolas"/>
              </a:rPr>
              <a:t>"Total Marks = %.2f"</a:t>
            </a:r>
            <a:r>
              <a:rPr lang="en-US" sz="1200" dirty="0">
                <a:solidFill>
                  <a:srgbClr val="000000"/>
                </a:solidFill>
                <a:latin typeface="Consolas"/>
              </a:rPr>
              <a:t>  %total)</a:t>
            </a:r>
          </a:p>
          <a:p>
            <a:r>
              <a:rPr lang="en-US" sz="1200" dirty="0">
                <a:solidFill>
                  <a:srgbClr val="000000"/>
                </a:solidFill>
                <a:latin typeface="Consolas"/>
              </a:rPr>
              <a:t>print(</a:t>
            </a:r>
            <a:r>
              <a:rPr lang="en-US" sz="1200" dirty="0">
                <a:solidFill>
                  <a:srgbClr val="A31515"/>
                </a:solidFill>
                <a:latin typeface="Consolas"/>
              </a:rPr>
              <a:t>"Marks Percentage = %.2f"</a:t>
            </a:r>
            <a:r>
              <a:rPr lang="en-US" sz="1200" dirty="0">
                <a:solidFill>
                  <a:srgbClr val="000000"/>
                </a:solidFill>
                <a:latin typeface="Consolas"/>
              </a:rPr>
              <a:t>  %percentage)</a:t>
            </a:r>
          </a:p>
          <a:p>
            <a:r>
              <a:rPr lang="en-US" sz="1200" dirty="0">
                <a:solidFill>
                  <a:srgbClr val="000000"/>
                </a:solidFill>
                <a:latin typeface="Consolas"/>
              </a:rPr>
              <a:t/>
            </a:r>
            <a:br>
              <a:rPr lang="en-US" sz="1200" dirty="0">
                <a:solidFill>
                  <a:srgbClr val="000000"/>
                </a:solidFill>
                <a:latin typeface="Consolas"/>
              </a:rPr>
            </a:br>
            <a:r>
              <a:rPr lang="en-US" sz="1200" dirty="0">
                <a:solidFill>
                  <a:srgbClr val="0000FF"/>
                </a:solidFill>
                <a:latin typeface="Consolas"/>
              </a:rPr>
              <a:t>if</a:t>
            </a:r>
            <a:r>
              <a:rPr lang="en-US" sz="1200" dirty="0">
                <a:solidFill>
                  <a:srgbClr val="000000"/>
                </a:solidFill>
                <a:latin typeface="Consolas"/>
              </a:rPr>
              <a:t>(percentage &gt;= </a:t>
            </a:r>
            <a:r>
              <a:rPr lang="en-US" sz="1200" dirty="0">
                <a:solidFill>
                  <a:srgbClr val="098658"/>
                </a:solidFill>
                <a:latin typeface="Consolas"/>
              </a:rPr>
              <a:t>90</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"A Grade"</a:t>
            </a:r>
            <a:r>
              <a:rPr lang="en-US" sz="1200" dirty="0">
                <a:solidFill>
                  <a:srgbClr val="000000"/>
                </a:solidFill>
                <a:latin typeface="Consolas"/>
              </a:rPr>
              <a:t>)</a:t>
            </a:r>
          </a:p>
          <a:p>
            <a:r>
              <a:rPr lang="en-US" sz="1200" dirty="0" err="1">
                <a:solidFill>
                  <a:srgbClr val="0000FF"/>
                </a:solidFill>
                <a:latin typeface="Consolas"/>
              </a:rPr>
              <a:t>elif</a:t>
            </a:r>
            <a:r>
              <a:rPr lang="en-US" sz="1200" dirty="0">
                <a:solidFill>
                  <a:srgbClr val="000000"/>
                </a:solidFill>
                <a:latin typeface="Consolas"/>
              </a:rPr>
              <a:t>(percentage &gt;= </a:t>
            </a:r>
            <a:r>
              <a:rPr lang="en-US" sz="1200" dirty="0">
                <a:solidFill>
                  <a:srgbClr val="098658"/>
                </a:solidFill>
                <a:latin typeface="Consolas"/>
              </a:rPr>
              <a:t>80</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"B Grade"</a:t>
            </a:r>
            <a:r>
              <a:rPr lang="en-US" sz="1200" dirty="0">
                <a:solidFill>
                  <a:srgbClr val="000000"/>
                </a:solidFill>
                <a:latin typeface="Consolas"/>
              </a:rPr>
              <a:t>)</a:t>
            </a:r>
          </a:p>
          <a:p>
            <a:r>
              <a:rPr lang="en-US" sz="1200" dirty="0" err="1">
                <a:solidFill>
                  <a:srgbClr val="0000FF"/>
                </a:solidFill>
                <a:latin typeface="Consolas"/>
              </a:rPr>
              <a:t>elif</a:t>
            </a:r>
            <a:r>
              <a:rPr lang="en-US" sz="1200" dirty="0">
                <a:solidFill>
                  <a:srgbClr val="000000"/>
                </a:solidFill>
                <a:latin typeface="Consolas"/>
              </a:rPr>
              <a:t>(percentage &gt;= </a:t>
            </a:r>
            <a:r>
              <a:rPr lang="en-US" sz="1200" dirty="0">
                <a:solidFill>
                  <a:srgbClr val="098658"/>
                </a:solidFill>
                <a:latin typeface="Consolas"/>
              </a:rPr>
              <a:t>70</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"C Grade"</a:t>
            </a:r>
            <a:r>
              <a:rPr lang="en-US" sz="1200" dirty="0">
                <a:solidFill>
                  <a:srgbClr val="000000"/>
                </a:solidFill>
                <a:latin typeface="Consolas"/>
              </a:rPr>
              <a:t>)</a:t>
            </a:r>
          </a:p>
          <a:p>
            <a:r>
              <a:rPr lang="en-US" sz="1200" dirty="0" err="1">
                <a:solidFill>
                  <a:srgbClr val="0000FF"/>
                </a:solidFill>
                <a:latin typeface="Consolas"/>
              </a:rPr>
              <a:t>elif</a:t>
            </a:r>
            <a:r>
              <a:rPr lang="en-US" sz="1200" dirty="0">
                <a:solidFill>
                  <a:srgbClr val="000000"/>
                </a:solidFill>
                <a:latin typeface="Consolas"/>
              </a:rPr>
              <a:t>(percentage &gt;= </a:t>
            </a:r>
            <a:r>
              <a:rPr lang="en-US" sz="1200" dirty="0">
                <a:solidFill>
                  <a:srgbClr val="098658"/>
                </a:solidFill>
                <a:latin typeface="Consolas"/>
              </a:rPr>
              <a:t>60</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"D Grade"</a:t>
            </a:r>
            <a:r>
              <a:rPr lang="en-US" sz="1200" dirty="0">
                <a:solidFill>
                  <a:srgbClr val="000000"/>
                </a:solidFill>
                <a:latin typeface="Consolas"/>
              </a:rPr>
              <a:t>)</a:t>
            </a:r>
          </a:p>
          <a:p>
            <a:r>
              <a:rPr lang="en-US" sz="1200" dirty="0" err="1">
                <a:solidFill>
                  <a:srgbClr val="0000FF"/>
                </a:solidFill>
                <a:latin typeface="Consolas"/>
              </a:rPr>
              <a:t>elif</a:t>
            </a:r>
            <a:r>
              <a:rPr lang="en-US" sz="1200" dirty="0">
                <a:solidFill>
                  <a:srgbClr val="000000"/>
                </a:solidFill>
                <a:latin typeface="Consolas"/>
              </a:rPr>
              <a:t>(percentage &gt;= </a:t>
            </a:r>
            <a:r>
              <a:rPr lang="en-US" sz="1200" dirty="0">
                <a:solidFill>
                  <a:srgbClr val="098658"/>
                </a:solidFill>
                <a:latin typeface="Consolas"/>
              </a:rPr>
              <a:t>40</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"E Grade"</a:t>
            </a:r>
            <a:r>
              <a:rPr lang="en-US" sz="1200" dirty="0">
                <a:solidFill>
                  <a:srgbClr val="000000"/>
                </a:solidFill>
                <a:latin typeface="Consolas"/>
              </a:rPr>
              <a:t>)</a:t>
            </a:r>
          </a:p>
          <a:p>
            <a:r>
              <a:rPr lang="en-US" sz="1200" dirty="0">
                <a:solidFill>
                  <a:srgbClr val="0000FF"/>
                </a:solidFill>
                <a:latin typeface="Consolas"/>
              </a:rPr>
              <a:t>else</a:t>
            </a:r>
            <a:r>
              <a:rPr lang="en-US" sz="1200" dirty="0">
                <a:solidFill>
                  <a:srgbClr val="000000"/>
                </a:solidFill>
                <a:latin typeface="Consolas"/>
              </a:rPr>
              <a:t>:</a:t>
            </a:r>
          </a:p>
          <a:p>
            <a:r>
              <a:rPr lang="en-US" sz="1200" dirty="0">
                <a:solidFill>
                  <a:srgbClr val="000000"/>
                </a:solidFill>
                <a:latin typeface="Consolas"/>
              </a:rPr>
              <a:t>    print(</a:t>
            </a:r>
            <a:r>
              <a:rPr lang="en-US" sz="1200" dirty="0">
                <a:solidFill>
                  <a:srgbClr val="A31515"/>
                </a:solidFill>
                <a:latin typeface="Consolas"/>
              </a:rPr>
              <a:t>"Fail"</a:t>
            </a:r>
            <a:r>
              <a:rPr lang="en-US" sz="1200" dirty="0">
                <a:solidFill>
                  <a:srgbClr val="000000"/>
                </a:solidFill>
                <a:latin typeface="Consolas"/>
              </a:rPr>
              <a:t>)</a:t>
            </a:r>
          </a:p>
        </p:txBody>
      </p:sp>
      <p:sp>
        <p:nvSpPr>
          <p:cNvPr id="5" name="Rectangle 4">
            <a:extLst>
              <a:ext uri="{FF2B5EF4-FFF2-40B4-BE49-F238E27FC236}">
                <a16:creationId xmlns:a16="http://schemas.microsoft.com/office/drawing/2014/main" id="{37934E15-E02C-BD4F-B856-B5A41EF5DFDF}"/>
              </a:ext>
            </a:extLst>
          </p:cNvPr>
          <p:cNvSpPr/>
          <p:nvPr/>
        </p:nvSpPr>
        <p:spPr>
          <a:xfrm>
            <a:off x="320820" y="1272700"/>
            <a:ext cx="499993" cy="4708981"/>
          </a:xfrm>
          <a:prstGeom prst="rect">
            <a:avLst/>
          </a:prstGeom>
          <a:solidFill>
            <a:schemeClr val="bg1">
              <a:lumMod val="85000"/>
            </a:schemeClr>
          </a:solidFill>
          <a:ln>
            <a:noFill/>
          </a:ln>
        </p:spPr>
        <p:txBody>
          <a:bodyPr wrap="square">
            <a:spAutoFit/>
          </a:bodyPr>
          <a:lstStyle/>
          <a:p>
            <a:pPr algn="r"/>
            <a:r>
              <a:rPr lang="en-US" sz="1200" b="1" dirty="0">
                <a:solidFill>
                  <a:schemeClr val="tx1">
                    <a:lumMod val="75000"/>
                    <a:lumOff val="25000"/>
                  </a:schemeClr>
                </a:solidFill>
                <a:latin typeface="Consolas" panose="020B0609020204030204" pitchFamily="49" charset="0"/>
              </a:rPr>
              <a:t>1</a:t>
            </a:r>
          </a:p>
          <a:p>
            <a:pPr algn="r"/>
            <a:r>
              <a:rPr lang="en-IN" sz="1200" b="1" dirty="0">
                <a:solidFill>
                  <a:schemeClr val="tx1">
                    <a:lumMod val="75000"/>
                    <a:lumOff val="25000"/>
                  </a:schemeClr>
                </a:solidFill>
                <a:latin typeface="Consolas" panose="020B0609020204030204" pitchFamily="49" charset="0"/>
              </a:rPr>
              <a:t>2</a:t>
            </a:r>
          </a:p>
          <a:p>
            <a:pPr algn="r"/>
            <a:r>
              <a:rPr lang="en-IN" sz="1200" b="1" dirty="0">
                <a:solidFill>
                  <a:schemeClr val="tx1">
                    <a:lumMod val="75000"/>
                    <a:lumOff val="25000"/>
                  </a:schemeClr>
                </a:solidFill>
                <a:latin typeface="Consolas" panose="020B0609020204030204" pitchFamily="49" charset="0"/>
              </a:rPr>
              <a:t>3</a:t>
            </a:r>
          </a:p>
          <a:p>
            <a:pPr algn="r"/>
            <a:r>
              <a:rPr lang="en-IN" sz="1200" b="1" dirty="0">
                <a:solidFill>
                  <a:schemeClr val="tx1">
                    <a:lumMod val="75000"/>
                    <a:lumOff val="25000"/>
                  </a:schemeClr>
                </a:solidFill>
                <a:latin typeface="Consolas" panose="020B0609020204030204" pitchFamily="49" charset="0"/>
              </a:rPr>
              <a:t>4</a:t>
            </a:r>
          </a:p>
          <a:p>
            <a:pPr algn="r"/>
            <a:r>
              <a:rPr lang="en-IN" sz="1200" b="1" dirty="0">
                <a:solidFill>
                  <a:schemeClr val="tx1">
                    <a:lumMod val="75000"/>
                    <a:lumOff val="25000"/>
                  </a:schemeClr>
                </a:solidFill>
                <a:latin typeface="Consolas" panose="020B0609020204030204" pitchFamily="49" charset="0"/>
              </a:rPr>
              <a:t>5</a:t>
            </a:r>
          </a:p>
          <a:p>
            <a:pPr algn="r"/>
            <a:r>
              <a:rPr lang="en-IN" sz="1200" b="1" dirty="0">
                <a:solidFill>
                  <a:schemeClr val="tx1">
                    <a:lumMod val="75000"/>
                    <a:lumOff val="25000"/>
                  </a:schemeClr>
                </a:solidFill>
                <a:latin typeface="Consolas" panose="020B0609020204030204" pitchFamily="49" charset="0"/>
              </a:rPr>
              <a:t>6</a:t>
            </a:r>
          </a:p>
          <a:p>
            <a:pPr algn="r"/>
            <a:r>
              <a:rPr lang="en-IN" sz="1200" b="1" dirty="0">
                <a:solidFill>
                  <a:schemeClr val="tx1">
                    <a:lumMod val="75000"/>
                    <a:lumOff val="25000"/>
                  </a:schemeClr>
                </a:solidFill>
                <a:latin typeface="Consolas" panose="020B0609020204030204" pitchFamily="49" charset="0"/>
              </a:rPr>
              <a:t>7</a:t>
            </a:r>
          </a:p>
          <a:p>
            <a:pPr algn="r"/>
            <a:r>
              <a:rPr lang="en-IN" sz="1200" b="1" dirty="0">
                <a:solidFill>
                  <a:schemeClr val="tx1">
                    <a:lumMod val="75000"/>
                    <a:lumOff val="25000"/>
                  </a:schemeClr>
                </a:solidFill>
                <a:latin typeface="Consolas" panose="020B0609020204030204" pitchFamily="49" charset="0"/>
              </a:rPr>
              <a:t>8</a:t>
            </a:r>
          </a:p>
          <a:p>
            <a:pPr algn="r"/>
            <a:r>
              <a:rPr lang="en-IN" sz="1200" b="1" dirty="0">
                <a:solidFill>
                  <a:schemeClr val="tx1">
                    <a:lumMod val="75000"/>
                    <a:lumOff val="25000"/>
                  </a:schemeClr>
                </a:solidFill>
                <a:latin typeface="Consolas" panose="020B0609020204030204" pitchFamily="49" charset="0"/>
              </a:rPr>
              <a:t>9</a:t>
            </a:r>
          </a:p>
          <a:p>
            <a:pPr algn="r"/>
            <a:r>
              <a:rPr lang="en-IN" sz="1200" b="1" dirty="0">
                <a:solidFill>
                  <a:schemeClr val="tx1">
                    <a:lumMod val="75000"/>
                    <a:lumOff val="25000"/>
                  </a:schemeClr>
                </a:solidFill>
                <a:latin typeface="Consolas" panose="020B0609020204030204" pitchFamily="49" charset="0"/>
              </a:rPr>
              <a:t>10</a:t>
            </a:r>
          </a:p>
          <a:p>
            <a:pPr algn="r"/>
            <a:r>
              <a:rPr lang="en-IN" sz="1200" b="1" dirty="0">
                <a:solidFill>
                  <a:schemeClr val="tx1">
                    <a:lumMod val="75000"/>
                    <a:lumOff val="25000"/>
                  </a:schemeClr>
                </a:solidFill>
                <a:latin typeface="Consolas" panose="020B0609020204030204" pitchFamily="49" charset="0"/>
              </a:rPr>
              <a:t>11</a:t>
            </a:r>
          </a:p>
          <a:p>
            <a:pPr algn="r"/>
            <a:r>
              <a:rPr lang="en-IN" sz="1200" b="1" dirty="0">
                <a:solidFill>
                  <a:schemeClr val="tx1">
                    <a:lumMod val="75000"/>
                    <a:lumOff val="25000"/>
                  </a:schemeClr>
                </a:solidFill>
                <a:latin typeface="Consolas" panose="020B0609020204030204" pitchFamily="49" charset="0"/>
              </a:rPr>
              <a:t>12</a:t>
            </a:r>
          </a:p>
          <a:p>
            <a:pPr algn="r"/>
            <a:r>
              <a:rPr lang="en-IN" sz="1200" b="1" dirty="0">
                <a:solidFill>
                  <a:schemeClr val="tx1">
                    <a:lumMod val="75000"/>
                    <a:lumOff val="25000"/>
                  </a:schemeClr>
                </a:solidFill>
                <a:latin typeface="Consolas" panose="020B0609020204030204" pitchFamily="49" charset="0"/>
              </a:rPr>
              <a:t>13</a:t>
            </a:r>
          </a:p>
          <a:p>
            <a:pPr algn="r"/>
            <a:r>
              <a:rPr lang="en-IN" sz="1200" b="1" dirty="0">
                <a:solidFill>
                  <a:schemeClr val="tx1">
                    <a:lumMod val="75000"/>
                    <a:lumOff val="25000"/>
                  </a:schemeClr>
                </a:solidFill>
                <a:latin typeface="Consolas" panose="020B0609020204030204" pitchFamily="49" charset="0"/>
              </a:rPr>
              <a:t>14</a:t>
            </a:r>
          </a:p>
          <a:p>
            <a:pPr algn="r"/>
            <a:r>
              <a:rPr lang="en-IN" sz="1200" b="1" dirty="0">
                <a:solidFill>
                  <a:schemeClr val="tx1">
                    <a:lumMod val="75000"/>
                    <a:lumOff val="25000"/>
                  </a:schemeClr>
                </a:solidFill>
                <a:latin typeface="Consolas" panose="020B0609020204030204" pitchFamily="49" charset="0"/>
              </a:rPr>
              <a:t>15</a:t>
            </a:r>
          </a:p>
          <a:p>
            <a:pPr algn="r"/>
            <a:r>
              <a:rPr lang="en-IN" sz="1200" b="1" dirty="0">
                <a:solidFill>
                  <a:schemeClr val="tx1">
                    <a:lumMod val="75000"/>
                    <a:lumOff val="25000"/>
                  </a:schemeClr>
                </a:solidFill>
                <a:latin typeface="Consolas" panose="020B0609020204030204" pitchFamily="49" charset="0"/>
              </a:rPr>
              <a:t>16</a:t>
            </a:r>
          </a:p>
          <a:p>
            <a:pPr algn="r"/>
            <a:r>
              <a:rPr lang="en-IN" sz="1200" b="1" dirty="0">
                <a:solidFill>
                  <a:schemeClr val="tx1">
                    <a:lumMod val="75000"/>
                    <a:lumOff val="25000"/>
                  </a:schemeClr>
                </a:solidFill>
                <a:latin typeface="Consolas" panose="020B0609020204030204" pitchFamily="49" charset="0"/>
              </a:rPr>
              <a:t>17</a:t>
            </a:r>
          </a:p>
          <a:p>
            <a:pPr algn="r"/>
            <a:r>
              <a:rPr lang="en-IN" sz="1200" b="1" dirty="0">
                <a:solidFill>
                  <a:schemeClr val="tx1">
                    <a:lumMod val="75000"/>
                    <a:lumOff val="25000"/>
                  </a:schemeClr>
                </a:solidFill>
                <a:latin typeface="Consolas" panose="020B0609020204030204" pitchFamily="49" charset="0"/>
              </a:rPr>
              <a:t>18</a:t>
            </a:r>
          </a:p>
          <a:p>
            <a:pPr algn="r"/>
            <a:r>
              <a:rPr lang="en-IN" sz="1200" b="1" dirty="0">
                <a:solidFill>
                  <a:schemeClr val="tx1">
                    <a:lumMod val="75000"/>
                    <a:lumOff val="25000"/>
                  </a:schemeClr>
                </a:solidFill>
                <a:latin typeface="Consolas" panose="020B0609020204030204" pitchFamily="49" charset="0"/>
              </a:rPr>
              <a:t>19</a:t>
            </a:r>
          </a:p>
          <a:p>
            <a:pPr algn="r"/>
            <a:r>
              <a:rPr lang="en-IN" sz="1200" b="1" dirty="0">
                <a:solidFill>
                  <a:schemeClr val="tx1">
                    <a:lumMod val="75000"/>
                    <a:lumOff val="25000"/>
                  </a:schemeClr>
                </a:solidFill>
                <a:latin typeface="Consolas" panose="020B0609020204030204" pitchFamily="49" charset="0"/>
              </a:rPr>
              <a:t>20</a:t>
            </a:r>
          </a:p>
          <a:p>
            <a:pPr algn="r"/>
            <a:r>
              <a:rPr lang="en-IN" sz="1200" b="1" dirty="0">
                <a:solidFill>
                  <a:schemeClr val="tx1">
                    <a:lumMod val="75000"/>
                    <a:lumOff val="25000"/>
                  </a:schemeClr>
                </a:solidFill>
                <a:latin typeface="Consolas" panose="020B0609020204030204" pitchFamily="49" charset="0"/>
              </a:rPr>
              <a:t>21</a:t>
            </a:r>
          </a:p>
          <a:p>
            <a:pPr algn="r"/>
            <a:r>
              <a:rPr lang="en-IN" sz="1200" b="1" dirty="0">
                <a:solidFill>
                  <a:schemeClr val="tx1">
                    <a:lumMod val="75000"/>
                    <a:lumOff val="25000"/>
                  </a:schemeClr>
                </a:solidFill>
                <a:latin typeface="Consolas" panose="020B0609020204030204" pitchFamily="49" charset="0"/>
              </a:rPr>
              <a:t>22</a:t>
            </a:r>
          </a:p>
          <a:p>
            <a:pPr algn="r"/>
            <a:r>
              <a:rPr lang="en-IN" sz="1200" b="1" dirty="0">
                <a:solidFill>
                  <a:schemeClr val="tx1">
                    <a:lumMod val="75000"/>
                    <a:lumOff val="25000"/>
                  </a:schemeClr>
                </a:solidFill>
                <a:latin typeface="Consolas" panose="020B0609020204030204" pitchFamily="49" charset="0"/>
              </a:rPr>
              <a:t>23</a:t>
            </a:r>
          </a:p>
          <a:p>
            <a:pPr algn="r"/>
            <a:r>
              <a:rPr lang="en-IN" sz="1200" b="1" dirty="0">
                <a:solidFill>
                  <a:schemeClr val="tx1">
                    <a:lumMod val="75000"/>
                    <a:lumOff val="25000"/>
                  </a:schemeClr>
                </a:solidFill>
                <a:latin typeface="Consolas" panose="020B0609020204030204" pitchFamily="49" charset="0"/>
              </a:rPr>
              <a:t>24</a:t>
            </a:r>
          </a:p>
          <a:p>
            <a:pPr algn="r"/>
            <a:r>
              <a:rPr lang="en-IN" sz="1200" b="1" dirty="0">
                <a:solidFill>
                  <a:schemeClr val="tx1">
                    <a:lumMod val="75000"/>
                    <a:lumOff val="25000"/>
                  </a:schemeClr>
                </a:solidFill>
                <a:latin typeface="Consolas" panose="020B0609020204030204" pitchFamily="49" charset="0"/>
              </a:rPr>
              <a:t>25</a:t>
            </a:r>
          </a:p>
        </p:txBody>
      </p:sp>
      <p:sp>
        <p:nvSpPr>
          <p:cNvPr id="6" name="Rectangle: Top Corners Rounded 6">
            <a:extLst>
              <a:ext uri="{FF2B5EF4-FFF2-40B4-BE49-F238E27FC236}">
                <a16:creationId xmlns:a16="http://schemas.microsoft.com/office/drawing/2014/main" id="{F6A7EA51-D479-124A-A51D-6F390FDDB2DB}"/>
              </a:ext>
            </a:extLst>
          </p:cNvPr>
          <p:cNvSpPr/>
          <p:nvPr/>
        </p:nvSpPr>
        <p:spPr>
          <a:xfrm>
            <a:off x="320820" y="943516"/>
            <a:ext cx="161332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BBC85B46-C0ED-B94E-8B95-82CCA7EFDEE8}"/>
              </a:ext>
            </a:extLst>
          </p:cNvPr>
          <p:cNvSpPr/>
          <p:nvPr/>
        </p:nvSpPr>
        <p:spPr>
          <a:xfrm>
            <a:off x="7177669" y="1272700"/>
            <a:ext cx="3973551" cy="2062103"/>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Please enter English Marks: 50</a:t>
            </a:r>
          </a:p>
          <a:p>
            <a:r>
              <a:rPr lang="en-IN" sz="1600" dirty="0">
                <a:latin typeface="Consolas" pitchFamily="49" charset="0"/>
                <a:cs typeface="Consolas" panose="020B0609020204030204" pitchFamily="49" charset="0"/>
              </a:rPr>
              <a:t>Please enter Math score: 50</a:t>
            </a:r>
          </a:p>
          <a:p>
            <a:r>
              <a:rPr lang="en-IN" sz="1600" dirty="0">
                <a:latin typeface="Consolas" pitchFamily="49" charset="0"/>
                <a:cs typeface="Consolas" panose="020B0609020204030204" pitchFamily="49" charset="0"/>
              </a:rPr>
              <a:t>Please enter Computer Marks: 50</a:t>
            </a:r>
          </a:p>
          <a:p>
            <a:r>
              <a:rPr lang="en-IN" sz="1600" dirty="0">
                <a:latin typeface="Consolas" pitchFamily="49" charset="0"/>
                <a:cs typeface="Consolas" panose="020B0609020204030204" pitchFamily="49" charset="0"/>
              </a:rPr>
              <a:t>Please enter Physics Marks: 50</a:t>
            </a:r>
          </a:p>
          <a:p>
            <a:r>
              <a:rPr lang="en-IN" sz="1600" dirty="0">
                <a:latin typeface="Consolas" pitchFamily="49" charset="0"/>
                <a:cs typeface="Consolas" panose="020B0609020204030204" pitchFamily="49" charset="0"/>
              </a:rPr>
              <a:t>Please enter Chemistry Marks: 50</a:t>
            </a:r>
          </a:p>
          <a:p>
            <a:r>
              <a:rPr lang="en-IN" sz="1600" dirty="0">
                <a:latin typeface="Consolas" pitchFamily="49" charset="0"/>
                <a:cs typeface="Consolas" panose="020B0609020204030204" pitchFamily="49" charset="0"/>
              </a:rPr>
              <a:t>Total Marks = 250.00</a:t>
            </a:r>
          </a:p>
          <a:p>
            <a:r>
              <a:rPr lang="en-IN" sz="1600" dirty="0">
                <a:latin typeface="Consolas" pitchFamily="49" charset="0"/>
                <a:cs typeface="Consolas" panose="020B0609020204030204" pitchFamily="49" charset="0"/>
              </a:rPr>
              <a:t>Marks Percentage = 50.00</a:t>
            </a:r>
          </a:p>
          <a:p>
            <a:r>
              <a:rPr lang="en-IN" sz="1600" dirty="0">
                <a:latin typeface="Consolas" pitchFamily="49" charset="0"/>
                <a:cs typeface="Consolas" panose="020B0609020204030204" pitchFamily="49" charset="0"/>
              </a:rPr>
              <a:t>E Grade</a:t>
            </a:r>
          </a:p>
        </p:txBody>
      </p:sp>
      <p:sp>
        <p:nvSpPr>
          <p:cNvPr id="8" name="Rectangle: Top Corners Rounded 6">
            <a:extLst>
              <a:ext uri="{FF2B5EF4-FFF2-40B4-BE49-F238E27FC236}">
                <a16:creationId xmlns:a16="http://schemas.microsoft.com/office/drawing/2014/main" id="{C188AB8C-7501-5C48-8E58-677D7183782D}"/>
              </a:ext>
            </a:extLst>
          </p:cNvPr>
          <p:cNvSpPr/>
          <p:nvPr/>
        </p:nvSpPr>
        <p:spPr>
          <a:xfrm>
            <a:off x="7177669" y="94351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55833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
                                            <p:bg/>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 in python</a:t>
            </a:r>
          </a:p>
        </p:txBody>
      </p:sp>
      <p:sp>
        <p:nvSpPr>
          <p:cNvPr id="3" name="Content Placeholder 2"/>
          <p:cNvSpPr>
            <a:spLocks noGrp="1"/>
          </p:cNvSpPr>
          <p:nvPr>
            <p:ph idx="1"/>
          </p:nvPr>
        </p:nvSpPr>
        <p:spPr/>
        <p:txBody>
          <a:bodyPr/>
          <a:lstStyle/>
          <a:p>
            <a:r>
              <a:rPr lang="en-IN" dirty="0"/>
              <a:t>Many objects in python are </a:t>
            </a:r>
            <a:r>
              <a:rPr lang="en-IN" dirty="0" err="1">
                <a:solidFill>
                  <a:srgbClr val="C00000"/>
                </a:solidFill>
              </a:rPr>
              <a:t>iterable</a:t>
            </a:r>
            <a:r>
              <a:rPr lang="en-IN" b="1" dirty="0"/>
              <a:t>, </a:t>
            </a:r>
            <a:r>
              <a:rPr lang="en-IN" dirty="0"/>
              <a:t>meaning we can iterate </a:t>
            </a:r>
            <a:r>
              <a:rPr lang="en-IN" dirty="0">
                <a:solidFill>
                  <a:srgbClr val="C00000"/>
                </a:solidFill>
              </a:rPr>
              <a:t>over every element </a:t>
            </a:r>
            <a:r>
              <a:rPr lang="en-IN" dirty="0"/>
              <a:t>in the object.</a:t>
            </a:r>
          </a:p>
          <a:p>
            <a:pPr lvl="1"/>
            <a:r>
              <a:rPr lang="en-IN" dirty="0"/>
              <a:t>such as every elements from the List, every characters from the string etc..</a:t>
            </a:r>
          </a:p>
          <a:p>
            <a:r>
              <a:rPr lang="en-IN" dirty="0"/>
              <a:t>We can use for loop to execute block of code for each element of </a:t>
            </a:r>
            <a:r>
              <a:rPr lang="en-IN" dirty="0" err="1">
                <a:solidFill>
                  <a:srgbClr val="C00000"/>
                </a:solidFill>
              </a:rPr>
              <a:t>iterable</a:t>
            </a:r>
            <a:r>
              <a:rPr lang="en-IN" dirty="0"/>
              <a:t> object.</a:t>
            </a:r>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83709" y="2582681"/>
            <a:ext cx="8472276" cy="584775"/>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a:t>
            </a:r>
            <a:r>
              <a:rPr lang="en-US" sz="1600" dirty="0" err="1">
                <a:solidFill>
                  <a:srgbClr val="000000"/>
                </a:solidFill>
                <a:latin typeface="Consolas"/>
              </a:rPr>
              <a:t>temp_item</a:t>
            </a:r>
            <a:r>
              <a:rPr lang="en-US" sz="1600" dirty="0">
                <a:solidFill>
                  <a:srgbClr val="000000"/>
                </a:solidFill>
                <a:latin typeface="Consolas"/>
              </a:rPr>
              <a:t> </a:t>
            </a:r>
            <a:r>
              <a:rPr lang="en-US" sz="1600" dirty="0">
                <a:solidFill>
                  <a:srgbClr val="0000FF"/>
                </a:solidFill>
                <a:latin typeface="Consolas"/>
              </a:rPr>
              <a:t>in</a:t>
            </a:r>
            <a:r>
              <a:rPr lang="en-US" sz="1600" dirty="0">
                <a:solidFill>
                  <a:srgbClr val="000000"/>
                </a:solidFill>
                <a:latin typeface="Consolas"/>
              </a:rPr>
              <a:t> </a:t>
            </a:r>
            <a:r>
              <a:rPr lang="en-US" sz="1600" dirty="0" err="1">
                <a:solidFill>
                  <a:srgbClr val="000000"/>
                </a:solidFill>
                <a:latin typeface="Consolas"/>
              </a:rPr>
              <a:t>iterable_object</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8000"/>
                </a:solidFill>
                <a:latin typeface="Consolas"/>
              </a:rPr>
              <a:t># Code to execute for each object in </a:t>
            </a:r>
            <a:r>
              <a:rPr lang="en-US" sz="1600" dirty="0" err="1">
                <a:solidFill>
                  <a:srgbClr val="008000"/>
                </a:solidFill>
                <a:latin typeface="Consolas"/>
              </a:rPr>
              <a:t>iterable</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83716" y="258268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83716" y="225349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7" name="Line Callout 1 6"/>
          <p:cNvSpPr/>
          <p:nvPr/>
        </p:nvSpPr>
        <p:spPr>
          <a:xfrm>
            <a:off x="5675650" y="2184112"/>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For loop ends with </a:t>
            </a:r>
            <a:r>
              <a:rPr lang="en-IN" b="1" dirty="0">
                <a:solidFill>
                  <a:srgbClr val="FF0000"/>
                </a:solidFill>
              </a:rPr>
              <a:t>: </a:t>
            </a:r>
            <a:endParaRPr lang="en-US" b="1" dirty="0">
              <a:solidFill>
                <a:srgbClr val="FF0000"/>
              </a:solidFill>
            </a:endParaRPr>
          </a:p>
        </p:txBody>
      </p:sp>
      <p:sp>
        <p:nvSpPr>
          <p:cNvPr id="8" name="Line Callout 1 7"/>
          <p:cNvSpPr/>
          <p:nvPr/>
        </p:nvSpPr>
        <p:spPr>
          <a:xfrm>
            <a:off x="2245569" y="3199542"/>
            <a:ext cx="4495800" cy="626533"/>
          </a:xfrm>
          <a:prstGeom prst="borderCallout1">
            <a:avLst>
              <a:gd name="adj1" fmla="val 53885"/>
              <a:gd name="adj2" fmla="val -612"/>
              <a:gd name="adj3" fmla="val -23622"/>
              <a:gd name="adj4" fmla="val -216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Indentation (tab/whitespace) at the beginning</a:t>
            </a:r>
            <a:endParaRPr lang="en-US" b="1" dirty="0">
              <a:solidFill>
                <a:srgbClr val="FF0000"/>
              </a:solidFill>
            </a:endParaRPr>
          </a:p>
        </p:txBody>
      </p:sp>
      <p:sp>
        <p:nvSpPr>
          <p:cNvPr id="9" name="Rectangle 8">
            <a:extLst>
              <a:ext uri="{FF2B5EF4-FFF2-40B4-BE49-F238E27FC236}">
                <a16:creationId xmlns:a16="http://schemas.microsoft.com/office/drawing/2014/main" id="{D456EBDA-49A4-A843-A786-6989C63A54AA}"/>
              </a:ext>
            </a:extLst>
          </p:cNvPr>
          <p:cNvSpPr/>
          <p:nvPr/>
        </p:nvSpPr>
        <p:spPr>
          <a:xfrm>
            <a:off x="1079186" y="4407829"/>
            <a:ext cx="4003711"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 </a:t>
            </a:r>
            <a:r>
              <a:rPr lang="en-US" sz="1600" dirty="0">
                <a:solidFill>
                  <a:srgbClr val="098658"/>
                </a:solidFill>
                <a:latin typeface="Consolas"/>
              </a:rPr>
              <a:t>2</a:t>
            </a:r>
            <a:r>
              <a:rPr lang="en-US" sz="1600" dirty="0">
                <a:solidFill>
                  <a:srgbClr val="000000"/>
                </a:solidFill>
                <a:latin typeface="Consolas"/>
              </a:rPr>
              <a:t>, </a:t>
            </a:r>
            <a:r>
              <a:rPr lang="en-US" sz="1600" dirty="0">
                <a:solidFill>
                  <a:srgbClr val="098658"/>
                </a:solidFill>
                <a:latin typeface="Consolas"/>
              </a:rPr>
              <a:t>3</a:t>
            </a:r>
            <a:r>
              <a:rPr lang="en-US" sz="1600" dirty="0">
                <a:solidFill>
                  <a:srgbClr val="000000"/>
                </a:solidFill>
                <a:latin typeface="Consolas"/>
              </a:rPr>
              <a:t>, </a:t>
            </a:r>
            <a:r>
              <a:rPr lang="en-US" sz="1600" dirty="0">
                <a:solidFill>
                  <a:srgbClr val="098658"/>
                </a:solidFill>
                <a:latin typeface="Consolas"/>
              </a:rPr>
              <a:t>4</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a:t>
            </a:r>
            <a:r>
              <a:rPr lang="en-US" sz="1600" dirty="0" err="1">
                <a:solidFill>
                  <a:srgbClr val="000000"/>
                </a:solidFill>
                <a:latin typeface="Consolas"/>
              </a:rPr>
              <a:t>list_item</a:t>
            </a:r>
            <a:r>
              <a:rPr lang="en-US" sz="1600" dirty="0">
                <a:solidFill>
                  <a:srgbClr val="000000"/>
                </a:solidFill>
                <a:latin typeface="Consolas"/>
              </a:rPr>
              <a:t> </a:t>
            </a:r>
            <a:r>
              <a:rPr lang="en-US" sz="1600" dirty="0">
                <a:solidFill>
                  <a:srgbClr val="0000FF"/>
                </a:solidFill>
                <a:latin typeface="Consolas"/>
              </a:rPr>
              <a:t>in</a:t>
            </a:r>
            <a:r>
              <a:rPr lang="en-US" sz="1600" dirty="0">
                <a:solidFill>
                  <a:srgbClr val="000000"/>
                </a:solidFill>
                <a:latin typeface="Consolas"/>
              </a:rPr>
              <a:t> </a:t>
            </a:r>
            <a:r>
              <a:rPr lang="en-US" sz="1600" dirty="0" err="1">
                <a:solidFill>
                  <a:srgbClr val="000000"/>
                </a:solidFill>
                <a:latin typeface="Consolas"/>
              </a:rPr>
              <a:t>my_list</a:t>
            </a:r>
            <a:r>
              <a:rPr lang="en-US" sz="1600" dirty="0">
                <a:solidFill>
                  <a:srgbClr val="000000"/>
                </a:solidFill>
                <a:latin typeface="Consolas"/>
              </a:rPr>
              <a:t> :</a:t>
            </a:r>
          </a:p>
          <a:p>
            <a:r>
              <a:rPr lang="en-US" sz="1600" dirty="0">
                <a:solidFill>
                  <a:srgbClr val="000000"/>
                </a:solidFill>
                <a:latin typeface="Consolas"/>
              </a:rPr>
              <a:t>    print(</a:t>
            </a:r>
            <a:r>
              <a:rPr lang="en-US" sz="1600" dirty="0" err="1">
                <a:solidFill>
                  <a:srgbClr val="000000"/>
                </a:solidFill>
                <a:latin typeface="Consolas"/>
              </a:rPr>
              <a:t>list_item</a:t>
            </a:r>
            <a:r>
              <a:rPr lang="en-US" sz="1600" dirty="0">
                <a:solidFill>
                  <a:srgbClr val="000000"/>
                </a:solidFill>
                <a:latin typeface="Consolas"/>
              </a:rPr>
              <a:t>)</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79193" y="440782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579193" y="4078645"/>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fordemo1.py</a:t>
            </a:r>
          </a:p>
        </p:txBody>
      </p:sp>
      <p:sp>
        <p:nvSpPr>
          <p:cNvPr id="12" name="Line Callout 1 11"/>
          <p:cNvSpPr/>
          <p:nvPr/>
        </p:nvSpPr>
        <p:spPr>
          <a:xfrm>
            <a:off x="4062511" y="4080294"/>
            <a:ext cx="1406636" cy="1449238"/>
          </a:xfrm>
          <a:prstGeom prst="borderCallout1">
            <a:avLst>
              <a:gd name="adj1" fmla="val 53885"/>
              <a:gd name="adj2" fmla="val -612"/>
              <a:gd name="adj3" fmla="val 70479"/>
              <a:gd name="adj4" fmla="val -415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1</a:t>
            </a:r>
          </a:p>
          <a:p>
            <a:pPr algn="ctr"/>
            <a:r>
              <a:rPr lang="en-IN" dirty="0">
                <a:solidFill>
                  <a:schemeClr val="tx1"/>
                </a:solidFill>
              </a:rPr>
              <a:t>2</a:t>
            </a:r>
          </a:p>
          <a:p>
            <a:pPr algn="ctr"/>
            <a:r>
              <a:rPr lang="en-IN" dirty="0">
                <a:solidFill>
                  <a:schemeClr val="tx1"/>
                </a:solidFill>
              </a:rPr>
              <a:t>3</a:t>
            </a:r>
          </a:p>
          <a:p>
            <a:pPr algn="ctr"/>
            <a:r>
              <a:rPr lang="en-IN" dirty="0">
                <a:solidFill>
                  <a:schemeClr val="tx1"/>
                </a:solidFill>
              </a:rPr>
              <a:t>4</a:t>
            </a:r>
            <a:endParaRPr lang="en-US" dirty="0">
              <a:solidFill>
                <a:schemeClr val="tx1"/>
              </a:solidFill>
            </a:endParaRPr>
          </a:p>
        </p:txBody>
      </p:sp>
      <p:sp>
        <p:nvSpPr>
          <p:cNvPr id="13" name="Rectangle 12">
            <a:extLst>
              <a:ext uri="{FF2B5EF4-FFF2-40B4-BE49-F238E27FC236}">
                <a16:creationId xmlns:a16="http://schemas.microsoft.com/office/drawing/2014/main" id="{D456EBDA-49A4-A843-A786-6989C63A54AA}"/>
              </a:ext>
            </a:extLst>
          </p:cNvPr>
          <p:cNvSpPr/>
          <p:nvPr/>
        </p:nvSpPr>
        <p:spPr>
          <a:xfrm>
            <a:off x="6539707" y="4407829"/>
            <a:ext cx="4003711"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098658"/>
                </a:solidFill>
                <a:latin typeface="Consolas"/>
              </a:rPr>
              <a:t>4</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6</a:t>
            </a:r>
            <a:r>
              <a:rPr lang="en-US" sz="1600" dirty="0">
                <a:solidFill>
                  <a:srgbClr val="000000"/>
                </a:solidFill>
                <a:latin typeface="Consolas"/>
              </a:rPr>
              <a:t>,</a:t>
            </a:r>
            <a:r>
              <a:rPr lang="en-US" sz="1600" dirty="0">
                <a:solidFill>
                  <a:srgbClr val="098658"/>
                </a:solidFill>
                <a:latin typeface="Consolas"/>
              </a:rPr>
              <a:t>7</a:t>
            </a:r>
            <a:r>
              <a:rPr lang="en-US" sz="1600" dirty="0">
                <a:solidFill>
                  <a:srgbClr val="000000"/>
                </a:solidFill>
                <a:latin typeface="Consolas"/>
              </a:rPr>
              <a:t>,</a:t>
            </a:r>
            <a:r>
              <a:rPr lang="en-US" sz="1600" dirty="0">
                <a:solidFill>
                  <a:srgbClr val="098658"/>
                </a:solidFill>
                <a:latin typeface="Consolas"/>
              </a:rPr>
              <a:t>8</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a:t>
            </a:r>
            <a:r>
              <a:rPr lang="en-US" sz="1600" dirty="0" err="1">
                <a:solidFill>
                  <a:srgbClr val="000000"/>
                </a:solidFill>
                <a:latin typeface="Consolas"/>
              </a:rPr>
              <a:t>list_item</a:t>
            </a:r>
            <a:r>
              <a:rPr lang="en-US" sz="1600" dirty="0">
                <a:solidFill>
                  <a:srgbClr val="000000"/>
                </a:solidFill>
                <a:latin typeface="Consolas"/>
              </a:rPr>
              <a:t> </a:t>
            </a:r>
            <a:r>
              <a:rPr lang="en-US" sz="1600" dirty="0">
                <a:solidFill>
                  <a:srgbClr val="0000FF"/>
                </a:solidFill>
                <a:latin typeface="Consolas"/>
              </a:rPr>
              <a:t>in</a:t>
            </a:r>
            <a:r>
              <a:rPr lang="en-US" sz="1600" dirty="0">
                <a:solidFill>
                  <a:srgbClr val="000000"/>
                </a:solidFill>
                <a:latin typeface="Consolas"/>
              </a:rPr>
              <a:t> </a:t>
            </a:r>
            <a:r>
              <a:rPr lang="en-US" sz="1600" dirty="0" err="1">
                <a:solidFill>
                  <a:srgbClr val="000000"/>
                </a:solidFill>
                <a:latin typeface="Consolas"/>
              </a:rPr>
              <a:t>my_list</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a:t>
            </a:r>
            <a:r>
              <a:rPr lang="en-US" sz="1600" dirty="0" err="1">
                <a:solidFill>
                  <a:srgbClr val="000000"/>
                </a:solidFill>
                <a:latin typeface="Consolas"/>
              </a:rPr>
              <a:t>list_item</a:t>
            </a:r>
            <a:r>
              <a:rPr lang="en-US" sz="1600" dirty="0">
                <a:solidFill>
                  <a:srgbClr val="000000"/>
                </a:solidFill>
                <a:latin typeface="Consolas"/>
              </a:rPr>
              <a:t> % </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 :</a:t>
            </a:r>
          </a:p>
          <a:p>
            <a:r>
              <a:rPr lang="en-US" sz="1600" dirty="0">
                <a:solidFill>
                  <a:srgbClr val="000000"/>
                </a:solidFill>
                <a:latin typeface="Consolas"/>
              </a:rPr>
              <a:t>        print(</a:t>
            </a:r>
            <a:r>
              <a:rPr lang="en-US" sz="1600" dirty="0" err="1">
                <a:solidFill>
                  <a:srgbClr val="000000"/>
                </a:solidFill>
                <a:latin typeface="Consolas"/>
              </a:rPr>
              <a:t>list_item</a:t>
            </a:r>
            <a:r>
              <a:rPr lang="en-US" sz="1600" dirty="0">
                <a:solidFill>
                  <a:srgbClr val="000000"/>
                </a:solidFill>
                <a:latin typeface="Consolas"/>
              </a:rPr>
              <a:t>)</a:t>
            </a:r>
            <a:endParaRPr lang="en-US" sz="1600" b="0" dirty="0">
              <a:solidFill>
                <a:srgbClr val="000000"/>
              </a:solidFill>
              <a:latin typeface="Consolas"/>
            </a:endParaRPr>
          </a:p>
        </p:txBody>
      </p:sp>
      <p:sp>
        <p:nvSpPr>
          <p:cNvPr id="14" name="Rectangle 13">
            <a:extLst>
              <a:ext uri="{FF2B5EF4-FFF2-40B4-BE49-F238E27FC236}">
                <a16:creationId xmlns:a16="http://schemas.microsoft.com/office/drawing/2014/main" id="{35F9F4A0-4592-C04D-B2D0-0BF66A3BFA20}"/>
              </a:ext>
            </a:extLst>
          </p:cNvPr>
          <p:cNvSpPr/>
          <p:nvPr/>
        </p:nvSpPr>
        <p:spPr>
          <a:xfrm>
            <a:off x="6039714" y="4407829"/>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5" name="Rectangle: Top Corners Rounded 6">
            <a:extLst>
              <a:ext uri="{FF2B5EF4-FFF2-40B4-BE49-F238E27FC236}">
                <a16:creationId xmlns:a16="http://schemas.microsoft.com/office/drawing/2014/main" id="{0336C271-A2A3-9445-9946-5006F0A250F4}"/>
              </a:ext>
            </a:extLst>
          </p:cNvPr>
          <p:cNvSpPr/>
          <p:nvPr/>
        </p:nvSpPr>
        <p:spPr>
          <a:xfrm>
            <a:off x="6039714" y="4078645"/>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fordemo2.py</a:t>
            </a:r>
          </a:p>
        </p:txBody>
      </p:sp>
      <p:sp>
        <p:nvSpPr>
          <p:cNvPr id="16" name="Line Callout 1 15"/>
          <p:cNvSpPr/>
          <p:nvPr/>
        </p:nvSpPr>
        <p:spPr>
          <a:xfrm>
            <a:off x="10101002" y="4071668"/>
            <a:ext cx="1406636" cy="1449238"/>
          </a:xfrm>
          <a:prstGeom prst="borderCallout1">
            <a:avLst>
              <a:gd name="adj1" fmla="val 53885"/>
              <a:gd name="adj2" fmla="val -612"/>
              <a:gd name="adj3" fmla="val 87741"/>
              <a:gd name="adj4" fmla="val -513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2</a:t>
            </a:r>
          </a:p>
          <a:p>
            <a:pPr algn="ctr"/>
            <a:r>
              <a:rPr lang="en-IN" dirty="0">
                <a:solidFill>
                  <a:schemeClr val="tx1"/>
                </a:solidFill>
              </a:rPr>
              <a:t>4</a:t>
            </a:r>
          </a:p>
          <a:p>
            <a:pPr algn="ctr"/>
            <a:r>
              <a:rPr lang="en-IN" dirty="0">
                <a:solidFill>
                  <a:schemeClr val="tx1"/>
                </a:solidFill>
              </a:rPr>
              <a:t>6</a:t>
            </a:r>
          </a:p>
          <a:p>
            <a:pPr algn="ctr"/>
            <a:r>
              <a:rPr lang="en-IN" dirty="0">
                <a:solidFill>
                  <a:schemeClr val="tx1"/>
                </a:solidFill>
              </a:rPr>
              <a:t>8</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6" grpId="0" animBg="1"/>
      <p:bldP spid="7" grpId="0" animBg="1"/>
      <p:bldP spid="7" grpId="1" animBg="1"/>
      <p:bldP spid="8" grpId="0" animBg="1"/>
      <p:bldP spid="8" grpId="1" animBg="1"/>
      <p:bldP spid="9" grpId="0" build="p" animBg="1"/>
      <p:bldP spid="10" grpId="0" animBg="1"/>
      <p:bldP spid="11" grpId="0" animBg="1"/>
      <p:bldP spid="12" grpId="0" animBg="1"/>
      <p:bldP spid="12" grpId="1" animBg="1"/>
      <p:bldP spid="13" grpId="0" build="p" animBg="1"/>
      <p:bldP spid="14" grpId="0" animBg="1"/>
      <p:bldP spid="15" grpId="0" animBg="1"/>
      <p:bldP spid="16" grpId="0" animBg="1"/>
      <p:bldP spid="1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42C0-A469-B543-8979-A77B661F8DA3}"/>
              </a:ext>
            </a:extLst>
          </p:cNvPr>
          <p:cNvSpPr>
            <a:spLocks noGrp="1"/>
          </p:cNvSpPr>
          <p:nvPr>
            <p:ph type="title"/>
          </p:nvPr>
        </p:nvSpPr>
        <p:spPr/>
        <p:txBody>
          <a:bodyPr/>
          <a:lstStyle/>
          <a:p>
            <a:r>
              <a:rPr lang="en-US" dirty="0"/>
              <a:t>range() function</a:t>
            </a:r>
          </a:p>
        </p:txBody>
      </p:sp>
      <p:sp>
        <p:nvSpPr>
          <p:cNvPr id="3" name="Content Placeholder 2">
            <a:extLst>
              <a:ext uri="{FF2B5EF4-FFF2-40B4-BE49-F238E27FC236}">
                <a16:creationId xmlns:a16="http://schemas.microsoft.com/office/drawing/2014/main" id="{11F8AFC7-04C7-8E4E-9161-D90AFFA2C999}"/>
              </a:ext>
            </a:extLst>
          </p:cNvPr>
          <p:cNvSpPr>
            <a:spLocks noGrp="1"/>
          </p:cNvSpPr>
          <p:nvPr>
            <p:ph idx="1"/>
          </p:nvPr>
        </p:nvSpPr>
        <p:spPr>
          <a:xfrm>
            <a:off x="131180" y="863444"/>
            <a:ext cx="11929641" cy="5280877"/>
          </a:xfrm>
        </p:spPr>
        <p:txBody>
          <a:bodyPr/>
          <a:lstStyle/>
          <a:p>
            <a:r>
              <a:rPr lang="en-US" dirty="0"/>
              <a:t>The range() function returns a </a:t>
            </a:r>
            <a:r>
              <a:rPr lang="en-US" dirty="0">
                <a:solidFill>
                  <a:srgbClr val="C00000"/>
                </a:solidFill>
              </a:rPr>
              <a:t>sequence of numbers</a:t>
            </a:r>
            <a:r>
              <a:rPr lang="en-US" dirty="0"/>
              <a:t>, starting from </a:t>
            </a:r>
            <a:r>
              <a:rPr lang="en-US" dirty="0">
                <a:solidFill>
                  <a:srgbClr val="C00000"/>
                </a:solidFill>
              </a:rPr>
              <a:t>0 by default</a:t>
            </a:r>
            <a:r>
              <a:rPr lang="en-US" dirty="0"/>
              <a:t>, and increments </a:t>
            </a:r>
            <a:r>
              <a:rPr lang="en-US" dirty="0">
                <a:solidFill>
                  <a:srgbClr val="C00000"/>
                </a:solidFill>
              </a:rPr>
              <a:t>by 1 (by default), </a:t>
            </a:r>
            <a:r>
              <a:rPr lang="en-US" dirty="0"/>
              <a:t>and stops </a:t>
            </a:r>
            <a:r>
              <a:rPr lang="en-US" dirty="0">
                <a:solidFill>
                  <a:srgbClr val="C00000"/>
                </a:solidFill>
              </a:rPr>
              <a:t>before a specified number</a:t>
            </a:r>
            <a:r>
              <a:rPr lang="en-US" dirty="0"/>
              <a:t>.</a:t>
            </a:r>
          </a:p>
          <a:p>
            <a:endParaRPr lang="en-US" dirty="0"/>
          </a:p>
          <a:p>
            <a:pPr marL="0" indent="0">
              <a:buNone/>
            </a:pPr>
            <a:r>
              <a:rPr lang="en-US" dirty="0"/>
              <a:t/>
            </a:r>
            <a:br>
              <a:rPr lang="en-US" dirty="0"/>
            </a:br>
            <a:endParaRPr lang="en-US" dirty="0"/>
          </a:p>
        </p:txBody>
      </p:sp>
      <p:sp>
        <p:nvSpPr>
          <p:cNvPr id="4" name="Rectangle 3">
            <a:extLst>
              <a:ext uri="{FF2B5EF4-FFF2-40B4-BE49-F238E27FC236}">
                <a16:creationId xmlns:a16="http://schemas.microsoft.com/office/drawing/2014/main" id="{4C00FB35-2143-0348-B0C0-EE683C7E1B88}"/>
              </a:ext>
            </a:extLst>
          </p:cNvPr>
          <p:cNvSpPr/>
          <p:nvPr/>
        </p:nvSpPr>
        <p:spPr>
          <a:xfrm>
            <a:off x="972197" y="2073301"/>
            <a:ext cx="3387930"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range(start, stop, step)</a:t>
            </a:r>
          </a:p>
        </p:txBody>
      </p:sp>
      <p:sp>
        <p:nvSpPr>
          <p:cNvPr id="5" name="Rectangle 4">
            <a:extLst>
              <a:ext uri="{FF2B5EF4-FFF2-40B4-BE49-F238E27FC236}">
                <a16:creationId xmlns:a16="http://schemas.microsoft.com/office/drawing/2014/main" id="{9BB44BC3-D818-C04C-AFE7-D65C8B535247}"/>
              </a:ext>
            </a:extLst>
          </p:cNvPr>
          <p:cNvSpPr/>
          <p:nvPr/>
        </p:nvSpPr>
        <p:spPr>
          <a:xfrm>
            <a:off x="482478" y="2073301"/>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6" name="Rectangle: Top Corners Rounded 6">
            <a:extLst>
              <a:ext uri="{FF2B5EF4-FFF2-40B4-BE49-F238E27FC236}">
                <a16:creationId xmlns:a16="http://schemas.microsoft.com/office/drawing/2014/main" id="{81767A9D-1B3A-3B4A-8107-937670B205DA}"/>
              </a:ext>
            </a:extLst>
          </p:cNvPr>
          <p:cNvSpPr/>
          <p:nvPr/>
        </p:nvSpPr>
        <p:spPr>
          <a:xfrm>
            <a:off x="472204" y="174411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7" name="Rectangle 6">
            <a:extLst>
              <a:ext uri="{FF2B5EF4-FFF2-40B4-BE49-F238E27FC236}">
                <a16:creationId xmlns:a16="http://schemas.microsoft.com/office/drawing/2014/main" id="{355C0E2E-94E1-7F4D-AC56-56960F2EB760}"/>
              </a:ext>
            </a:extLst>
          </p:cNvPr>
          <p:cNvSpPr/>
          <p:nvPr/>
        </p:nvSpPr>
        <p:spPr>
          <a:xfrm>
            <a:off x="982471" y="3283158"/>
            <a:ext cx="2028359" cy="83099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range(</a:t>
            </a:r>
            <a:r>
              <a:rPr lang="en-US" sz="1600" dirty="0">
                <a:solidFill>
                  <a:srgbClr val="098658"/>
                </a:solidFill>
                <a:latin typeface="Consolas"/>
              </a:rPr>
              <a:t>3</a:t>
            </a:r>
            <a:r>
              <a:rPr lang="en-US" sz="1600" dirty="0">
                <a:solidFill>
                  <a:srgbClr val="000000"/>
                </a:solidFill>
                <a:latin typeface="Consolas"/>
              </a:rPr>
              <a:t>, </a:t>
            </a:r>
            <a:r>
              <a:rPr lang="en-US" sz="1600" dirty="0">
                <a:solidFill>
                  <a:srgbClr val="098658"/>
                </a:solidFill>
                <a:latin typeface="Consolas"/>
              </a:rPr>
              <a:t>6</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n </a:t>
            </a:r>
            <a:r>
              <a:rPr lang="en-US" sz="1600" dirty="0">
                <a:solidFill>
                  <a:srgbClr val="0000FF"/>
                </a:solidFill>
                <a:latin typeface="Consolas"/>
              </a:rPr>
              <a:t>in</a:t>
            </a:r>
            <a:r>
              <a:rPr lang="en-US" sz="1600" dirty="0">
                <a:solidFill>
                  <a:srgbClr val="000000"/>
                </a:solidFill>
                <a:latin typeface="Consolas"/>
              </a:rPr>
              <a:t> x:</a:t>
            </a:r>
          </a:p>
          <a:p>
            <a:r>
              <a:rPr lang="en-US" sz="1600" dirty="0">
                <a:solidFill>
                  <a:srgbClr val="000000"/>
                </a:solidFill>
                <a:latin typeface="Consolas"/>
              </a:rPr>
              <a:t>    print(n)</a:t>
            </a:r>
            <a:endParaRPr lang="en-US" sz="1600" b="0" dirty="0">
              <a:solidFill>
                <a:srgbClr val="000000"/>
              </a:solidFill>
              <a:effectLst/>
              <a:latin typeface="Consolas"/>
            </a:endParaRPr>
          </a:p>
        </p:txBody>
      </p:sp>
      <p:sp>
        <p:nvSpPr>
          <p:cNvPr id="8" name="Rectangle 7">
            <a:extLst>
              <a:ext uri="{FF2B5EF4-FFF2-40B4-BE49-F238E27FC236}">
                <a16:creationId xmlns:a16="http://schemas.microsoft.com/office/drawing/2014/main" id="{B3627646-A304-3C4D-BA89-FADAFDDD546C}"/>
              </a:ext>
            </a:extLst>
          </p:cNvPr>
          <p:cNvSpPr/>
          <p:nvPr/>
        </p:nvSpPr>
        <p:spPr>
          <a:xfrm>
            <a:off x="482478" y="3283158"/>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9" name="Rectangle: Top Corners Rounded 6">
            <a:extLst>
              <a:ext uri="{FF2B5EF4-FFF2-40B4-BE49-F238E27FC236}">
                <a16:creationId xmlns:a16="http://schemas.microsoft.com/office/drawing/2014/main" id="{4895A0A4-98F7-4E46-B5A2-02A15F7CCC16}"/>
              </a:ext>
            </a:extLst>
          </p:cNvPr>
          <p:cNvSpPr/>
          <p:nvPr/>
        </p:nvSpPr>
        <p:spPr>
          <a:xfrm>
            <a:off x="482478" y="2953974"/>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10" name="Rectangle 9">
            <a:extLst>
              <a:ext uri="{FF2B5EF4-FFF2-40B4-BE49-F238E27FC236}">
                <a16:creationId xmlns:a16="http://schemas.microsoft.com/office/drawing/2014/main" id="{CECE2187-6590-1841-9B44-6F3FBCC8A9E2}"/>
              </a:ext>
            </a:extLst>
          </p:cNvPr>
          <p:cNvSpPr/>
          <p:nvPr/>
        </p:nvSpPr>
        <p:spPr>
          <a:xfrm>
            <a:off x="451066" y="4657607"/>
            <a:ext cx="2559764" cy="830997"/>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3</a:t>
            </a:r>
          </a:p>
          <a:p>
            <a:r>
              <a:rPr lang="en-IN" sz="1600" dirty="0">
                <a:latin typeface="Consolas" pitchFamily="49" charset="0"/>
                <a:cs typeface="Consolas" panose="020B0609020204030204" pitchFamily="49" charset="0"/>
              </a:rPr>
              <a:t>4</a:t>
            </a:r>
          </a:p>
          <a:p>
            <a:r>
              <a:rPr lang="en-IN" sz="1600" dirty="0">
                <a:latin typeface="Consolas" pitchFamily="49" charset="0"/>
                <a:cs typeface="Consolas" panose="020B0609020204030204" pitchFamily="49" charset="0"/>
              </a:rPr>
              <a:t>5</a:t>
            </a:r>
          </a:p>
        </p:txBody>
      </p:sp>
      <p:sp>
        <p:nvSpPr>
          <p:cNvPr id="11" name="Rectangle: Top Corners Rounded 6">
            <a:extLst>
              <a:ext uri="{FF2B5EF4-FFF2-40B4-BE49-F238E27FC236}">
                <a16:creationId xmlns:a16="http://schemas.microsoft.com/office/drawing/2014/main" id="{2EC2EAFE-871F-1A4A-85EC-759F5CCD24E8}"/>
              </a:ext>
            </a:extLst>
          </p:cNvPr>
          <p:cNvSpPr/>
          <p:nvPr/>
        </p:nvSpPr>
        <p:spPr>
          <a:xfrm>
            <a:off x="451065" y="432842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2" name="Rectangle 11">
            <a:extLst>
              <a:ext uri="{FF2B5EF4-FFF2-40B4-BE49-F238E27FC236}">
                <a16:creationId xmlns:a16="http://schemas.microsoft.com/office/drawing/2014/main" id="{85154C32-5EFF-CE49-958D-A78EC3DBF895}"/>
              </a:ext>
            </a:extLst>
          </p:cNvPr>
          <p:cNvSpPr/>
          <p:nvPr/>
        </p:nvSpPr>
        <p:spPr>
          <a:xfrm>
            <a:off x="3718145" y="3271309"/>
            <a:ext cx="2336539" cy="83099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range(</a:t>
            </a:r>
            <a:r>
              <a:rPr lang="en-US" sz="1600" dirty="0">
                <a:solidFill>
                  <a:srgbClr val="098658"/>
                </a:solidFill>
                <a:latin typeface="Consolas"/>
              </a:rPr>
              <a:t>3</a:t>
            </a:r>
            <a:r>
              <a:rPr lang="en-US" sz="1600" dirty="0">
                <a:solidFill>
                  <a:srgbClr val="000000"/>
                </a:solidFill>
                <a:latin typeface="Consolas"/>
              </a:rPr>
              <a:t>, </a:t>
            </a:r>
            <a:r>
              <a:rPr lang="en-US" sz="1600" dirty="0">
                <a:solidFill>
                  <a:srgbClr val="098658"/>
                </a:solidFill>
                <a:latin typeface="Consolas"/>
              </a:rPr>
              <a:t>20</a:t>
            </a:r>
            <a:r>
              <a:rPr lang="en-US" sz="1600" dirty="0">
                <a:solidFill>
                  <a:srgbClr val="000000"/>
                </a:solidFill>
                <a:latin typeface="Consolas"/>
              </a:rPr>
              <a:t>, </a:t>
            </a:r>
            <a:r>
              <a:rPr lang="en-US" sz="1600" dirty="0">
                <a:solidFill>
                  <a:srgbClr val="098658"/>
                </a:solidFill>
                <a:latin typeface="Consolas"/>
              </a:rPr>
              <a:t>2</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n </a:t>
            </a:r>
            <a:r>
              <a:rPr lang="en-US" sz="1600" dirty="0">
                <a:solidFill>
                  <a:srgbClr val="0000FF"/>
                </a:solidFill>
                <a:latin typeface="Consolas"/>
              </a:rPr>
              <a:t>in</a:t>
            </a:r>
            <a:r>
              <a:rPr lang="en-US" sz="1600" dirty="0">
                <a:solidFill>
                  <a:srgbClr val="000000"/>
                </a:solidFill>
                <a:latin typeface="Consolas"/>
              </a:rPr>
              <a:t> x:</a:t>
            </a:r>
          </a:p>
          <a:p>
            <a:r>
              <a:rPr lang="en-US" sz="1600" dirty="0">
                <a:solidFill>
                  <a:srgbClr val="000000"/>
                </a:solidFill>
                <a:latin typeface="Consolas"/>
              </a:rPr>
              <a:t>    print(n)</a:t>
            </a:r>
            <a:endParaRPr lang="en-US" sz="1600" b="0" dirty="0">
              <a:solidFill>
                <a:srgbClr val="000000"/>
              </a:solidFill>
              <a:effectLst/>
              <a:latin typeface="Consolas"/>
            </a:endParaRPr>
          </a:p>
        </p:txBody>
      </p:sp>
      <p:sp>
        <p:nvSpPr>
          <p:cNvPr id="13" name="Rectangle 12">
            <a:extLst>
              <a:ext uri="{FF2B5EF4-FFF2-40B4-BE49-F238E27FC236}">
                <a16:creationId xmlns:a16="http://schemas.microsoft.com/office/drawing/2014/main" id="{7D2415A5-B08A-474E-866D-E0D8CDCD7CDF}"/>
              </a:ext>
            </a:extLst>
          </p:cNvPr>
          <p:cNvSpPr/>
          <p:nvPr/>
        </p:nvSpPr>
        <p:spPr>
          <a:xfrm>
            <a:off x="3218152" y="327130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6180B89B-94F7-0240-9EE5-B2A5CDF7A829}"/>
              </a:ext>
            </a:extLst>
          </p:cNvPr>
          <p:cNvSpPr/>
          <p:nvPr/>
        </p:nvSpPr>
        <p:spPr>
          <a:xfrm>
            <a:off x="3218152" y="294212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15" name="Rectangle 14">
            <a:extLst>
              <a:ext uri="{FF2B5EF4-FFF2-40B4-BE49-F238E27FC236}">
                <a16:creationId xmlns:a16="http://schemas.microsoft.com/office/drawing/2014/main" id="{7694E2A8-4B1D-D94E-B70C-EC7B5565E23D}"/>
              </a:ext>
            </a:extLst>
          </p:cNvPr>
          <p:cNvSpPr/>
          <p:nvPr/>
        </p:nvSpPr>
        <p:spPr>
          <a:xfrm>
            <a:off x="3186740" y="4645758"/>
            <a:ext cx="2867944"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3</a:t>
            </a:r>
          </a:p>
          <a:p>
            <a:r>
              <a:rPr lang="en-IN" sz="1600" dirty="0">
                <a:latin typeface="Consolas" pitchFamily="49" charset="0"/>
                <a:cs typeface="Consolas" panose="020B0609020204030204" pitchFamily="49" charset="0"/>
              </a:rPr>
              <a:t>5</a:t>
            </a:r>
          </a:p>
          <a:p>
            <a:r>
              <a:rPr lang="en-IN" sz="1600" dirty="0">
                <a:latin typeface="Consolas" pitchFamily="49" charset="0"/>
                <a:cs typeface="Consolas" panose="020B0609020204030204" pitchFamily="49" charset="0"/>
              </a:rPr>
              <a:t>-</a:t>
            </a:r>
          </a:p>
          <a:p>
            <a:r>
              <a:rPr lang="en-IN" sz="1600" dirty="0">
                <a:latin typeface="Consolas" pitchFamily="49" charset="0"/>
                <a:cs typeface="Consolas" panose="020B0609020204030204" pitchFamily="49" charset="0"/>
              </a:rPr>
              <a:t>19</a:t>
            </a:r>
          </a:p>
        </p:txBody>
      </p:sp>
      <p:sp>
        <p:nvSpPr>
          <p:cNvPr id="16" name="Rectangle: Top Corners Rounded 6">
            <a:extLst>
              <a:ext uri="{FF2B5EF4-FFF2-40B4-BE49-F238E27FC236}">
                <a16:creationId xmlns:a16="http://schemas.microsoft.com/office/drawing/2014/main" id="{C0F91CBE-E333-BE4A-91DE-945482FC4122}"/>
              </a:ext>
            </a:extLst>
          </p:cNvPr>
          <p:cNvSpPr/>
          <p:nvPr/>
        </p:nvSpPr>
        <p:spPr>
          <a:xfrm>
            <a:off x="3186739" y="431657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B6ED6068-F6C6-0344-A685-DDB9E20DFA03}"/>
              </a:ext>
            </a:extLst>
          </p:cNvPr>
          <p:cNvSpPr/>
          <p:nvPr/>
        </p:nvSpPr>
        <p:spPr>
          <a:xfrm>
            <a:off x="6785725" y="3227106"/>
            <a:ext cx="2028359"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range(</a:t>
            </a:r>
            <a:r>
              <a:rPr lang="en-US" sz="1600" dirty="0">
                <a:solidFill>
                  <a:srgbClr val="098658"/>
                </a:solidFill>
                <a:latin typeface="Consolas"/>
              </a:rPr>
              <a:t>20</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n </a:t>
            </a:r>
            <a:r>
              <a:rPr lang="en-US" sz="1600" dirty="0">
                <a:solidFill>
                  <a:srgbClr val="0000FF"/>
                </a:solidFill>
                <a:latin typeface="Consolas"/>
              </a:rPr>
              <a:t>in</a:t>
            </a:r>
            <a:r>
              <a:rPr lang="en-US" sz="1600" dirty="0">
                <a:solidFill>
                  <a:srgbClr val="000000"/>
                </a:solidFill>
                <a:latin typeface="Consolas"/>
              </a:rPr>
              <a:t> x:</a:t>
            </a:r>
          </a:p>
          <a:p>
            <a:r>
              <a:rPr lang="en-US" sz="1600" dirty="0">
                <a:solidFill>
                  <a:srgbClr val="000000"/>
                </a:solidFill>
                <a:latin typeface="Consolas"/>
              </a:rPr>
              <a:t>  print(n)</a:t>
            </a:r>
            <a:endParaRPr lang="en-US" sz="1600" b="0" dirty="0">
              <a:solidFill>
                <a:srgbClr val="000000"/>
              </a:solidFill>
              <a:effectLst/>
              <a:latin typeface="Consolas"/>
            </a:endParaRPr>
          </a:p>
        </p:txBody>
      </p:sp>
      <p:sp>
        <p:nvSpPr>
          <p:cNvPr id="18" name="Rectangle 17">
            <a:extLst>
              <a:ext uri="{FF2B5EF4-FFF2-40B4-BE49-F238E27FC236}">
                <a16:creationId xmlns:a16="http://schemas.microsoft.com/office/drawing/2014/main" id="{3E28AC9E-A71B-9148-8290-D0A99580AAB8}"/>
              </a:ext>
            </a:extLst>
          </p:cNvPr>
          <p:cNvSpPr/>
          <p:nvPr/>
        </p:nvSpPr>
        <p:spPr>
          <a:xfrm>
            <a:off x="6285732" y="32271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9" name="Rectangle: Top Corners Rounded 6">
            <a:extLst>
              <a:ext uri="{FF2B5EF4-FFF2-40B4-BE49-F238E27FC236}">
                <a16:creationId xmlns:a16="http://schemas.microsoft.com/office/drawing/2014/main" id="{CB1F5832-199C-964E-A5BC-800600F03BE5}"/>
              </a:ext>
            </a:extLst>
          </p:cNvPr>
          <p:cNvSpPr/>
          <p:nvPr/>
        </p:nvSpPr>
        <p:spPr>
          <a:xfrm>
            <a:off x="6285732" y="289792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Example3.py</a:t>
            </a:r>
          </a:p>
        </p:txBody>
      </p:sp>
      <p:sp>
        <p:nvSpPr>
          <p:cNvPr id="20" name="Rectangle 19">
            <a:extLst>
              <a:ext uri="{FF2B5EF4-FFF2-40B4-BE49-F238E27FC236}">
                <a16:creationId xmlns:a16="http://schemas.microsoft.com/office/drawing/2014/main" id="{D3F1F237-D070-8A4B-9F27-BD33F76E5AC2}"/>
              </a:ext>
            </a:extLst>
          </p:cNvPr>
          <p:cNvSpPr/>
          <p:nvPr/>
        </p:nvSpPr>
        <p:spPr>
          <a:xfrm>
            <a:off x="6254320" y="4601555"/>
            <a:ext cx="2153996"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0</a:t>
            </a:r>
          </a:p>
          <a:p>
            <a:r>
              <a:rPr lang="en-IN" sz="1600" dirty="0">
                <a:latin typeface="Consolas" pitchFamily="49" charset="0"/>
                <a:cs typeface="Consolas" panose="020B0609020204030204" pitchFamily="49" charset="0"/>
              </a:rPr>
              <a:t>1</a:t>
            </a:r>
          </a:p>
          <a:p>
            <a:r>
              <a:rPr lang="en-IN" sz="1600" dirty="0">
                <a:latin typeface="Consolas" pitchFamily="49" charset="0"/>
                <a:cs typeface="Consolas" panose="020B0609020204030204" pitchFamily="49" charset="0"/>
              </a:rPr>
              <a:t>-</a:t>
            </a:r>
          </a:p>
          <a:p>
            <a:r>
              <a:rPr lang="en-IN" sz="1600" dirty="0">
                <a:latin typeface="Consolas" pitchFamily="49" charset="0"/>
                <a:cs typeface="Consolas" panose="020B0609020204030204" pitchFamily="49" charset="0"/>
              </a:rPr>
              <a:t>19</a:t>
            </a:r>
          </a:p>
        </p:txBody>
      </p:sp>
      <p:sp>
        <p:nvSpPr>
          <p:cNvPr id="21" name="Rectangle: Top Corners Rounded 6">
            <a:extLst>
              <a:ext uri="{FF2B5EF4-FFF2-40B4-BE49-F238E27FC236}">
                <a16:creationId xmlns:a16="http://schemas.microsoft.com/office/drawing/2014/main" id="{93817837-8EFC-7642-BF3D-3242F2B774D0}"/>
              </a:ext>
            </a:extLst>
          </p:cNvPr>
          <p:cNvSpPr/>
          <p:nvPr/>
        </p:nvSpPr>
        <p:spPr>
          <a:xfrm>
            <a:off x="6254319" y="427237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5" name="Rectangle 24">
            <a:extLst>
              <a:ext uri="{FF2B5EF4-FFF2-40B4-BE49-F238E27FC236}">
                <a16:creationId xmlns:a16="http://schemas.microsoft.com/office/drawing/2014/main" id="{CC5B434F-FAF8-D746-897C-A3EC8B28D1DC}"/>
              </a:ext>
            </a:extLst>
          </p:cNvPr>
          <p:cNvSpPr/>
          <p:nvPr/>
        </p:nvSpPr>
        <p:spPr>
          <a:xfrm>
            <a:off x="9382598" y="3238377"/>
            <a:ext cx="2809402" cy="83099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reversed(range(</a:t>
            </a:r>
            <a:r>
              <a:rPr lang="en-US" sz="1600" dirty="0">
                <a:solidFill>
                  <a:srgbClr val="098658"/>
                </a:solidFill>
                <a:latin typeface="Consolas"/>
              </a:rPr>
              <a:t>20</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n </a:t>
            </a:r>
            <a:r>
              <a:rPr lang="en-US" sz="1600" dirty="0">
                <a:solidFill>
                  <a:srgbClr val="0000FF"/>
                </a:solidFill>
                <a:latin typeface="Consolas"/>
              </a:rPr>
              <a:t>in</a:t>
            </a:r>
            <a:r>
              <a:rPr lang="en-US" sz="1600" dirty="0">
                <a:solidFill>
                  <a:srgbClr val="000000"/>
                </a:solidFill>
                <a:latin typeface="Consolas"/>
              </a:rPr>
              <a:t> x:</a:t>
            </a:r>
          </a:p>
          <a:p>
            <a:r>
              <a:rPr lang="en-US" sz="1600" dirty="0">
                <a:solidFill>
                  <a:srgbClr val="000000"/>
                </a:solidFill>
                <a:latin typeface="Consolas"/>
              </a:rPr>
              <a:t>  print(n)</a:t>
            </a:r>
            <a:endParaRPr lang="en-US" sz="1600" b="0" dirty="0">
              <a:solidFill>
                <a:srgbClr val="000000"/>
              </a:solidFill>
              <a:effectLst/>
              <a:latin typeface="Consolas"/>
            </a:endParaRPr>
          </a:p>
        </p:txBody>
      </p:sp>
      <p:sp>
        <p:nvSpPr>
          <p:cNvPr id="26" name="Rectangle 25">
            <a:extLst>
              <a:ext uri="{FF2B5EF4-FFF2-40B4-BE49-F238E27FC236}">
                <a16:creationId xmlns:a16="http://schemas.microsoft.com/office/drawing/2014/main" id="{017809E6-1274-F842-800D-CF6E490D54D1}"/>
              </a:ext>
            </a:extLst>
          </p:cNvPr>
          <p:cNvSpPr/>
          <p:nvPr/>
        </p:nvSpPr>
        <p:spPr>
          <a:xfrm>
            <a:off x="9034979" y="3225711"/>
            <a:ext cx="357947"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7" name="Rectangle: Top Corners Rounded 6">
            <a:extLst>
              <a:ext uri="{FF2B5EF4-FFF2-40B4-BE49-F238E27FC236}">
                <a16:creationId xmlns:a16="http://schemas.microsoft.com/office/drawing/2014/main" id="{E90CEA1B-E1DC-1C45-BAC9-25675390A942}"/>
              </a:ext>
            </a:extLst>
          </p:cNvPr>
          <p:cNvSpPr/>
          <p:nvPr/>
        </p:nvSpPr>
        <p:spPr>
          <a:xfrm>
            <a:off x="9034979" y="2896527"/>
            <a:ext cx="189016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Example4.py</a:t>
            </a:r>
          </a:p>
        </p:txBody>
      </p:sp>
      <p:sp>
        <p:nvSpPr>
          <p:cNvPr id="28" name="Rectangle 27">
            <a:extLst>
              <a:ext uri="{FF2B5EF4-FFF2-40B4-BE49-F238E27FC236}">
                <a16:creationId xmlns:a16="http://schemas.microsoft.com/office/drawing/2014/main" id="{CF673DE1-FE2D-1A41-8D3F-71B09F6387C4}"/>
              </a:ext>
            </a:extLst>
          </p:cNvPr>
          <p:cNvSpPr/>
          <p:nvPr/>
        </p:nvSpPr>
        <p:spPr>
          <a:xfrm>
            <a:off x="8987160" y="4644363"/>
            <a:ext cx="2153996"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19</a:t>
            </a:r>
          </a:p>
          <a:p>
            <a:r>
              <a:rPr lang="en-IN" sz="1600" dirty="0">
                <a:latin typeface="Consolas" pitchFamily="49" charset="0"/>
                <a:cs typeface="Consolas" panose="020B0609020204030204" pitchFamily="49" charset="0"/>
              </a:rPr>
              <a:t>18</a:t>
            </a:r>
          </a:p>
          <a:p>
            <a:r>
              <a:rPr lang="en-IN" sz="1600" dirty="0">
                <a:latin typeface="Consolas" pitchFamily="49" charset="0"/>
                <a:cs typeface="Consolas" panose="020B0609020204030204" pitchFamily="49" charset="0"/>
              </a:rPr>
              <a:t>-</a:t>
            </a:r>
          </a:p>
          <a:p>
            <a:r>
              <a:rPr lang="en-IN" sz="1600" dirty="0">
                <a:latin typeface="Consolas" pitchFamily="49" charset="0"/>
                <a:cs typeface="Consolas" panose="020B0609020204030204" pitchFamily="49" charset="0"/>
              </a:rPr>
              <a:t>0</a:t>
            </a:r>
          </a:p>
        </p:txBody>
      </p:sp>
      <p:sp>
        <p:nvSpPr>
          <p:cNvPr id="29" name="Rectangle: Top Corners Rounded 6">
            <a:extLst>
              <a:ext uri="{FF2B5EF4-FFF2-40B4-BE49-F238E27FC236}">
                <a16:creationId xmlns:a16="http://schemas.microsoft.com/office/drawing/2014/main" id="{C657EED6-BFB9-3B43-BC00-C255FF936781}"/>
              </a:ext>
            </a:extLst>
          </p:cNvPr>
          <p:cNvSpPr/>
          <p:nvPr/>
        </p:nvSpPr>
        <p:spPr>
          <a:xfrm>
            <a:off x="8987159" y="431517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51615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
                                            <p:bg/>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
                                            <p:bg/>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
                                            <p:bg/>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27"/>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2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
                                            <p:bg/>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8">
                                            <p:bg/>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animBg="1"/>
      <p:bldP spid="10" grpId="0" build="p" animBg="1"/>
      <p:bldP spid="11" grpId="0" animBg="1"/>
      <p:bldP spid="12" grpId="0" build="p" animBg="1"/>
      <p:bldP spid="13" grpId="0" animBg="1"/>
      <p:bldP spid="14" grpId="0" animBg="1"/>
      <p:bldP spid="15" grpId="0" build="p" animBg="1"/>
      <p:bldP spid="16" grpId="0" animBg="1"/>
      <p:bldP spid="17" grpId="0" build="p" animBg="1"/>
      <p:bldP spid="18" grpId="0" animBg="1"/>
      <p:bldP spid="19" grpId="0" animBg="1"/>
      <p:bldP spid="20" grpId="0" build="p" animBg="1"/>
      <p:bldP spid="21" grpId="0" animBg="1"/>
      <p:bldP spid="25" grpId="0" build="p" animBg="1"/>
      <p:bldP spid="26" grpId="0" animBg="1"/>
      <p:bldP spid="27" grpId="0" animBg="1"/>
      <p:bldP spid="28" grpId="0" build="p"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 (</a:t>
            </a:r>
            <a:r>
              <a:rPr lang="en-IN" dirty="0" err="1"/>
              <a:t>tuple</a:t>
            </a:r>
            <a:r>
              <a:rPr lang="en-IN" dirty="0"/>
              <a:t> unpacking)</a:t>
            </a:r>
            <a:endParaRPr lang="en-US" dirty="0"/>
          </a:p>
        </p:txBody>
      </p:sp>
      <p:sp>
        <p:nvSpPr>
          <p:cNvPr id="3" name="Content Placeholder 2"/>
          <p:cNvSpPr>
            <a:spLocks noGrp="1"/>
          </p:cNvSpPr>
          <p:nvPr>
            <p:ph idx="1"/>
          </p:nvPr>
        </p:nvSpPr>
        <p:spPr/>
        <p:txBody>
          <a:bodyPr/>
          <a:lstStyle/>
          <a:p>
            <a:r>
              <a:rPr lang="en-IN" dirty="0"/>
              <a:t>Sometimes we have nested data structure </a:t>
            </a:r>
            <a:r>
              <a:rPr lang="en-IN" dirty="0">
                <a:solidFill>
                  <a:srgbClr val="C00000"/>
                </a:solidFill>
              </a:rPr>
              <a:t>like List of </a:t>
            </a:r>
            <a:r>
              <a:rPr lang="en-IN" dirty="0" err="1">
                <a:solidFill>
                  <a:srgbClr val="C00000"/>
                </a:solidFill>
              </a:rPr>
              <a:t>tuples</a:t>
            </a:r>
            <a:r>
              <a:rPr lang="en-IN" dirty="0"/>
              <a:t>, and if we want to iterate with such list we can use </a:t>
            </a:r>
            <a:r>
              <a:rPr lang="en-IN" dirty="0" err="1">
                <a:solidFill>
                  <a:srgbClr val="C00000"/>
                </a:solidFill>
              </a:rPr>
              <a:t>tuple</a:t>
            </a:r>
            <a:r>
              <a:rPr lang="en-IN" dirty="0">
                <a:solidFill>
                  <a:srgbClr val="C00000"/>
                </a:solidFill>
              </a:rPr>
              <a:t> unpacking</a:t>
            </a:r>
            <a:r>
              <a:rPr lang="en-IN" dirty="0"/>
              <a:t>.</a:t>
            </a:r>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Rectangle 3">
            <a:extLst>
              <a:ext uri="{FF2B5EF4-FFF2-40B4-BE49-F238E27FC236}">
                <a16:creationId xmlns:a16="http://schemas.microsoft.com/office/drawing/2014/main" id="{D456EBDA-49A4-A843-A786-6989C63A54AA}"/>
              </a:ext>
            </a:extLst>
          </p:cNvPr>
          <p:cNvSpPr/>
          <p:nvPr/>
        </p:nvSpPr>
        <p:spPr>
          <a:xfrm>
            <a:off x="1079186" y="2208093"/>
            <a:ext cx="4605622" cy="830997"/>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 (</a:t>
            </a:r>
            <a:r>
              <a:rPr lang="en-US" sz="1600" dirty="0">
                <a:solidFill>
                  <a:srgbClr val="098658"/>
                </a:solidFill>
                <a:latin typeface="Consolas"/>
              </a:rPr>
              <a:t>4</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6</a:t>
            </a:r>
            <a:r>
              <a:rPr lang="en-US" sz="1600" dirty="0">
                <a:solidFill>
                  <a:srgbClr val="000000"/>
                </a:solidFill>
                <a:latin typeface="Consolas"/>
              </a:rPr>
              <a:t>), (</a:t>
            </a:r>
            <a:r>
              <a:rPr lang="en-US" sz="1600" dirty="0">
                <a:solidFill>
                  <a:srgbClr val="098658"/>
                </a:solidFill>
                <a:latin typeface="Consolas"/>
              </a:rPr>
              <a:t>7</a:t>
            </a:r>
            <a:r>
              <a:rPr lang="en-US" sz="1600" dirty="0">
                <a:solidFill>
                  <a:srgbClr val="000000"/>
                </a:solidFill>
                <a:latin typeface="Consolas"/>
              </a:rPr>
              <a:t>,</a:t>
            </a:r>
            <a:r>
              <a:rPr lang="en-US" sz="1600" dirty="0">
                <a:solidFill>
                  <a:srgbClr val="098658"/>
                </a:solidFill>
                <a:latin typeface="Consolas"/>
              </a:rPr>
              <a:t>8</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a:t>
            </a:r>
            <a:r>
              <a:rPr lang="en-US" sz="1600" dirty="0" err="1">
                <a:solidFill>
                  <a:srgbClr val="000000"/>
                </a:solidFill>
                <a:latin typeface="Consolas"/>
              </a:rPr>
              <a:t>list_item</a:t>
            </a:r>
            <a:r>
              <a:rPr lang="en-US" sz="1600" dirty="0">
                <a:solidFill>
                  <a:srgbClr val="000000"/>
                </a:solidFill>
                <a:latin typeface="Consolas"/>
              </a:rPr>
              <a:t> </a:t>
            </a:r>
            <a:r>
              <a:rPr lang="en-US" sz="1600" dirty="0">
                <a:solidFill>
                  <a:srgbClr val="0000FF"/>
                </a:solidFill>
                <a:latin typeface="Consolas"/>
              </a:rPr>
              <a:t>in</a:t>
            </a:r>
            <a:r>
              <a:rPr lang="en-US" sz="1600" dirty="0">
                <a:solidFill>
                  <a:srgbClr val="000000"/>
                </a:solidFill>
                <a:latin typeface="Consolas"/>
              </a:rPr>
              <a:t> </a:t>
            </a:r>
            <a:r>
              <a:rPr lang="en-US" sz="1600" dirty="0" err="1">
                <a:solidFill>
                  <a:srgbClr val="000000"/>
                </a:solidFill>
                <a:latin typeface="Consolas"/>
              </a:rPr>
              <a:t>my_list</a:t>
            </a:r>
            <a:r>
              <a:rPr lang="en-US" sz="1600" dirty="0">
                <a:solidFill>
                  <a:srgbClr val="000000"/>
                </a:solidFill>
                <a:latin typeface="Consolas"/>
              </a:rPr>
              <a:t> :</a:t>
            </a:r>
          </a:p>
          <a:p>
            <a:r>
              <a:rPr lang="en-US" sz="1600" dirty="0">
                <a:solidFill>
                  <a:srgbClr val="000000"/>
                </a:solidFill>
                <a:latin typeface="Consolas"/>
              </a:rPr>
              <a:t>    print(</a:t>
            </a:r>
            <a:r>
              <a:rPr lang="en-US" sz="1600" dirty="0" err="1">
                <a:solidFill>
                  <a:srgbClr val="000000"/>
                </a:solidFill>
                <a:latin typeface="Consolas"/>
              </a:rPr>
              <a:t>list_item</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79193" y="2208093"/>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79193" y="1878909"/>
            <a:ext cx="2698845"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withouttupleunapacking.py</a:t>
            </a:r>
          </a:p>
        </p:txBody>
      </p:sp>
      <p:sp>
        <p:nvSpPr>
          <p:cNvPr id="7" name="Line Callout 1 6"/>
          <p:cNvSpPr/>
          <p:nvPr/>
        </p:nvSpPr>
        <p:spPr>
          <a:xfrm>
            <a:off x="3769213" y="3114136"/>
            <a:ext cx="1406636" cy="1449238"/>
          </a:xfrm>
          <a:prstGeom prst="borderCallout1">
            <a:avLst>
              <a:gd name="adj1" fmla="val 53885"/>
              <a:gd name="adj2" fmla="val -612"/>
              <a:gd name="adj3" fmla="val -6307"/>
              <a:gd name="adj4" fmla="val -6855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2</a:t>
            </a:r>
          </a:p>
          <a:p>
            <a:pPr algn="ctr"/>
            <a:r>
              <a:rPr lang="en-IN" dirty="0">
                <a:solidFill>
                  <a:schemeClr val="tx1"/>
                </a:solidFill>
              </a:rPr>
              <a:t>5</a:t>
            </a:r>
          </a:p>
          <a:p>
            <a:pPr algn="ctr"/>
            <a:r>
              <a:rPr lang="en-IN" dirty="0">
                <a:solidFill>
                  <a:schemeClr val="tx1"/>
                </a:solidFill>
              </a:rPr>
              <a:t>8</a:t>
            </a:r>
            <a:endParaRPr lang="en-US" dirty="0">
              <a:solidFill>
                <a:schemeClr val="tx1"/>
              </a:solidFill>
            </a:endParaRPr>
          </a:p>
        </p:txBody>
      </p:sp>
      <p:sp>
        <p:nvSpPr>
          <p:cNvPr id="8" name="Rectangle 7">
            <a:extLst>
              <a:ext uri="{FF2B5EF4-FFF2-40B4-BE49-F238E27FC236}">
                <a16:creationId xmlns:a16="http://schemas.microsoft.com/office/drawing/2014/main" id="{D456EBDA-49A4-A843-A786-6989C63A54AA}"/>
              </a:ext>
            </a:extLst>
          </p:cNvPr>
          <p:cNvSpPr/>
          <p:nvPr/>
        </p:nvSpPr>
        <p:spPr>
          <a:xfrm>
            <a:off x="6539707" y="2208093"/>
            <a:ext cx="4424467" cy="830997"/>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 (</a:t>
            </a:r>
            <a:r>
              <a:rPr lang="en-US" sz="1600" dirty="0">
                <a:solidFill>
                  <a:srgbClr val="098658"/>
                </a:solidFill>
                <a:latin typeface="Consolas"/>
              </a:rPr>
              <a:t>4</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6</a:t>
            </a:r>
            <a:r>
              <a:rPr lang="en-US" sz="1600" dirty="0">
                <a:solidFill>
                  <a:srgbClr val="000000"/>
                </a:solidFill>
                <a:latin typeface="Consolas"/>
              </a:rPr>
              <a:t>), (</a:t>
            </a:r>
            <a:r>
              <a:rPr lang="en-US" sz="1600" dirty="0">
                <a:solidFill>
                  <a:srgbClr val="098658"/>
                </a:solidFill>
                <a:latin typeface="Consolas"/>
              </a:rPr>
              <a:t>7</a:t>
            </a:r>
            <a:r>
              <a:rPr lang="en-US" sz="1600" dirty="0">
                <a:solidFill>
                  <a:srgbClr val="000000"/>
                </a:solidFill>
                <a:latin typeface="Consolas"/>
              </a:rPr>
              <a:t>,</a:t>
            </a:r>
            <a:r>
              <a:rPr lang="en-US" sz="1600" dirty="0">
                <a:solidFill>
                  <a:srgbClr val="098658"/>
                </a:solidFill>
                <a:latin typeface="Consolas"/>
              </a:rPr>
              <a:t>8</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a:t>
            </a:r>
            <a:r>
              <a:rPr lang="en-US" sz="1600" dirty="0" err="1">
                <a:solidFill>
                  <a:srgbClr val="000000"/>
                </a:solidFill>
                <a:latin typeface="Consolas"/>
              </a:rPr>
              <a:t>a,b,c</a:t>
            </a:r>
            <a:r>
              <a:rPr lang="en-US" sz="1600" dirty="0">
                <a:solidFill>
                  <a:srgbClr val="000000"/>
                </a:solidFill>
                <a:latin typeface="Consolas"/>
              </a:rPr>
              <a:t> </a:t>
            </a:r>
            <a:r>
              <a:rPr lang="en-US" sz="1600" dirty="0">
                <a:solidFill>
                  <a:srgbClr val="0000FF"/>
                </a:solidFill>
                <a:latin typeface="Consolas"/>
              </a:rPr>
              <a:t>in</a:t>
            </a:r>
            <a:r>
              <a:rPr lang="en-US" sz="1600" dirty="0">
                <a:solidFill>
                  <a:srgbClr val="000000"/>
                </a:solidFill>
                <a:latin typeface="Consolas"/>
              </a:rPr>
              <a:t> </a:t>
            </a:r>
            <a:r>
              <a:rPr lang="en-US" sz="1600" dirty="0" err="1">
                <a:solidFill>
                  <a:srgbClr val="000000"/>
                </a:solidFill>
                <a:latin typeface="Consolas"/>
              </a:rPr>
              <a:t>my_list</a:t>
            </a:r>
            <a:r>
              <a:rPr lang="en-US" sz="1600" dirty="0">
                <a:solidFill>
                  <a:srgbClr val="000000"/>
                </a:solidFill>
                <a:latin typeface="Consolas"/>
              </a:rPr>
              <a:t> :</a:t>
            </a:r>
          </a:p>
          <a:p>
            <a:r>
              <a:rPr lang="en-US" sz="1600" dirty="0">
                <a:solidFill>
                  <a:srgbClr val="000000"/>
                </a:solidFill>
                <a:latin typeface="Consolas"/>
              </a:rPr>
              <a:t>    print(b)</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6039714" y="2208093"/>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0" name="Rectangle: Top Corners Rounded 6">
            <a:extLst>
              <a:ext uri="{FF2B5EF4-FFF2-40B4-BE49-F238E27FC236}">
                <a16:creationId xmlns:a16="http://schemas.microsoft.com/office/drawing/2014/main" id="{0336C271-A2A3-9445-9946-5006F0A250F4}"/>
              </a:ext>
            </a:extLst>
          </p:cNvPr>
          <p:cNvSpPr/>
          <p:nvPr/>
        </p:nvSpPr>
        <p:spPr>
          <a:xfrm>
            <a:off x="6039715" y="1878909"/>
            <a:ext cx="277648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withtupleunpacking.py</a:t>
            </a:r>
          </a:p>
        </p:txBody>
      </p:sp>
      <p:sp>
        <p:nvSpPr>
          <p:cNvPr id="11" name="Line Callout 1 10"/>
          <p:cNvSpPr/>
          <p:nvPr/>
        </p:nvSpPr>
        <p:spPr>
          <a:xfrm>
            <a:off x="8392972" y="3122762"/>
            <a:ext cx="1406636" cy="1449238"/>
          </a:xfrm>
          <a:prstGeom prst="borderCallout1">
            <a:avLst>
              <a:gd name="adj1" fmla="val 53885"/>
              <a:gd name="adj2" fmla="val -612"/>
              <a:gd name="adj3" fmla="val -10473"/>
              <a:gd name="adj4" fmla="val -3972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2</a:t>
            </a:r>
          </a:p>
          <a:p>
            <a:pPr algn="ctr"/>
            <a:r>
              <a:rPr lang="en-IN" dirty="0">
                <a:solidFill>
                  <a:schemeClr val="tx1"/>
                </a:solidFill>
              </a:rPr>
              <a:t>5</a:t>
            </a:r>
          </a:p>
          <a:p>
            <a:pPr algn="ctr"/>
            <a:r>
              <a:rPr lang="en-IN" dirty="0">
                <a:solidFill>
                  <a:schemeClr val="tx1"/>
                </a:solidFill>
              </a:rPr>
              <a:t>8</a:t>
            </a:r>
            <a:endParaRPr lang="en-US" dirty="0">
              <a:solidFill>
                <a:schemeClr val="tx1"/>
              </a:solidFill>
            </a:endParaRPr>
          </a:p>
        </p:txBody>
      </p:sp>
      <p:sp>
        <p:nvSpPr>
          <p:cNvPr id="12" name="Line Callout 1 11"/>
          <p:cNvSpPr/>
          <p:nvPr/>
        </p:nvSpPr>
        <p:spPr>
          <a:xfrm>
            <a:off x="6012081" y="3131389"/>
            <a:ext cx="1406636" cy="1449238"/>
          </a:xfrm>
          <a:prstGeom prst="borderCallout1">
            <a:avLst>
              <a:gd name="adj1" fmla="val -2067"/>
              <a:gd name="adj2" fmla="val 47836"/>
              <a:gd name="adj3" fmla="val -31307"/>
              <a:gd name="adj4" fmla="val 7495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This technique is known as </a:t>
            </a:r>
            <a:r>
              <a:rPr lang="en-IN" dirty="0" err="1">
                <a:solidFill>
                  <a:schemeClr val="tx1"/>
                </a:solidFill>
              </a:rPr>
              <a:t>tuple</a:t>
            </a:r>
            <a:r>
              <a:rPr lang="en-IN" dirty="0">
                <a:solidFill>
                  <a:schemeClr val="tx1"/>
                </a:solidFill>
              </a:rPr>
              <a:t> unpacking</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uiExpand="1" build="p" animBg="1"/>
      <p:bldP spid="9" grpId="0" animBg="1"/>
      <p:bldP spid="10" grpId="0" animBg="1"/>
      <p:bldP spid="11" grpId="0" animBg="1"/>
      <p:bldP spid="11" grpId="1" animBg="1"/>
      <p:bldP spid="12" grpId="0" animBg="1"/>
      <p:bldP spid="1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 with else</a:t>
            </a:r>
            <a:endParaRPr lang="en-US" dirty="0"/>
          </a:p>
        </p:txBody>
      </p:sp>
      <p:sp>
        <p:nvSpPr>
          <p:cNvPr id="24" name="Content Placeholder 2">
            <a:extLst>
              <a:ext uri="{FF2B5EF4-FFF2-40B4-BE49-F238E27FC236}">
                <a16:creationId xmlns:a16="http://schemas.microsoft.com/office/drawing/2014/main" id="{83AF844E-5FFD-8946-A0F6-1F13B514EEBE}"/>
              </a:ext>
            </a:extLst>
          </p:cNvPr>
          <p:cNvSpPr>
            <a:spLocks noGrp="1"/>
          </p:cNvSpPr>
          <p:nvPr>
            <p:ph idx="1"/>
          </p:nvPr>
        </p:nvSpPr>
        <p:spPr>
          <a:xfrm>
            <a:off x="131180" y="863444"/>
            <a:ext cx="11929641" cy="5590565"/>
          </a:xfrm>
        </p:spPr>
        <p:txBody>
          <a:bodyPr/>
          <a:lstStyle/>
          <a:p>
            <a:r>
              <a:rPr lang="en-US" dirty="0"/>
              <a:t>The else block just after for/while is executed only when the loop is </a:t>
            </a:r>
            <a:r>
              <a:rPr lang="en-US" dirty="0">
                <a:solidFill>
                  <a:srgbClr val="C00000"/>
                </a:solidFill>
              </a:rPr>
              <a:t>NOT terminated </a:t>
            </a:r>
            <a:r>
              <a:rPr lang="en-US" dirty="0"/>
              <a:t>by a break statement.</a:t>
            </a:r>
          </a:p>
          <a:p>
            <a:endParaRPr lang="en-US" dirty="0"/>
          </a:p>
          <a:p>
            <a:pPr marL="0" indent="0">
              <a:buNone/>
            </a:pPr>
            <a:r>
              <a:rPr lang="en-US" b="1" dirty="0"/>
              <a:t/>
            </a:r>
            <a:br>
              <a:rPr lang="en-US" b="1" dirty="0"/>
            </a:br>
            <a:endParaRPr lang="en-US" b="1"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4" name="Rectangle 3">
            <a:extLst>
              <a:ext uri="{FF2B5EF4-FFF2-40B4-BE49-F238E27FC236}">
                <a16:creationId xmlns:a16="http://schemas.microsoft.com/office/drawing/2014/main" id="{E40E434B-044D-DC42-80D1-F2F813706E5E}"/>
              </a:ext>
            </a:extLst>
          </p:cNvPr>
          <p:cNvSpPr/>
          <p:nvPr/>
        </p:nvSpPr>
        <p:spPr>
          <a:xfrm>
            <a:off x="1034581" y="2053028"/>
            <a:ext cx="3626629" cy="1077218"/>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 </a:t>
            </a:r>
            <a:r>
              <a:rPr lang="en-US" sz="1600" dirty="0">
                <a:solidFill>
                  <a:srgbClr val="098658"/>
                </a:solidFill>
                <a:latin typeface="Consolas"/>
              </a:rPr>
              <a:t>4</a:t>
            </a:r>
            <a:r>
              <a:rPr lang="en-US" sz="1600" dirty="0">
                <a:solidFill>
                  <a:srgbClr val="000000"/>
                </a:solidFill>
                <a:latin typeface="Consolas"/>
              </a:rPr>
              <a:t>):</a:t>
            </a:r>
          </a:p>
          <a:p>
            <a:r>
              <a:rPr lang="en-US" sz="1600" dirty="0">
                <a:solidFill>
                  <a:srgbClr val="000000"/>
                </a:solidFill>
                <a:latin typeface="Consolas"/>
              </a:rPr>
              <a:t>    print(i)</a:t>
            </a: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"No Break"</a:t>
            </a:r>
            <a:r>
              <a:rPr lang="en-US" sz="1600" dirty="0">
                <a:solidFill>
                  <a:srgbClr val="000000"/>
                </a:solidFill>
                <a:latin typeface="Consolas"/>
              </a:rPr>
              <a:t>)</a:t>
            </a:r>
            <a:endParaRPr lang="en-US" sz="1600" b="0" dirty="0">
              <a:solidFill>
                <a:srgbClr val="000000"/>
              </a:solidFill>
              <a:effectLst/>
              <a:latin typeface="Consolas"/>
            </a:endParaRPr>
          </a:p>
        </p:txBody>
      </p:sp>
      <p:sp>
        <p:nvSpPr>
          <p:cNvPr id="5" name="Rectangle 4">
            <a:extLst>
              <a:ext uri="{FF2B5EF4-FFF2-40B4-BE49-F238E27FC236}">
                <a16:creationId xmlns:a16="http://schemas.microsoft.com/office/drawing/2014/main" id="{BD707BE7-60A8-4B49-8669-B81A21CD70D3}"/>
              </a:ext>
            </a:extLst>
          </p:cNvPr>
          <p:cNvSpPr/>
          <p:nvPr/>
        </p:nvSpPr>
        <p:spPr>
          <a:xfrm>
            <a:off x="534588" y="2053028"/>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6" name="Rectangle: Top Corners Rounded 6">
            <a:extLst>
              <a:ext uri="{FF2B5EF4-FFF2-40B4-BE49-F238E27FC236}">
                <a16:creationId xmlns:a16="http://schemas.microsoft.com/office/drawing/2014/main" id="{44FCFFD0-2407-FA4F-A6AE-38ECBBEF3E7B}"/>
              </a:ext>
            </a:extLst>
          </p:cNvPr>
          <p:cNvSpPr/>
          <p:nvPr/>
        </p:nvSpPr>
        <p:spPr>
          <a:xfrm>
            <a:off x="534588" y="1723844"/>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80F08611-7A58-5249-ABFB-98DCC4A2436E}"/>
              </a:ext>
            </a:extLst>
          </p:cNvPr>
          <p:cNvSpPr/>
          <p:nvPr/>
        </p:nvSpPr>
        <p:spPr>
          <a:xfrm>
            <a:off x="534588" y="4116464"/>
            <a:ext cx="3973551"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1 </a:t>
            </a:r>
          </a:p>
          <a:p>
            <a:r>
              <a:rPr lang="en-IN" sz="1600" dirty="0">
                <a:latin typeface="Consolas" pitchFamily="49" charset="0"/>
                <a:cs typeface="Consolas" panose="020B0609020204030204" pitchFamily="49" charset="0"/>
              </a:rPr>
              <a:t>2 </a:t>
            </a:r>
          </a:p>
          <a:p>
            <a:r>
              <a:rPr lang="en-IN" sz="1600" dirty="0">
                <a:latin typeface="Consolas" pitchFamily="49" charset="0"/>
                <a:cs typeface="Consolas" panose="020B0609020204030204" pitchFamily="49" charset="0"/>
              </a:rPr>
              <a:t>3 </a:t>
            </a:r>
          </a:p>
          <a:p>
            <a:r>
              <a:rPr lang="en-IN" sz="1600" dirty="0">
                <a:latin typeface="Consolas" pitchFamily="49" charset="0"/>
                <a:cs typeface="Consolas" panose="020B0609020204030204" pitchFamily="49" charset="0"/>
              </a:rPr>
              <a:t>No Break</a:t>
            </a:r>
          </a:p>
        </p:txBody>
      </p:sp>
      <p:sp>
        <p:nvSpPr>
          <p:cNvPr id="8" name="Rectangle: Top Corners Rounded 6">
            <a:extLst>
              <a:ext uri="{FF2B5EF4-FFF2-40B4-BE49-F238E27FC236}">
                <a16:creationId xmlns:a16="http://schemas.microsoft.com/office/drawing/2014/main" id="{00EA69AD-C86D-9B4A-A86B-1D7E1E90132B}"/>
              </a:ext>
            </a:extLst>
          </p:cNvPr>
          <p:cNvSpPr/>
          <p:nvPr/>
        </p:nvSpPr>
        <p:spPr>
          <a:xfrm>
            <a:off x="534588" y="378728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7B773214-FFF9-884C-9B9E-82F4494C3030}"/>
              </a:ext>
            </a:extLst>
          </p:cNvPr>
          <p:cNvSpPr/>
          <p:nvPr/>
        </p:nvSpPr>
        <p:spPr>
          <a:xfrm>
            <a:off x="6260786" y="2053028"/>
            <a:ext cx="4726212" cy="1354217"/>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 </a:t>
            </a:r>
            <a:r>
              <a:rPr lang="en-US" sz="1600" dirty="0">
                <a:solidFill>
                  <a:srgbClr val="098658"/>
                </a:solidFill>
                <a:latin typeface="Consolas"/>
              </a:rPr>
              <a:t>4</a:t>
            </a:r>
            <a:r>
              <a:rPr lang="en-US" sz="1600" dirty="0">
                <a:solidFill>
                  <a:srgbClr val="000000"/>
                </a:solidFill>
                <a:latin typeface="Consolas"/>
              </a:rPr>
              <a:t>):</a:t>
            </a:r>
          </a:p>
          <a:p>
            <a:r>
              <a:rPr lang="en-US" sz="1600" dirty="0">
                <a:solidFill>
                  <a:srgbClr val="000000"/>
                </a:solidFill>
                <a:latin typeface="Consolas"/>
              </a:rPr>
              <a:t>    print(i)</a:t>
            </a:r>
          </a:p>
          <a:p>
            <a:r>
              <a:rPr lang="en-US" sz="1600" dirty="0">
                <a:solidFill>
                  <a:srgbClr val="000000"/>
                </a:solidFill>
                <a:latin typeface="Consolas"/>
              </a:rPr>
              <a:t>    </a:t>
            </a:r>
            <a:r>
              <a:rPr lang="en-US" sz="1600" dirty="0">
                <a:solidFill>
                  <a:srgbClr val="0000FF"/>
                </a:solidFill>
                <a:latin typeface="Consolas"/>
              </a:rPr>
              <a:t>break</a:t>
            </a:r>
            <a:endParaRPr lang="en-US" sz="1600" dirty="0">
              <a:solidFill>
                <a:srgbClr val="000000"/>
              </a:solidFill>
              <a:latin typeface="Consolas"/>
            </a:endParaRPr>
          </a:p>
          <a:p>
            <a:r>
              <a:rPr lang="en-US" sz="1600" dirty="0">
                <a:solidFill>
                  <a:srgbClr val="0000FF"/>
                </a:solidFill>
                <a:latin typeface="Consolas"/>
              </a:rPr>
              <a:t>else</a:t>
            </a:r>
            <a:r>
              <a:rPr lang="en-US" sz="1600" dirty="0">
                <a:solidFill>
                  <a:srgbClr val="000000"/>
                </a:solidFill>
                <a:latin typeface="Consolas"/>
              </a:rPr>
              <a:t>: </a:t>
            </a:r>
            <a:r>
              <a:rPr lang="en-US" sz="1600" dirty="0">
                <a:solidFill>
                  <a:srgbClr val="008000"/>
                </a:solidFill>
                <a:latin typeface="Consolas"/>
              </a:rPr>
              <a:t># Not executed as there is a break</a:t>
            </a:r>
            <a:endParaRPr lang="en-US" sz="1600" dirty="0">
              <a:solidFill>
                <a:srgbClr val="000000"/>
              </a:solidFill>
              <a:latin typeface="Consolas"/>
            </a:endParaRPr>
          </a:p>
          <a:p>
            <a:r>
              <a:rPr lang="en-US" sz="1600" dirty="0">
                <a:solidFill>
                  <a:srgbClr val="000000"/>
                </a:solidFill>
                <a:latin typeface="Consolas"/>
              </a:rPr>
              <a:t>    print(</a:t>
            </a:r>
            <a:r>
              <a:rPr lang="en-US" sz="1600" dirty="0">
                <a:solidFill>
                  <a:srgbClr val="A31515"/>
                </a:solidFill>
                <a:latin typeface="Consolas"/>
              </a:rPr>
              <a:t>"No Break"</a:t>
            </a:r>
            <a:r>
              <a:rPr lang="en-US" sz="1600" dirty="0">
                <a:solidFill>
                  <a:srgbClr val="000000"/>
                </a:solidFill>
                <a:latin typeface="Consolas"/>
              </a:rPr>
              <a:t>)</a:t>
            </a:r>
            <a:endParaRPr lang="en-US" sz="1600" b="0" dirty="0">
              <a:solidFill>
                <a:srgbClr val="000000"/>
              </a:solidFill>
              <a:effectLst/>
              <a:latin typeface="Consolas"/>
            </a:endParaRPr>
          </a:p>
        </p:txBody>
      </p:sp>
      <p:sp>
        <p:nvSpPr>
          <p:cNvPr id="10" name="Rectangle 9">
            <a:extLst>
              <a:ext uri="{FF2B5EF4-FFF2-40B4-BE49-F238E27FC236}">
                <a16:creationId xmlns:a16="http://schemas.microsoft.com/office/drawing/2014/main" id="{01F2B7DC-AFBF-C145-B653-EE2B136837EB}"/>
              </a:ext>
            </a:extLst>
          </p:cNvPr>
          <p:cNvSpPr/>
          <p:nvPr/>
        </p:nvSpPr>
        <p:spPr>
          <a:xfrm>
            <a:off x="5760793" y="2053028"/>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1" name="Rectangle: Top Corners Rounded 6">
            <a:extLst>
              <a:ext uri="{FF2B5EF4-FFF2-40B4-BE49-F238E27FC236}">
                <a16:creationId xmlns:a16="http://schemas.microsoft.com/office/drawing/2014/main" id="{0931CBEE-F502-8B47-90CD-6DCB353F02B4}"/>
              </a:ext>
            </a:extLst>
          </p:cNvPr>
          <p:cNvSpPr/>
          <p:nvPr/>
        </p:nvSpPr>
        <p:spPr>
          <a:xfrm>
            <a:off x="5760793" y="1723844"/>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12" name="Rectangle 11">
            <a:extLst>
              <a:ext uri="{FF2B5EF4-FFF2-40B4-BE49-F238E27FC236}">
                <a16:creationId xmlns:a16="http://schemas.microsoft.com/office/drawing/2014/main" id="{079B6788-FA8E-C74A-962B-076357ABB9EE}"/>
              </a:ext>
            </a:extLst>
          </p:cNvPr>
          <p:cNvSpPr/>
          <p:nvPr/>
        </p:nvSpPr>
        <p:spPr>
          <a:xfrm>
            <a:off x="5757076" y="4116464"/>
            <a:ext cx="3973551" cy="338554"/>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1</a:t>
            </a:r>
          </a:p>
        </p:txBody>
      </p:sp>
      <p:sp>
        <p:nvSpPr>
          <p:cNvPr id="13" name="Rectangle: Top Corners Rounded 6">
            <a:extLst>
              <a:ext uri="{FF2B5EF4-FFF2-40B4-BE49-F238E27FC236}">
                <a16:creationId xmlns:a16="http://schemas.microsoft.com/office/drawing/2014/main" id="{A1FD993B-C7EF-704E-B8E9-0D2DBFD473D9}"/>
              </a:ext>
            </a:extLst>
          </p:cNvPr>
          <p:cNvSpPr/>
          <p:nvPr/>
        </p:nvSpPr>
        <p:spPr>
          <a:xfrm>
            <a:off x="5757076" y="378728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4967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
                                            <p:bg/>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B84E-F653-9147-9A5E-8FB14CE5753E}"/>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E40E434B-044D-DC42-80D1-F2F813706E5E}"/>
              </a:ext>
            </a:extLst>
          </p:cNvPr>
          <p:cNvSpPr/>
          <p:nvPr/>
        </p:nvSpPr>
        <p:spPr>
          <a:xfrm>
            <a:off x="786931" y="1147972"/>
            <a:ext cx="5813894" cy="1323439"/>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#odd numbers between 1 to 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,num+</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i % </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a:t>
            </a:r>
          </a:p>
          <a:p>
            <a:r>
              <a:rPr lang="en-US" sz="1600" dirty="0">
                <a:solidFill>
                  <a:srgbClr val="000000"/>
                </a:solidFill>
                <a:latin typeface="Consolas"/>
              </a:rPr>
              <a:t>        print(i)</a:t>
            </a:r>
            <a:endParaRPr lang="en-US" sz="1600" b="0" dirty="0">
              <a:solidFill>
                <a:srgbClr val="000000"/>
              </a:solidFill>
              <a:effectLst/>
              <a:latin typeface="Consolas"/>
            </a:endParaRPr>
          </a:p>
        </p:txBody>
      </p:sp>
      <p:sp>
        <p:nvSpPr>
          <p:cNvPr id="5" name="Rectangle 4">
            <a:extLst>
              <a:ext uri="{FF2B5EF4-FFF2-40B4-BE49-F238E27FC236}">
                <a16:creationId xmlns:a16="http://schemas.microsoft.com/office/drawing/2014/main" id="{BD707BE7-60A8-4B49-8669-B81A21CD70D3}"/>
              </a:ext>
            </a:extLst>
          </p:cNvPr>
          <p:cNvSpPr/>
          <p:nvPr/>
        </p:nvSpPr>
        <p:spPr>
          <a:xfrm>
            <a:off x="286938" y="1147972"/>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44FCFFD0-2407-FA4F-A6AE-38ECBBEF3E7B}"/>
              </a:ext>
            </a:extLst>
          </p:cNvPr>
          <p:cNvSpPr/>
          <p:nvPr/>
        </p:nvSpPr>
        <p:spPr>
          <a:xfrm>
            <a:off x="286938" y="818788"/>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80F08611-7A58-5249-ABFB-98DCC4A2436E}"/>
              </a:ext>
            </a:extLst>
          </p:cNvPr>
          <p:cNvSpPr/>
          <p:nvPr/>
        </p:nvSpPr>
        <p:spPr>
          <a:xfrm>
            <a:off x="8154589" y="1331795"/>
            <a:ext cx="2170512"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5</a:t>
            </a:r>
          </a:p>
          <a:p>
            <a:r>
              <a:rPr lang="en-IN" sz="1600" dirty="0">
                <a:latin typeface="Consolas" pitchFamily="49" charset="0"/>
                <a:cs typeface="Consolas" panose="020B0609020204030204" pitchFamily="49" charset="0"/>
              </a:rPr>
              <a:t>1</a:t>
            </a:r>
          </a:p>
          <a:p>
            <a:r>
              <a:rPr lang="en-IN" sz="1600" dirty="0">
                <a:latin typeface="Consolas" pitchFamily="49" charset="0"/>
                <a:cs typeface="Consolas" panose="020B0609020204030204" pitchFamily="49" charset="0"/>
              </a:rPr>
              <a:t>3</a:t>
            </a:r>
          </a:p>
          <a:p>
            <a:r>
              <a:rPr lang="en-IN" sz="1600" dirty="0">
                <a:latin typeface="Consolas" pitchFamily="49" charset="0"/>
                <a:cs typeface="Consolas" panose="020B0609020204030204" pitchFamily="49" charset="0"/>
              </a:rPr>
              <a:t>5</a:t>
            </a:r>
          </a:p>
        </p:txBody>
      </p:sp>
      <p:sp>
        <p:nvSpPr>
          <p:cNvPr id="8" name="Rectangle: Top Corners Rounded 6">
            <a:extLst>
              <a:ext uri="{FF2B5EF4-FFF2-40B4-BE49-F238E27FC236}">
                <a16:creationId xmlns:a16="http://schemas.microsoft.com/office/drawing/2014/main" id="{00EA69AD-C86D-9B4A-A86B-1D7E1E90132B}"/>
              </a:ext>
            </a:extLst>
          </p:cNvPr>
          <p:cNvSpPr/>
          <p:nvPr/>
        </p:nvSpPr>
        <p:spPr>
          <a:xfrm>
            <a:off x="8154588" y="100261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E40E434B-044D-DC42-80D1-F2F813706E5E}"/>
              </a:ext>
            </a:extLst>
          </p:cNvPr>
          <p:cNvSpPr/>
          <p:nvPr/>
        </p:nvSpPr>
        <p:spPr>
          <a:xfrm>
            <a:off x="786931" y="3019901"/>
            <a:ext cx="5813894" cy="1569660"/>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#series 1 + 4 + 9 + 16 + 25 + 36 + ...n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00"/>
                </a:solidFill>
                <a:latin typeface="Consolas"/>
              </a:rPr>
              <a:t>sum = </a:t>
            </a:r>
            <a:r>
              <a:rPr lang="en-US" sz="1600" dirty="0">
                <a:solidFill>
                  <a:srgbClr val="098658"/>
                </a:solidFill>
                <a:latin typeface="Consolas"/>
              </a:rPr>
              <a:t>0</a:t>
            </a:r>
            <a:endParaRPr lang="en-US" sz="1600" dirty="0">
              <a:solidFill>
                <a:srgbClr val="000000"/>
              </a:solidFill>
              <a:latin typeface="Consolas"/>
            </a:endParaRPr>
          </a:p>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,num+</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    sum = sum + i**</a:t>
            </a:r>
            <a:r>
              <a:rPr lang="en-US" sz="1600" dirty="0">
                <a:solidFill>
                  <a:srgbClr val="098658"/>
                </a:solidFill>
                <a:latin typeface="Consolas"/>
              </a:rPr>
              <a:t>2</a:t>
            </a:r>
            <a:endParaRPr lang="en-US" sz="1600" dirty="0">
              <a:solidFill>
                <a:srgbClr val="000000"/>
              </a:solidFill>
              <a:latin typeface="Consolas"/>
            </a:endParaRPr>
          </a:p>
          <a:p>
            <a:r>
              <a:rPr lang="en-US" sz="1600" dirty="0">
                <a:solidFill>
                  <a:srgbClr val="000000"/>
                </a:solidFill>
                <a:latin typeface="Consolas"/>
              </a:rPr>
              <a:t>print(</a:t>
            </a:r>
            <a:r>
              <a:rPr lang="en-US" sz="1600" dirty="0">
                <a:solidFill>
                  <a:srgbClr val="A31515"/>
                </a:solidFill>
                <a:latin typeface="Consolas"/>
              </a:rPr>
              <a:t>"Sum="</a:t>
            </a:r>
            <a:r>
              <a:rPr lang="en-US" sz="1600" dirty="0">
                <a:solidFill>
                  <a:srgbClr val="000000"/>
                </a:solidFill>
                <a:latin typeface="Consolas"/>
              </a:rPr>
              <a:t>,sum)</a:t>
            </a:r>
            <a:endParaRPr lang="en-US" sz="1600" b="0" dirty="0">
              <a:solidFill>
                <a:srgbClr val="000000"/>
              </a:solidFill>
              <a:effectLst/>
              <a:latin typeface="Consolas"/>
            </a:endParaRPr>
          </a:p>
        </p:txBody>
      </p:sp>
      <p:sp>
        <p:nvSpPr>
          <p:cNvPr id="10" name="Rectangle 9">
            <a:extLst>
              <a:ext uri="{FF2B5EF4-FFF2-40B4-BE49-F238E27FC236}">
                <a16:creationId xmlns:a16="http://schemas.microsoft.com/office/drawing/2014/main" id="{BD707BE7-60A8-4B49-8669-B81A21CD70D3}"/>
              </a:ext>
            </a:extLst>
          </p:cNvPr>
          <p:cNvSpPr/>
          <p:nvPr/>
        </p:nvSpPr>
        <p:spPr>
          <a:xfrm>
            <a:off x="286938" y="3019901"/>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11" name="Rectangle: Top Corners Rounded 6">
            <a:extLst>
              <a:ext uri="{FF2B5EF4-FFF2-40B4-BE49-F238E27FC236}">
                <a16:creationId xmlns:a16="http://schemas.microsoft.com/office/drawing/2014/main" id="{44FCFFD0-2407-FA4F-A6AE-38ECBBEF3E7B}"/>
              </a:ext>
            </a:extLst>
          </p:cNvPr>
          <p:cNvSpPr/>
          <p:nvPr/>
        </p:nvSpPr>
        <p:spPr>
          <a:xfrm>
            <a:off x="286938" y="2690717"/>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12" name="Rectangle 11">
            <a:extLst>
              <a:ext uri="{FF2B5EF4-FFF2-40B4-BE49-F238E27FC236}">
                <a16:creationId xmlns:a16="http://schemas.microsoft.com/office/drawing/2014/main" id="{80F08611-7A58-5249-ABFB-98DCC4A2436E}"/>
              </a:ext>
            </a:extLst>
          </p:cNvPr>
          <p:cNvSpPr/>
          <p:nvPr/>
        </p:nvSpPr>
        <p:spPr>
          <a:xfrm>
            <a:off x="8154589" y="3184493"/>
            <a:ext cx="2618186" cy="584775"/>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10</a:t>
            </a:r>
          </a:p>
          <a:p>
            <a:r>
              <a:rPr lang="en-IN" sz="1600" dirty="0">
                <a:latin typeface="Consolas" pitchFamily="49" charset="0"/>
                <a:cs typeface="Consolas" panose="020B0609020204030204" pitchFamily="49" charset="0"/>
              </a:rPr>
              <a:t>Sum= 385</a:t>
            </a:r>
          </a:p>
        </p:txBody>
      </p:sp>
      <p:sp>
        <p:nvSpPr>
          <p:cNvPr id="13" name="Rectangle: Top Corners Rounded 6">
            <a:extLst>
              <a:ext uri="{FF2B5EF4-FFF2-40B4-BE49-F238E27FC236}">
                <a16:creationId xmlns:a16="http://schemas.microsoft.com/office/drawing/2014/main" id="{00EA69AD-C86D-9B4A-A86B-1D7E1E90132B}"/>
              </a:ext>
            </a:extLst>
          </p:cNvPr>
          <p:cNvSpPr/>
          <p:nvPr/>
        </p:nvSpPr>
        <p:spPr>
          <a:xfrm>
            <a:off x="8154588" y="285530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405647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bg/>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
                                            <p:bg/>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C5AD-9834-BC43-A5B0-C49238E06231}"/>
              </a:ext>
            </a:extLst>
          </p:cNvPr>
          <p:cNvSpPr>
            <a:spLocks noGrp="1"/>
          </p:cNvSpPr>
          <p:nvPr>
            <p:ph type="title"/>
          </p:nvPr>
        </p:nvSpPr>
        <p:spPr/>
        <p:txBody>
          <a:bodyPr/>
          <a:lstStyle/>
          <a:p>
            <a:r>
              <a:rPr lang="en-US" dirty="0"/>
              <a:t>Example</a:t>
            </a:r>
          </a:p>
        </p:txBody>
      </p:sp>
      <p:sp>
        <p:nvSpPr>
          <p:cNvPr id="9" name="Rectangle 8">
            <a:extLst>
              <a:ext uri="{FF2B5EF4-FFF2-40B4-BE49-F238E27FC236}">
                <a16:creationId xmlns:a16="http://schemas.microsoft.com/office/drawing/2014/main" id="{E40E434B-044D-DC42-80D1-F2F813706E5E}"/>
              </a:ext>
            </a:extLst>
          </p:cNvPr>
          <p:cNvSpPr/>
          <p:nvPr/>
        </p:nvSpPr>
        <p:spPr>
          <a:xfrm>
            <a:off x="762513" y="1218743"/>
            <a:ext cx="5813894" cy="1569660"/>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 Find factorial of the given number</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00"/>
                </a:solidFill>
                <a:latin typeface="Consolas"/>
              </a:rPr>
              <a:t>fact = </a:t>
            </a:r>
            <a:r>
              <a:rPr lang="en-US" sz="1600" dirty="0">
                <a:solidFill>
                  <a:srgbClr val="098658"/>
                </a:solidFill>
                <a:latin typeface="Consolas"/>
              </a:rPr>
              <a:t>1</a:t>
            </a:r>
            <a:endParaRPr lang="en-US" sz="1600" dirty="0">
              <a:solidFill>
                <a:srgbClr val="000000"/>
              </a:solidFill>
              <a:latin typeface="Consolas"/>
            </a:endParaRPr>
          </a:p>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,num+</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    fact = fact * i</a:t>
            </a:r>
          </a:p>
          <a:p>
            <a:r>
              <a:rPr lang="en-US" sz="1600" dirty="0">
                <a:solidFill>
                  <a:srgbClr val="000000"/>
                </a:solidFill>
                <a:latin typeface="Consolas"/>
              </a:rPr>
              <a:t>print(</a:t>
            </a:r>
            <a:r>
              <a:rPr lang="en-US" sz="1600" dirty="0">
                <a:solidFill>
                  <a:srgbClr val="A31515"/>
                </a:solidFill>
                <a:latin typeface="Consolas"/>
              </a:rPr>
              <a:t>"Factorial ="</a:t>
            </a:r>
            <a:r>
              <a:rPr lang="en-US" sz="1600" dirty="0">
                <a:solidFill>
                  <a:srgbClr val="000000"/>
                </a:solidFill>
                <a:latin typeface="Consolas"/>
              </a:rPr>
              <a:t>, fact )</a:t>
            </a:r>
            <a:endParaRPr lang="en-US" sz="1600" b="0" dirty="0">
              <a:solidFill>
                <a:srgbClr val="000000"/>
              </a:solidFill>
              <a:effectLst/>
              <a:latin typeface="Consolas"/>
            </a:endParaRPr>
          </a:p>
        </p:txBody>
      </p:sp>
      <p:sp>
        <p:nvSpPr>
          <p:cNvPr id="10" name="Rectangle 9">
            <a:extLst>
              <a:ext uri="{FF2B5EF4-FFF2-40B4-BE49-F238E27FC236}">
                <a16:creationId xmlns:a16="http://schemas.microsoft.com/office/drawing/2014/main" id="{BD707BE7-60A8-4B49-8669-B81A21CD70D3}"/>
              </a:ext>
            </a:extLst>
          </p:cNvPr>
          <p:cNvSpPr/>
          <p:nvPr/>
        </p:nvSpPr>
        <p:spPr>
          <a:xfrm>
            <a:off x="262520" y="1218743"/>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11" name="Rectangle: Top Corners Rounded 6">
            <a:extLst>
              <a:ext uri="{FF2B5EF4-FFF2-40B4-BE49-F238E27FC236}">
                <a16:creationId xmlns:a16="http://schemas.microsoft.com/office/drawing/2014/main" id="{44FCFFD0-2407-FA4F-A6AE-38ECBBEF3E7B}"/>
              </a:ext>
            </a:extLst>
          </p:cNvPr>
          <p:cNvSpPr/>
          <p:nvPr/>
        </p:nvSpPr>
        <p:spPr>
          <a:xfrm>
            <a:off x="262520" y="889559"/>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Example3.py</a:t>
            </a:r>
          </a:p>
        </p:txBody>
      </p:sp>
      <p:sp>
        <p:nvSpPr>
          <p:cNvPr id="12" name="Rectangle 11">
            <a:extLst>
              <a:ext uri="{FF2B5EF4-FFF2-40B4-BE49-F238E27FC236}">
                <a16:creationId xmlns:a16="http://schemas.microsoft.com/office/drawing/2014/main" id="{80F08611-7A58-5249-ABFB-98DCC4A2436E}"/>
              </a:ext>
            </a:extLst>
          </p:cNvPr>
          <p:cNvSpPr/>
          <p:nvPr/>
        </p:nvSpPr>
        <p:spPr>
          <a:xfrm>
            <a:off x="8130171" y="1383335"/>
            <a:ext cx="2985504" cy="584775"/>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5</a:t>
            </a:r>
          </a:p>
          <a:p>
            <a:r>
              <a:rPr lang="en-IN" sz="1600" dirty="0">
                <a:latin typeface="Consolas" pitchFamily="49" charset="0"/>
                <a:cs typeface="Consolas" panose="020B0609020204030204" pitchFamily="49" charset="0"/>
              </a:rPr>
              <a:t>Factorial = 120</a:t>
            </a:r>
          </a:p>
        </p:txBody>
      </p:sp>
      <p:sp>
        <p:nvSpPr>
          <p:cNvPr id="13" name="Rectangle: Top Corners Rounded 6">
            <a:extLst>
              <a:ext uri="{FF2B5EF4-FFF2-40B4-BE49-F238E27FC236}">
                <a16:creationId xmlns:a16="http://schemas.microsoft.com/office/drawing/2014/main" id="{00EA69AD-C86D-9B4A-A86B-1D7E1E90132B}"/>
              </a:ext>
            </a:extLst>
          </p:cNvPr>
          <p:cNvSpPr/>
          <p:nvPr/>
        </p:nvSpPr>
        <p:spPr>
          <a:xfrm>
            <a:off x="8130170" y="105415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4" name="Rectangle 13">
            <a:extLst>
              <a:ext uri="{FF2B5EF4-FFF2-40B4-BE49-F238E27FC236}">
                <a16:creationId xmlns:a16="http://schemas.microsoft.com/office/drawing/2014/main" id="{EEE6B2D7-C293-AE40-A907-72DC2E3FA71D}"/>
              </a:ext>
            </a:extLst>
          </p:cNvPr>
          <p:cNvSpPr/>
          <p:nvPr/>
        </p:nvSpPr>
        <p:spPr>
          <a:xfrm>
            <a:off x="762513" y="3530501"/>
            <a:ext cx="5813894" cy="2308324"/>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#series 1 – 2 + 3 – 4 + 5 – 6 + 7 ... 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00"/>
                </a:solidFill>
                <a:latin typeface="Consolas"/>
              </a:rPr>
              <a:t>sum = </a:t>
            </a:r>
            <a:r>
              <a:rPr lang="en-US" sz="1600" dirty="0">
                <a:solidFill>
                  <a:srgbClr val="098658"/>
                </a:solidFill>
                <a:latin typeface="Consolas"/>
              </a:rPr>
              <a:t>0</a:t>
            </a:r>
            <a:endParaRPr lang="en-US" sz="1600" dirty="0">
              <a:solidFill>
                <a:srgbClr val="000000"/>
              </a:solidFill>
              <a:latin typeface="Consolas"/>
            </a:endParaRPr>
          </a:p>
          <a:p>
            <a:r>
              <a:rPr lang="en-US" sz="1600" dirty="0">
                <a:solidFill>
                  <a:srgbClr val="0000FF"/>
                </a:solidFill>
                <a:latin typeface="Consolas"/>
              </a:rPr>
              <a:t>for</a:t>
            </a:r>
            <a:r>
              <a:rPr lang="en-US" sz="1600" dirty="0">
                <a:solidFill>
                  <a:srgbClr val="000000"/>
                </a:solidFill>
                <a:latin typeface="Consolas"/>
              </a:rPr>
              <a:t> i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1</a:t>
            </a:r>
            <a:r>
              <a:rPr lang="en-US" sz="1600" dirty="0">
                <a:solidFill>
                  <a:srgbClr val="000000"/>
                </a:solidFill>
                <a:latin typeface="Consolas"/>
              </a:rPr>
              <a:t>,num+</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i % </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a:t>
            </a:r>
          </a:p>
          <a:p>
            <a:r>
              <a:rPr lang="en-US" sz="1600" dirty="0">
                <a:solidFill>
                  <a:srgbClr val="000000"/>
                </a:solidFill>
                <a:latin typeface="Consolas"/>
              </a:rPr>
              <a:t>        sum = sum - i</a:t>
            </a:r>
          </a:p>
          <a:p>
            <a:r>
              <a:rPr lang="en-US" sz="1600" dirty="0">
                <a:solidFill>
                  <a:srgbClr val="000000"/>
                </a:solidFill>
                <a:latin typeface="Consolas"/>
              </a:rPr>
              <a:t>    </a:t>
            </a:r>
            <a:r>
              <a:rPr lang="en-US" sz="1600" dirty="0">
                <a:solidFill>
                  <a:srgbClr val="0000FF"/>
                </a:solidFill>
                <a:latin typeface="Consolas"/>
              </a:rPr>
              <a:t>else</a:t>
            </a:r>
            <a:r>
              <a:rPr lang="en-US" sz="1600" dirty="0">
                <a:solidFill>
                  <a:srgbClr val="000000"/>
                </a:solidFill>
                <a:latin typeface="Consolas"/>
              </a:rPr>
              <a:t>:</a:t>
            </a:r>
          </a:p>
          <a:p>
            <a:r>
              <a:rPr lang="en-US" sz="1600" dirty="0">
                <a:solidFill>
                  <a:srgbClr val="000000"/>
                </a:solidFill>
                <a:latin typeface="Consolas"/>
              </a:rPr>
              <a:t>        sum = sum + i</a:t>
            </a:r>
          </a:p>
          <a:p>
            <a:r>
              <a:rPr lang="en-US" sz="1600" dirty="0">
                <a:solidFill>
                  <a:srgbClr val="000000"/>
                </a:solidFill>
                <a:latin typeface="Consolas"/>
              </a:rPr>
              <a:t>print(</a:t>
            </a:r>
            <a:r>
              <a:rPr lang="en-US" sz="1600" dirty="0">
                <a:solidFill>
                  <a:srgbClr val="A31515"/>
                </a:solidFill>
                <a:latin typeface="Consolas"/>
              </a:rPr>
              <a:t>"Sum="</a:t>
            </a:r>
            <a:r>
              <a:rPr lang="en-US" sz="1600" dirty="0">
                <a:solidFill>
                  <a:srgbClr val="000000"/>
                </a:solidFill>
                <a:latin typeface="Consolas"/>
              </a:rPr>
              <a:t>,sum)</a:t>
            </a:r>
          </a:p>
        </p:txBody>
      </p:sp>
      <p:sp>
        <p:nvSpPr>
          <p:cNvPr id="15" name="Rectangle 14">
            <a:extLst>
              <a:ext uri="{FF2B5EF4-FFF2-40B4-BE49-F238E27FC236}">
                <a16:creationId xmlns:a16="http://schemas.microsoft.com/office/drawing/2014/main" id="{55217884-822B-3148-8BA2-6F6645B7F3D7}"/>
              </a:ext>
            </a:extLst>
          </p:cNvPr>
          <p:cNvSpPr/>
          <p:nvPr/>
        </p:nvSpPr>
        <p:spPr>
          <a:xfrm>
            <a:off x="262520" y="3530501"/>
            <a:ext cx="499993" cy="230832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p:txBody>
      </p:sp>
      <p:sp>
        <p:nvSpPr>
          <p:cNvPr id="16" name="Rectangle: Top Corners Rounded 6">
            <a:extLst>
              <a:ext uri="{FF2B5EF4-FFF2-40B4-BE49-F238E27FC236}">
                <a16:creationId xmlns:a16="http://schemas.microsoft.com/office/drawing/2014/main" id="{44BEABCC-8962-454E-9895-A46772BC494E}"/>
              </a:ext>
            </a:extLst>
          </p:cNvPr>
          <p:cNvSpPr/>
          <p:nvPr/>
        </p:nvSpPr>
        <p:spPr>
          <a:xfrm>
            <a:off x="262520" y="3201317"/>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Example4.py</a:t>
            </a:r>
          </a:p>
        </p:txBody>
      </p:sp>
      <p:sp>
        <p:nvSpPr>
          <p:cNvPr id="17" name="Rectangle 16">
            <a:extLst>
              <a:ext uri="{FF2B5EF4-FFF2-40B4-BE49-F238E27FC236}">
                <a16:creationId xmlns:a16="http://schemas.microsoft.com/office/drawing/2014/main" id="{C46ED549-DA02-8A4C-B511-8B89D7546423}"/>
              </a:ext>
            </a:extLst>
          </p:cNvPr>
          <p:cNvSpPr/>
          <p:nvPr/>
        </p:nvSpPr>
        <p:spPr>
          <a:xfrm>
            <a:off x="8063264" y="3695093"/>
            <a:ext cx="2799160" cy="584775"/>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10</a:t>
            </a:r>
          </a:p>
          <a:p>
            <a:r>
              <a:rPr lang="en-IN" sz="1600" dirty="0">
                <a:latin typeface="Consolas" pitchFamily="49" charset="0"/>
                <a:cs typeface="Consolas" panose="020B0609020204030204" pitchFamily="49" charset="0"/>
              </a:rPr>
              <a:t>Sum= -5</a:t>
            </a:r>
          </a:p>
        </p:txBody>
      </p:sp>
      <p:sp>
        <p:nvSpPr>
          <p:cNvPr id="18" name="Rectangle: Top Corners Rounded 6">
            <a:extLst>
              <a:ext uri="{FF2B5EF4-FFF2-40B4-BE49-F238E27FC236}">
                <a16:creationId xmlns:a16="http://schemas.microsoft.com/office/drawing/2014/main" id="{CE267B41-41F1-B449-A9EB-62DCC7C352D1}"/>
              </a:ext>
            </a:extLst>
          </p:cNvPr>
          <p:cNvSpPr/>
          <p:nvPr/>
        </p:nvSpPr>
        <p:spPr>
          <a:xfrm>
            <a:off x="8063263" y="336590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02312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
                                            <p:bg/>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animBg="1"/>
      <p:bldP spid="11" grpId="0" animBg="1"/>
      <p:bldP spid="12" grpId="0" build="p" animBg="1"/>
      <p:bldP spid="13" grpId="0" animBg="1"/>
      <p:bldP spid="14" grpId="0" build="p" animBg="1"/>
      <p:bldP spid="15" grpId="0" animBg="1"/>
      <p:bldP spid="16" grpId="0" animBg="1"/>
      <p:bldP spid="17" grpId="0" build="p"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While loop</a:t>
            </a:r>
            <a:endParaRPr lang="en-US" dirty="0"/>
          </a:p>
        </p:txBody>
      </p:sp>
      <p:sp>
        <p:nvSpPr>
          <p:cNvPr id="3" name="Content Placeholder 2"/>
          <p:cNvSpPr>
            <a:spLocks noGrp="1"/>
          </p:cNvSpPr>
          <p:nvPr>
            <p:ph idx="1"/>
          </p:nvPr>
        </p:nvSpPr>
        <p:spPr>
          <a:xfrm>
            <a:off x="131180" y="863444"/>
            <a:ext cx="11929641" cy="5425843"/>
          </a:xfrm>
        </p:spPr>
        <p:txBody>
          <a:bodyPr/>
          <a:lstStyle/>
          <a:p>
            <a:r>
              <a:rPr lang="en-IN" dirty="0"/>
              <a:t>While loop will continue to </a:t>
            </a:r>
            <a:r>
              <a:rPr lang="en-IN" dirty="0">
                <a:solidFill>
                  <a:srgbClr val="C00000"/>
                </a:solidFill>
              </a:rPr>
              <a:t>execute block of code </a:t>
            </a:r>
            <a:r>
              <a:rPr lang="en-IN" dirty="0"/>
              <a:t>until some condition </a:t>
            </a:r>
            <a:r>
              <a:rPr lang="en-IN" dirty="0">
                <a:solidFill>
                  <a:srgbClr val="C00000"/>
                </a:solidFill>
              </a:rPr>
              <a:t>remains True</a:t>
            </a:r>
            <a:r>
              <a:rPr lang="en-IN" dirty="0"/>
              <a:t>.</a:t>
            </a:r>
          </a:p>
          <a:p>
            <a:r>
              <a:rPr lang="en-IN" dirty="0"/>
              <a:t>For example, </a:t>
            </a:r>
          </a:p>
          <a:p>
            <a:pPr lvl="1"/>
            <a:r>
              <a:rPr lang="en-IN" dirty="0"/>
              <a:t>while felling hungry, keep eating </a:t>
            </a:r>
          </a:p>
          <a:p>
            <a:pPr lvl="1"/>
            <a:r>
              <a:rPr lang="en-IN" dirty="0"/>
              <a:t>while have internet pack available, keep watching videos</a:t>
            </a:r>
          </a:p>
          <a:p>
            <a:pPr lvl="1"/>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83709" y="2798341"/>
            <a:ext cx="8472276" cy="584775"/>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while</a:t>
            </a:r>
            <a:r>
              <a:rPr lang="en-US" sz="1600" dirty="0">
                <a:solidFill>
                  <a:srgbClr val="000000"/>
                </a:solidFill>
                <a:latin typeface="Consolas"/>
              </a:rPr>
              <a:t> </a:t>
            </a:r>
            <a:r>
              <a:rPr lang="en-US" sz="1600" dirty="0" err="1">
                <a:solidFill>
                  <a:srgbClr val="000000"/>
                </a:solidFill>
                <a:latin typeface="Consolas"/>
              </a:rPr>
              <a:t>some_condition</a:t>
            </a:r>
            <a:r>
              <a:rPr lang="en-US" sz="1600" dirty="0">
                <a:solidFill>
                  <a:srgbClr val="000000"/>
                </a:solidFill>
                <a:latin typeface="Consolas"/>
              </a:rPr>
              <a:t> : </a:t>
            </a:r>
          </a:p>
          <a:p>
            <a:r>
              <a:rPr lang="en-US" sz="1600" dirty="0">
                <a:solidFill>
                  <a:srgbClr val="000000"/>
                </a:solidFill>
                <a:latin typeface="Consolas"/>
              </a:rPr>
              <a:t>    </a:t>
            </a:r>
            <a:r>
              <a:rPr lang="en-US" sz="1600" dirty="0">
                <a:solidFill>
                  <a:srgbClr val="008000"/>
                </a:solidFill>
                <a:latin typeface="Consolas"/>
              </a:rPr>
              <a:t># Code to execute in loop</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83716" y="279834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83716" y="246915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7" name="Line Callout 1 6"/>
          <p:cNvSpPr/>
          <p:nvPr/>
        </p:nvSpPr>
        <p:spPr>
          <a:xfrm>
            <a:off x="5675650" y="2399772"/>
            <a:ext cx="4495800" cy="626533"/>
          </a:xfrm>
          <a:prstGeom prst="borderCallout1">
            <a:avLst>
              <a:gd name="adj1" fmla="val 53885"/>
              <a:gd name="adj2" fmla="val -612"/>
              <a:gd name="adj3" fmla="val 95034"/>
              <a:gd name="adj4" fmla="val -4453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while loop ends with </a:t>
            </a:r>
            <a:r>
              <a:rPr lang="en-IN" b="1" dirty="0">
                <a:solidFill>
                  <a:srgbClr val="FF0000"/>
                </a:solidFill>
              </a:rPr>
              <a:t>: </a:t>
            </a:r>
            <a:endParaRPr lang="en-US" b="1" dirty="0">
              <a:solidFill>
                <a:srgbClr val="FF0000"/>
              </a:solidFill>
            </a:endParaRPr>
          </a:p>
        </p:txBody>
      </p:sp>
      <p:sp>
        <p:nvSpPr>
          <p:cNvPr id="8" name="Line Callout 1 7"/>
          <p:cNvSpPr/>
          <p:nvPr/>
        </p:nvSpPr>
        <p:spPr>
          <a:xfrm>
            <a:off x="2245569" y="3415202"/>
            <a:ext cx="4495800" cy="626533"/>
          </a:xfrm>
          <a:prstGeom prst="borderCallout1">
            <a:avLst>
              <a:gd name="adj1" fmla="val 53885"/>
              <a:gd name="adj2" fmla="val -612"/>
              <a:gd name="adj3" fmla="val -23622"/>
              <a:gd name="adj4" fmla="val -216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Indentation (tab/whitespace) at the beginning</a:t>
            </a:r>
            <a:endParaRPr lang="en-US" b="1" dirty="0">
              <a:solidFill>
                <a:srgbClr val="FF0000"/>
              </a:solidFill>
            </a:endParaRPr>
          </a:p>
        </p:txBody>
      </p:sp>
      <p:sp>
        <p:nvSpPr>
          <p:cNvPr id="9" name="Rectangle 8">
            <a:extLst>
              <a:ext uri="{FF2B5EF4-FFF2-40B4-BE49-F238E27FC236}">
                <a16:creationId xmlns:a16="http://schemas.microsoft.com/office/drawing/2014/main" id="{D456EBDA-49A4-A843-A786-6989C63A54AA}"/>
              </a:ext>
            </a:extLst>
          </p:cNvPr>
          <p:cNvSpPr/>
          <p:nvPr/>
        </p:nvSpPr>
        <p:spPr>
          <a:xfrm>
            <a:off x="1079186" y="4528599"/>
            <a:ext cx="4881667"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0</a:t>
            </a:r>
            <a:endParaRPr lang="en-US" sz="1600" dirty="0">
              <a:solidFill>
                <a:srgbClr val="000000"/>
              </a:solidFill>
              <a:latin typeface="Consolas"/>
            </a:endParaRPr>
          </a:p>
          <a:p>
            <a:r>
              <a:rPr lang="en-US" sz="1600" dirty="0">
                <a:solidFill>
                  <a:srgbClr val="0000FF"/>
                </a:solidFill>
                <a:latin typeface="Consolas"/>
              </a:rPr>
              <a:t>while</a:t>
            </a:r>
            <a:r>
              <a:rPr lang="en-US" sz="1600" dirty="0">
                <a:solidFill>
                  <a:srgbClr val="000000"/>
                </a:solidFill>
                <a:latin typeface="Consolas"/>
              </a:rPr>
              <a:t> x &lt; </a:t>
            </a:r>
            <a:r>
              <a:rPr lang="en-US" sz="1600" dirty="0">
                <a:solidFill>
                  <a:srgbClr val="098658"/>
                </a:solidFill>
                <a:latin typeface="Consolas"/>
              </a:rPr>
              <a:t>3</a:t>
            </a:r>
            <a:r>
              <a:rPr lang="en-US" sz="1600" dirty="0">
                <a:solidFill>
                  <a:srgbClr val="000000"/>
                </a:solidFill>
                <a:latin typeface="Consolas"/>
              </a:rPr>
              <a:t> : </a:t>
            </a:r>
          </a:p>
          <a:p>
            <a:r>
              <a:rPr lang="en-US" sz="1600" dirty="0">
                <a:solidFill>
                  <a:srgbClr val="000000"/>
                </a:solidFill>
                <a:latin typeface="Consolas"/>
              </a:rPr>
              <a:t>    print(x)</a:t>
            </a:r>
          </a:p>
          <a:p>
            <a:r>
              <a:rPr lang="en-US" sz="1600" dirty="0">
                <a:solidFill>
                  <a:srgbClr val="000000"/>
                </a:solidFill>
                <a:latin typeface="Consolas"/>
              </a:rPr>
              <a:t>    x += </a:t>
            </a:r>
            <a:r>
              <a:rPr lang="en-US" sz="1600" dirty="0">
                <a:solidFill>
                  <a:srgbClr val="098658"/>
                </a:solidFill>
                <a:latin typeface="Consolas"/>
              </a:rPr>
              <a:t>1</a:t>
            </a:r>
            <a:r>
              <a:rPr lang="en-US" sz="1600" dirty="0">
                <a:solidFill>
                  <a:srgbClr val="000000"/>
                </a:solidFill>
                <a:latin typeface="Consolas"/>
              </a:rPr>
              <a:t>    </a:t>
            </a:r>
            <a:r>
              <a:rPr lang="en-US" sz="1600" dirty="0">
                <a:solidFill>
                  <a:srgbClr val="008000"/>
                </a:solidFill>
                <a:latin typeface="Consolas"/>
              </a:rPr>
              <a:t># x++ is </a:t>
            </a:r>
            <a:r>
              <a:rPr lang="en-US" sz="1600" dirty="0">
                <a:solidFill>
                  <a:srgbClr val="FF0000"/>
                </a:solidFill>
                <a:latin typeface="Consolas"/>
              </a:rPr>
              <a:t>invalid</a:t>
            </a:r>
            <a:r>
              <a:rPr lang="en-US" sz="1600" dirty="0">
                <a:solidFill>
                  <a:srgbClr val="008000"/>
                </a:solidFill>
                <a:latin typeface="Consolas"/>
              </a:rPr>
              <a:t> in python</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79193" y="4528599"/>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579193" y="419941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whiledemo.py</a:t>
            </a:r>
          </a:p>
        </p:txBody>
      </p:sp>
      <p:sp>
        <p:nvSpPr>
          <p:cNvPr id="12" name="Line Callout 1 11"/>
          <p:cNvSpPr/>
          <p:nvPr/>
        </p:nvSpPr>
        <p:spPr>
          <a:xfrm>
            <a:off x="5494496" y="4261448"/>
            <a:ext cx="1406636" cy="1449238"/>
          </a:xfrm>
          <a:prstGeom prst="borderCallout1">
            <a:avLst>
              <a:gd name="adj1" fmla="val 53885"/>
              <a:gd name="adj2" fmla="val -612"/>
              <a:gd name="adj3" fmla="val 65122"/>
              <a:gd name="adj4" fmla="val -21021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0</a:t>
            </a:r>
          </a:p>
          <a:p>
            <a:pPr algn="ctr"/>
            <a:r>
              <a:rPr lang="en-IN" dirty="0">
                <a:solidFill>
                  <a:schemeClr val="tx1"/>
                </a:solidFill>
              </a:rPr>
              <a:t>1</a:t>
            </a:r>
          </a:p>
          <a:p>
            <a:pPr algn="ctr"/>
            <a:r>
              <a:rPr lang="en-IN" dirty="0">
                <a:solidFill>
                  <a:schemeClr val="tx1"/>
                </a:solidFill>
              </a:rPr>
              <a:t>2</a:t>
            </a:r>
            <a:endParaRPr lang="en-US" dirty="0">
              <a:solidFill>
                <a:schemeClr val="tx1"/>
              </a:solidFill>
            </a:endParaRPr>
          </a:p>
        </p:txBody>
      </p:sp>
      <p:sp>
        <p:nvSpPr>
          <p:cNvPr id="13" name="Rectangle 12">
            <a:extLst>
              <a:ext uri="{FF2B5EF4-FFF2-40B4-BE49-F238E27FC236}">
                <a16:creationId xmlns:a16="http://schemas.microsoft.com/office/drawing/2014/main" id="{D456EBDA-49A4-A843-A786-6989C63A54AA}"/>
              </a:ext>
            </a:extLst>
          </p:cNvPr>
          <p:cNvSpPr/>
          <p:nvPr/>
        </p:nvSpPr>
        <p:spPr>
          <a:xfrm>
            <a:off x="7514491" y="4045518"/>
            <a:ext cx="4677509" cy="1569660"/>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5</a:t>
            </a:r>
            <a:endParaRPr lang="en-US" sz="1600" dirty="0">
              <a:solidFill>
                <a:srgbClr val="000000"/>
              </a:solidFill>
              <a:latin typeface="Consolas"/>
            </a:endParaRPr>
          </a:p>
          <a:p>
            <a:r>
              <a:rPr lang="en-US" sz="1600" dirty="0">
                <a:solidFill>
                  <a:srgbClr val="0000FF"/>
                </a:solidFill>
                <a:latin typeface="Consolas"/>
              </a:rPr>
              <a:t>while</a:t>
            </a:r>
            <a:r>
              <a:rPr lang="en-US" sz="1600" dirty="0">
                <a:solidFill>
                  <a:srgbClr val="000000"/>
                </a:solidFill>
                <a:latin typeface="Consolas"/>
              </a:rPr>
              <a:t> x &lt; </a:t>
            </a:r>
            <a:r>
              <a:rPr lang="en-US" sz="1600" dirty="0">
                <a:solidFill>
                  <a:srgbClr val="098658"/>
                </a:solidFill>
                <a:latin typeface="Consolas"/>
              </a:rPr>
              <a:t>3</a:t>
            </a:r>
            <a:r>
              <a:rPr lang="en-US" sz="1600" dirty="0">
                <a:solidFill>
                  <a:srgbClr val="000000"/>
                </a:solidFill>
                <a:latin typeface="Consolas"/>
              </a:rPr>
              <a:t> : </a:t>
            </a:r>
          </a:p>
          <a:p>
            <a:r>
              <a:rPr lang="en-US" sz="1600" dirty="0">
                <a:solidFill>
                  <a:srgbClr val="000000"/>
                </a:solidFill>
                <a:latin typeface="Consolas"/>
              </a:rPr>
              <a:t>    print(x)</a:t>
            </a:r>
          </a:p>
          <a:p>
            <a:r>
              <a:rPr lang="en-US" sz="1600" dirty="0">
                <a:solidFill>
                  <a:srgbClr val="000000"/>
                </a:solidFill>
                <a:latin typeface="Consolas"/>
              </a:rPr>
              <a:t>    x += </a:t>
            </a:r>
            <a:r>
              <a:rPr lang="en-US" sz="1600" dirty="0">
                <a:solidFill>
                  <a:srgbClr val="098658"/>
                </a:solidFill>
                <a:latin typeface="Consolas"/>
              </a:rPr>
              <a:t>1</a:t>
            </a:r>
            <a:r>
              <a:rPr lang="en-US" sz="1600" dirty="0">
                <a:solidFill>
                  <a:srgbClr val="000000"/>
                </a:solidFill>
                <a:latin typeface="Consolas"/>
              </a:rPr>
              <a:t>    </a:t>
            </a:r>
            <a:r>
              <a:rPr lang="en-US" sz="1600" dirty="0">
                <a:solidFill>
                  <a:srgbClr val="008000"/>
                </a:solidFill>
                <a:latin typeface="Consolas"/>
              </a:rPr>
              <a:t># x++ is </a:t>
            </a:r>
            <a:r>
              <a:rPr lang="en-US" sz="1600" dirty="0">
                <a:solidFill>
                  <a:srgbClr val="FF0000"/>
                </a:solidFill>
                <a:latin typeface="Consolas"/>
              </a:rPr>
              <a:t>invalid</a:t>
            </a:r>
            <a:r>
              <a:rPr lang="en-US" sz="1600" dirty="0">
                <a:solidFill>
                  <a:srgbClr val="008000"/>
                </a:solidFill>
                <a:latin typeface="Consolas"/>
              </a:rPr>
              <a:t> in python</a:t>
            </a:r>
            <a:endParaRPr lang="en-US" sz="1600" dirty="0">
              <a:solidFill>
                <a:srgbClr val="000000"/>
              </a:solidFill>
              <a:latin typeface="Consolas"/>
            </a:endParaRPr>
          </a:p>
          <a:p>
            <a:r>
              <a:rPr lang="en-US" sz="1600" dirty="0">
                <a:solidFill>
                  <a:srgbClr val="0000FF"/>
                </a:solidFill>
                <a:latin typeface="Consolas"/>
              </a:rPr>
              <a:t>else</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"X is greater than 3"</a:t>
            </a:r>
            <a:r>
              <a:rPr lang="en-US" sz="1600" dirty="0">
                <a:solidFill>
                  <a:srgbClr val="000000"/>
                </a:solidFill>
                <a:latin typeface="Consolas"/>
              </a:rPr>
              <a:t>)</a:t>
            </a:r>
            <a:endParaRPr lang="en-US" sz="1600" b="0" dirty="0">
              <a:solidFill>
                <a:srgbClr val="000000"/>
              </a:solidFill>
              <a:latin typeface="Consolas"/>
            </a:endParaRPr>
          </a:p>
        </p:txBody>
      </p:sp>
      <p:sp>
        <p:nvSpPr>
          <p:cNvPr id="14" name="Rectangle 13">
            <a:extLst>
              <a:ext uri="{FF2B5EF4-FFF2-40B4-BE49-F238E27FC236}">
                <a16:creationId xmlns:a16="http://schemas.microsoft.com/office/drawing/2014/main" id="{35F9F4A0-4592-C04D-B2D0-0BF66A3BFA20}"/>
              </a:ext>
            </a:extLst>
          </p:cNvPr>
          <p:cNvSpPr/>
          <p:nvPr/>
        </p:nvSpPr>
        <p:spPr>
          <a:xfrm>
            <a:off x="7014498" y="4045518"/>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15" name="Rectangle: Top Corners Rounded 6">
            <a:extLst>
              <a:ext uri="{FF2B5EF4-FFF2-40B4-BE49-F238E27FC236}">
                <a16:creationId xmlns:a16="http://schemas.microsoft.com/office/drawing/2014/main" id="{0336C271-A2A3-9445-9946-5006F0A250F4}"/>
              </a:ext>
            </a:extLst>
          </p:cNvPr>
          <p:cNvSpPr/>
          <p:nvPr/>
        </p:nvSpPr>
        <p:spPr>
          <a:xfrm>
            <a:off x="7014498" y="3716334"/>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withelse.py</a:t>
            </a:r>
          </a:p>
        </p:txBody>
      </p:sp>
      <p:sp>
        <p:nvSpPr>
          <p:cNvPr id="16" name="Line Callout 1 15"/>
          <p:cNvSpPr/>
          <p:nvPr/>
        </p:nvSpPr>
        <p:spPr>
          <a:xfrm>
            <a:off x="10489190" y="3269409"/>
            <a:ext cx="1406636" cy="1449238"/>
          </a:xfrm>
          <a:prstGeom prst="borderCallout1">
            <a:avLst>
              <a:gd name="adj1" fmla="val 53885"/>
              <a:gd name="adj2" fmla="val -612"/>
              <a:gd name="adj3" fmla="val 140122"/>
              <a:gd name="adj4" fmla="val -13478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US" dirty="0">
                <a:solidFill>
                  <a:schemeClr val="tx1"/>
                </a:solidFill>
              </a:rPr>
              <a:t>X is greater than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
                                            <p:bg/>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6" grpId="0" animBg="1"/>
      <p:bldP spid="7" grpId="0" animBg="1"/>
      <p:bldP spid="7" grpId="1" animBg="1"/>
      <p:bldP spid="8" grpId="0" animBg="1"/>
      <p:bldP spid="8" grpId="1" animBg="1"/>
      <p:bldP spid="9" grpId="0" build="p" animBg="1"/>
      <p:bldP spid="10" grpId="0" animBg="1"/>
      <p:bldP spid="11" grpId="0" animBg="1"/>
      <p:bldP spid="12" grpId="0" animBg="1"/>
      <p:bldP spid="12" grpId="1" animBg="1"/>
      <p:bldP spid="13" grpId="0" build="p" animBg="1"/>
      <p:bldP spid="14" grpId="0" animBg="1"/>
      <p:bldP spid="15" grpId="0" animBg="1"/>
      <p:bldP spid="16" grpId="0" animBg="1"/>
      <p:bldP spid="1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E40E434B-044D-DC42-80D1-F2F813706E5E}"/>
              </a:ext>
            </a:extLst>
          </p:cNvPr>
          <p:cNvSpPr/>
          <p:nvPr/>
        </p:nvSpPr>
        <p:spPr>
          <a:xfrm>
            <a:off x="786931" y="1147972"/>
            <a:ext cx="5813894" cy="1815882"/>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#odd numbers between 1 to 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00"/>
                </a:solidFill>
                <a:latin typeface="Consolas"/>
              </a:rPr>
              <a:t>i=</a:t>
            </a:r>
            <a:r>
              <a:rPr lang="en-US" sz="1600" dirty="0">
                <a:solidFill>
                  <a:srgbClr val="098658"/>
                </a:solidFill>
                <a:latin typeface="Consolas"/>
              </a:rPr>
              <a:t>0</a:t>
            </a:r>
            <a:endParaRPr lang="en-US" sz="1600" dirty="0">
              <a:solidFill>
                <a:srgbClr val="000000"/>
              </a:solidFill>
              <a:latin typeface="Consolas"/>
            </a:endParaRPr>
          </a:p>
          <a:p>
            <a:r>
              <a:rPr lang="en-US" sz="1600" dirty="0">
                <a:solidFill>
                  <a:srgbClr val="0000FF"/>
                </a:solidFill>
                <a:latin typeface="Consolas"/>
              </a:rPr>
              <a:t>while</a:t>
            </a:r>
            <a:r>
              <a:rPr lang="en-US" sz="1600" dirty="0">
                <a:solidFill>
                  <a:srgbClr val="000000"/>
                </a:solidFill>
                <a:latin typeface="Consolas"/>
              </a:rPr>
              <a:t>(i&lt;=</a:t>
            </a:r>
            <a:r>
              <a:rPr lang="en-US" sz="1600" dirty="0" err="1">
                <a:solidFill>
                  <a:srgbClr val="000000"/>
                </a:solidFill>
                <a:latin typeface="Consolas"/>
              </a:rPr>
              <a:t>num</a:t>
            </a:r>
            <a:r>
              <a:rPr lang="en-US" sz="1600" dirty="0">
                <a:solidFill>
                  <a:srgbClr val="000000"/>
                </a:solidFill>
                <a:latin typeface="Consolas"/>
              </a:rPr>
              <a:t>):</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i % </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098658"/>
                </a:solidFill>
                <a:latin typeface="Consolas"/>
              </a:rPr>
              <a:t>0</a:t>
            </a:r>
            <a:r>
              <a:rPr lang="en-US" sz="1600" dirty="0">
                <a:solidFill>
                  <a:srgbClr val="000000"/>
                </a:solidFill>
                <a:latin typeface="Consolas"/>
              </a:rPr>
              <a:t>:</a:t>
            </a:r>
          </a:p>
          <a:p>
            <a:r>
              <a:rPr lang="en-US" sz="1600" dirty="0">
                <a:solidFill>
                  <a:srgbClr val="000000"/>
                </a:solidFill>
                <a:latin typeface="Consolas"/>
              </a:rPr>
              <a:t>        print(i)</a:t>
            </a:r>
          </a:p>
          <a:p>
            <a:r>
              <a:rPr lang="en-US" sz="1600" dirty="0">
                <a:solidFill>
                  <a:srgbClr val="000000"/>
                </a:solidFill>
                <a:latin typeface="Consolas"/>
              </a:rPr>
              <a:t>    i+=</a:t>
            </a:r>
            <a:r>
              <a:rPr lang="en-US" sz="1600" dirty="0">
                <a:solidFill>
                  <a:srgbClr val="098658"/>
                </a:solidFill>
                <a:latin typeface="Consolas"/>
              </a:rPr>
              <a:t>1</a:t>
            </a:r>
            <a:r>
              <a:rPr lang="en-US" sz="1600" dirty="0">
                <a:solidFill>
                  <a:srgbClr val="000000"/>
                </a:solidFill>
                <a:latin typeface="Consolas"/>
              </a:rPr>
              <a:t> </a:t>
            </a:r>
          </a:p>
        </p:txBody>
      </p:sp>
      <p:sp>
        <p:nvSpPr>
          <p:cNvPr id="5" name="Rectangle 4">
            <a:extLst>
              <a:ext uri="{FF2B5EF4-FFF2-40B4-BE49-F238E27FC236}">
                <a16:creationId xmlns:a16="http://schemas.microsoft.com/office/drawing/2014/main" id="{BD707BE7-60A8-4B49-8669-B81A21CD70D3}"/>
              </a:ext>
            </a:extLst>
          </p:cNvPr>
          <p:cNvSpPr/>
          <p:nvPr/>
        </p:nvSpPr>
        <p:spPr>
          <a:xfrm>
            <a:off x="286938" y="1147972"/>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p:txBody>
      </p:sp>
      <p:sp>
        <p:nvSpPr>
          <p:cNvPr id="6" name="Rectangle: Top Corners Rounded 6">
            <a:extLst>
              <a:ext uri="{FF2B5EF4-FFF2-40B4-BE49-F238E27FC236}">
                <a16:creationId xmlns:a16="http://schemas.microsoft.com/office/drawing/2014/main" id="{44FCFFD0-2407-FA4F-A6AE-38ECBBEF3E7B}"/>
              </a:ext>
            </a:extLst>
          </p:cNvPr>
          <p:cNvSpPr/>
          <p:nvPr/>
        </p:nvSpPr>
        <p:spPr>
          <a:xfrm>
            <a:off x="286938" y="818788"/>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7" name="Rectangle 6">
            <a:extLst>
              <a:ext uri="{FF2B5EF4-FFF2-40B4-BE49-F238E27FC236}">
                <a16:creationId xmlns:a16="http://schemas.microsoft.com/office/drawing/2014/main" id="{80F08611-7A58-5249-ABFB-98DCC4A2436E}"/>
              </a:ext>
            </a:extLst>
          </p:cNvPr>
          <p:cNvSpPr/>
          <p:nvPr/>
        </p:nvSpPr>
        <p:spPr>
          <a:xfrm>
            <a:off x="8154589" y="1331795"/>
            <a:ext cx="2170512" cy="1077218"/>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5</a:t>
            </a:r>
          </a:p>
          <a:p>
            <a:r>
              <a:rPr lang="en-IN" sz="1600" dirty="0">
                <a:latin typeface="Consolas" pitchFamily="49" charset="0"/>
                <a:cs typeface="Consolas" panose="020B0609020204030204" pitchFamily="49" charset="0"/>
              </a:rPr>
              <a:t>1</a:t>
            </a:r>
          </a:p>
          <a:p>
            <a:r>
              <a:rPr lang="en-IN" sz="1600" dirty="0">
                <a:latin typeface="Consolas" pitchFamily="49" charset="0"/>
                <a:cs typeface="Consolas" panose="020B0609020204030204" pitchFamily="49" charset="0"/>
              </a:rPr>
              <a:t>3</a:t>
            </a:r>
          </a:p>
          <a:p>
            <a:r>
              <a:rPr lang="en-IN" sz="1600" dirty="0">
                <a:latin typeface="Consolas" pitchFamily="49" charset="0"/>
                <a:cs typeface="Consolas" panose="020B0609020204030204" pitchFamily="49" charset="0"/>
              </a:rPr>
              <a:t>5</a:t>
            </a:r>
          </a:p>
        </p:txBody>
      </p:sp>
      <p:sp>
        <p:nvSpPr>
          <p:cNvPr id="8" name="Rectangle: Top Corners Rounded 6">
            <a:extLst>
              <a:ext uri="{FF2B5EF4-FFF2-40B4-BE49-F238E27FC236}">
                <a16:creationId xmlns:a16="http://schemas.microsoft.com/office/drawing/2014/main" id="{00EA69AD-C86D-9B4A-A86B-1D7E1E90132B}"/>
              </a:ext>
            </a:extLst>
          </p:cNvPr>
          <p:cNvSpPr/>
          <p:nvPr/>
        </p:nvSpPr>
        <p:spPr>
          <a:xfrm>
            <a:off x="8154588" y="100261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9" name="Rectangle 8">
            <a:extLst>
              <a:ext uri="{FF2B5EF4-FFF2-40B4-BE49-F238E27FC236}">
                <a16:creationId xmlns:a16="http://schemas.microsoft.com/office/drawing/2014/main" id="{E40E434B-044D-DC42-80D1-F2F813706E5E}"/>
              </a:ext>
            </a:extLst>
          </p:cNvPr>
          <p:cNvSpPr/>
          <p:nvPr/>
        </p:nvSpPr>
        <p:spPr>
          <a:xfrm>
            <a:off x="786932" y="3574566"/>
            <a:ext cx="5813894" cy="1815882"/>
          </a:xfrm>
          <a:prstGeom prst="rect">
            <a:avLst/>
          </a:prstGeom>
          <a:solidFill>
            <a:schemeClr val="bg1">
              <a:lumMod val="95000"/>
            </a:schemeClr>
          </a:solidFill>
          <a:ln>
            <a:noFill/>
          </a:ln>
        </p:spPr>
        <p:txBody>
          <a:bodyPr wrap="square">
            <a:spAutoFit/>
          </a:bodyPr>
          <a:lstStyle/>
          <a:p>
            <a:r>
              <a:rPr lang="en-US" sz="1600" dirty="0">
                <a:solidFill>
                  <a:srgbClr val="008000"/>
                </a:solidFill>
                <a:latin typeface="Consolas"/>
              </a:rPr>
              <a:t>#series 1 + 4 + 9 + 16 + 25 + 36 + ...n</a:t>
            </a:r>
            <a:endParaRPr lang="en-US" sz="1600" dirty="0">
              <a:solidFill>
                <a:srgbClr val="000000"/>
              </a:solidFill>
              <a:latin typeface="Consolas"/>
            </a:endParaRPr>
          </a:p>
          <a:p>
            <a:r>
              <a:rPr lang="en-US" sz="1600" dirty="0" err="1">
                <a:solidFill>
                  <a:srgbClr val="000000"/>
                </a:solidFill>
                <a:latin typeface="Consolas"/>
              </a:rPr>
              <a:t>num</a:t>
            </a:r>
            <a:r>
              <a:rPr lang="en-US" sz="1600" dirty="0">
                <a:solidFill>
                  <a:srgbClr val="000000"/>
                </a:solidFill>
                <a:latin typeface="Consolas"/>
              </a:rPr>
              <a:t> = </a:t>
            </a:r>
            <a:r>
              <a:rPr lang="en-US" sz="1600" dirty="0" err="1">
                <a:solidFill>
                  <a:srgbClr val="000000"/>
                </a:solidFill>
                <a:latin typeface="Consolas"/>
              </a:rPr>
              <a:t>int</a:t>
            </a:r>
            <a:r>
              <a:rPr lang="en-US" sz="1600" dirty="0">
                <a:solidFill>
                  <a:srgbClr val="000000"/>
                </a:solidFill>
                <a:latin typeface="Consolas"/>
              </a:rPr>
              <a:t>(input(</a:t>
            </a:r>
            <a:r>
              <a:rPr lang="en-US" sz="1600" dirty="0">
                <a:solidFill>
                  <a:srgbClr val="A31515"/>
                </a:solidFill>
                <a:latin typeface="Consolas"/>
              </a:rPr>
              <a:t>"Enter Number = "</a:t>
            </a:r>
            <a:r>
              <a:rPr lang="en-US" sz="1600" dirty="0">
                <a:solidFill>
                  <a:srgbClr val="000000"/>
                </a:solidFill>
                <a:latin typeface="Consolas"/>
              </a:rPr>
              <a:t>))</a:t>
            </a:r>
          </a:p>
          <a:p>
            <a:r>
              <a:rPr lang="en-US" sz="1600" dirty="0">
                <a:solidFill>
                  <a:srgbClr val="000000"/>
                </a:solidFill>
                <a:latin typeface="Consolas"/>
              </a:rPr>
              <a:t>sum = i = </a:t>
            </a:r>
            <a:r>
              <a:rPr lang="en-US" sz="1600" dirty="0">
                <a:solidFill>
                  <a:srgbClr val="098658"/>
                </a:solidFill>
                <a:latin typeface="Consolas"/>
              </a:rPr>
              <a:t>0</a:t>
            </a:r>
            <a:endParaRPr lang="en-US" sz="1600" dirty="0">
              <a:solidFill>
                <a:srgbClr val="000000"/>
              </a:solidFill>
              <a:latin typeface="Consolas"/>
            </a:endParaRPr>
          </a:p>
          <a:p>
            <a:r>
              <a:rPr lang="en-US" sz="1600" dirty="0">
                <a:solidFill>
                  <a:srgbClr val="0000FF"/>
                </a:solidFill>
                <a:latin typeface="Consolas"/>
              </a:rPr>
              <a:t>while</a:t>
            </a:r>
            <a:r>
              <a:rPr lang="en-US" sz="1600" dirty="0">
                <a:solidFill>
                  <a:srgbClr val="000000"/>
                </a:solidFill>
                <a:latin typeface="Consolas"/>
              </a:rPr>
              <a:t>(i&lt;=</a:t>
            </a:r>
            <a:r>
              <a:rPr lang="en-US" sz="1600" dirty="0" err="1">
                <a:solidFill>
                  <a:srgbClr val="000000"/>
                </a:solidFill>
                <a:latin typeface="Consolas"/>
              </a:rPr>
              <a:t>num</a:t>
            </a:r>
            <a:r>
              <a:rPr lang="en-US" sz="1600" dirty="0">
                <a:solidFill>
                  <a:srgbClr val="000000"/>
                </a:solidFill>
                <a:latin typeface="Consolas"/>
              </a:rPr>
              <a:t>):</a:t>
            </a:r>
          </a:p>
          <a:p>
            <a:r>
              <a:rPr lang="en-US" sz="1600" dirty="0">
                <a:solidFill>
                  <a:srgbClr val="000000"/>
                </a:solidFill>
                <a:latin typeface="Consolas"/>
              </a:rPr>
              <a:t>    sum = sum + i**</a:t>
            </a:r>
            <a:r>
              <a:rPr lang="en-US" sz="1600" dirty="0">
                <a:solidFill>
                  <a:srgbClr val="098658"/>
                </a:solidFill>
                <a:latin typeface="Consolas"/>
              </a:rPr>
              <a:t>2</a:t>
            </a:r>
            <a:endParaRPr lang="en-US" sz="1600" dirty="0">
              <a:solidFill>
                <a:srgbClr val="000000"/>
              </a:solidFill>
              <a:latin typeface="Consolas"/>
            </a:endParaRPr>
          </a:p>
          <a:p>
            <a:r>
              <a:rPr lang="en-US" sz="1600" dirty="0">
                <a:solidFill>
                  <a:srgbClr val="000000"/>
                </a:solidFill>
                <a:latin typeface="Consolas"/>
              </a:rPr>
              <a:t>    i+=</a:t>
            </a:r>
            <a:r>
              <a:rPr lang="en-US" sz="1600" dirty="0">
                <a:solidFill>
                  <a:srgbClr val="098658"/>
                </a:solidFill>
                <a:latin typeface="Consolas"/>
              </a:rPr>
              <a:t>1</a:t>
            </a:r>
            <a:endParaRPr lang="en-US" sz="1600" dirty="0">
              <a:solidFill>
                <a:srgbClr val="000000"/>
              </a:solidFill>
              <a:latin typeface="Consolas"/>
            </a:endParaRPr>
          </a:p>
          <a:p>
            <a:r>
              <a:rPr lang="en-US" sz="1600" dirty="0">
                <a:solidFill>
                  <a:srgbClr val="000000"/>
                </a:solidFill>
                <a:latin typeface="Consolas"/>
              </a:rPr>
              <a:t>print(</a:t>
            </a:r>
            <a:r>
              <a:rPr lang="en-US" sz="1600" dirty="0">
                <a:solidFill>
                  <a:srgbClr val="A31515"/>
                </a:solidFill>
                <a:latin typeface="Consolas"/>
              </a:rPr>
              <a:t>"Sum="</a:t>
            </a:r>
            <a:r>
              <a:rPr lang="en-US" sz="1600" dirty="0">
                <a:solidFill>
                  <a:srgbClr val="000000"/>
                </a:solidFill>
                <a:latin typeface="Consolas"/>
              </a:rPr>
              <a:t>,sum)</a:t>
            </a:r>
          </a:p>
        </p:txBody>
      </p:sp>
      <p:sp>
        <p:nvSpPr>
          <p:cNvPr id="10" name="Rectangle 9">
            <a:extLst>
              <a:ext uri="{FF2B5EF4-FFF2-40B4-BE49-F238E27FC236}">
                <a16:creationId xmlns:a16="http://schemas.microsoft.com/office/drawing/2014/main" id="{BD707BE7-60A8-4B49-8669-B81A21CD70D3}"/>
              </a:ext>
            </a:extLst>
          </p:cNvPr>
          <p:cNvSpPr/>
          <p:nvPr/>
        </p:nvSpPr>
        <p:spPr>
          <a:xfrm>
            <a:off x="286939" y="3574566"/>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p:txBody>
      </p:sp>
      <p:sp>
        <p:nvSpPr>
          <p:cNvPr id="11" name="Rectangle: Top Corners Rounded 6">
            <a:extLst>
              <a:ext uri="{FF2B5EF4-FFF2-40B4-BE49-F238E27FC236}">
                <a16:creationId xmlns:a16="http://schemas.microsoft.com/office/drawing/2014/main" id="{44FCFFD0-2407-FA4F-A6AE-38ECBBEF3E7B}"/>
              </a:ext>
            </a:extLst>
          </p:cNvPr>
          <p:cNvSpPr/>
          <p:nvPr/>
        </p:nvSpPr>
        <p:spPr>
          <a:xfrm>
            <a:off x="286939" y="3245382"/>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12" name="Rectangle 11">
            <a:extLst>
              <a:ext uri="{FF2B5EF4-FFF2-40B4-BE49-F238E27FC236}">
                <a16:creationId xmlns:a16="http://schemas.microsoft.com/office/drawing/2014/main" id="{80F08611-7A58-5249-ABFB-98DCC4A2436E}"/>
              </a:ext>
            </a:extLst>
          </p:cNvPr>
          <p:cNvSpPr/>
          <p:nvPr/>
        </p:nvSpPr>
        <p:spPr>
          <a:xfrm>
            <a:off x="8154590" y="3739158"/>
            <a:ext cx="2618186" cy="584775"/>
          </a:xfrm>
          <a:prstGeom prst="rect">
            <a:avLst/>
          </a:prstGeom>
          <a:solidFill>
            <a:schemeClr val="bg1">
              <a:lumMod val="95000"/>
            </a:schemeClr>
          </a:solidFill>
          <a:ln>
            <a:noFill/>
          </a:ln>
        </p:spPr>
        <p:txBody>
          <a:bodyPr wrap="square">
            <a:spAutoFit/>
          </a:bodyPr>
          <a:lstStyle/>
          <a:p>
            <a:r>
              <a:rPr lang="en-IN" sz="1600" dirty="0">
                <a:latin typeface="Consolas" pitchFamily="49" charset="0"/>
                <a:cs typeface="Consolas" panose="020B0609020204030204" pitchFamily="49" charset="0"/>
              </a:rPr>
              <a:t>Enter Number = 10</a:t>
            </a:r>
          </a:p>
          <a:p>
            <a:r>
              <a:rPr lang="en-IN" sz="1600" dirty="0">
                <a:latin typeface="Consolas" pitchFamily="49" charset="0"/>
                <a:cs typeface="Consolas" panose="020B0609020204030204" pitchFamily="49" charset="0"/>
              </a:rPr>
              <a:t>Sum= 385</a:t>
            </a:r>
          </a:p>
        </p:txBody>
      </p:sp>
      <p:sp>
        <p:nvSpPr>
          <p:cNvPr id="13" name="Rectangle: Top Corners Rounded 6">
            <a:extLst>
              <a:ext uri="{FF2B5EF4-FFF2-40B4-BE49-F238E27FC236}">
                <a16:creationId xmlns:a16="http://schemas.microsoft.com/office/drawing/2014/main" id="{00EA69AD-C86D-9B4A-A86B-1D7E1E90132B}"/>
              </a:ext>
            </a:extLst>
          </p:cNvPr>
          <p:cNvSpPr/>
          <p:nvPr/>
        </p:nvSpPr>
        <p:spPr>
          <a:xfrm>
            <a:off x="8154589" y="340997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34452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bg/>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
                                            <p:bg/>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build="p" animBg="1"/>
      <p:bldP spid="10" grpId="0" animBg="1"/>
      <p:bldP spid="11" grpId="0" animBg="1"/>
      <p:bldP spid="12" grpId="0" build="p"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EFEA-F1AE-396A-91B3-EFD312ADD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A4AEF-876A-C711-48D7-A318E673FA27}"/>
              </a:ext>
            </a:extLst>
          </p:cNvPr>
          <p:cNvSpPr>
            <a:spLocks noGrp="1"/>
          </p:cNvSpPr>
          <p:nvPr>
            <p:ph type="title"/>
          </p:nvPr>
        </p:nvSpPr>
        <p:spPr/>
        <p:txBody>
          <a:bodyPr/>
          <a:lstStyle/>
          <a:p>
            <a:r>
              <a:rPr lang="en-IN" dirty="0"/>
              <a:t>Advantages of Python (cont.)</a:t>
            </a:r>
            <a:endParaRPr lang="en-US" dirty="0"/>
          </a:p>
        </p:txBody>
      </p:sp>
      <p:sp>
        <p:nvSpPr>
          <p:cNvPr id="3" name="Content Placeholder 2">
            <a:extLst>
              <a:ext uri="{FF2B5EF4-FFF2-40B4-BE49-F238E27FC236}">
                <a16:creationId xmlns:a16="http://schemas.microsoft.com/office/drawing/2014/main" id="{D8AFC3FC-185B-3106-6FB9-04935F0F218B}"/>
              </a:ext>
            </a:extLst>
          </p:cNvPr>
          <p:cNvSpPr>
            <a:spLocks noGrp="1"/>
          </p:cNvSpPr>
          <p:nvPr>
            <p:ph idx="1"/>
          </p:nvPr>
        </p:nvSpPr>
        <p:spPr/>
        <p:txBody>
          <a:bodyPr/>
          <a:lstStyle/>
          <a:p>
            <a:r>
              <a:rPr lang="en-IN" b="1" dirty="0">
                <a:solidFill>
                  <a:srgbClr val="C00000"/>
                </a:solidFill>
              </a:rPr>
              <a:t>Interpreted Language</a:t>
            </a:r>
          </a:p>
          <a:p>
            <a:pPr lvl="1"/>
            <a:r>
              <a:rPr lang="en-IN" dirty="0"/>
              <a:t>A program written in high-level language has to be either </a:t>
            </a:r>
            <a:r>
              <a:rPr lang="en-IN" dirty="0">
                <a:solidFill>
                  <a:srgbClr val="C00000"/>
                </a:solidFill>
              </a:rPr>
              <a:t>compiled </a:t>
            </a:r>
            <a:r>
              <a:rPr lang="en-IN" dirty="0"/>
              <a:t>or</a:t>
            </a:r>
            <a:r>
              <a:rPr lang="en-IN" dirty="0">
                <a:solidFill>
                  <a:srgbClr val="C00000"/>
                </a:solidFill>
              </a:rPr>
              <a:t> interpreted</a:t>
            </a:r>
            <a:r>
              <a:rPr lang="en-IN" dirty="0"/>
              <a:t>.</a:t>
            </a:r>
          </a:p>
          <a:p>
            <a:pPr lvl="1"/>
            <a:r>
              <a:rPr lang="en-IN" dirty="0"/>
              <a:t>Python is an </a:t>
            </a:r>
            <a:r>
              <a:rPr lang="en-IN" dirty="0">
                <a:solidFill>
                  <a:srgbClr val="C00000"/>
                </a:solidFill>
              </a:rPr>
              <a:t>interpreted language </a:t>
            </a:r>
            <a:r>
              <a:rPr lang="en-IN" dirty="0"/>
              <a:t>which means that Python directly </a:t>
            </a:r>
            <a:r>
              <a:rPr lang="en-IN" dirty="0">
                <a:solidFill>
                  <a:srgbClr val="C00000"/>
                </a:solidFill>
              </a:rPr>
              <a:t>executes the code line by line</a:t>
            </a:r>
            <a:r>
              <a:rPr lang="en-IN" dirty="0"/>
              <a:t>. </a:t>
            </a:r>
          </a:p>
          <a:p>
            <a:pPr lvl="1"/>
            <a:r>
              <a:rPr lang="en-IN" dirty="0"/>
              <a:t>In case of any error, it stops further execution and reports back the error which has occurred.</a:t>
            </a:r>
            <a:endParaRPr lang="en-IN" dirty="0">
              <a:solidFill>
                <a:srgbClr val="C00000"/>
              </a:solidFill>
            </a:endParaRPr>
          </a:p>
          <a:p>
            <a:pPr lvl="1"/>
            <a:endParaRPr lang="en-IN" dirty="0"/>
          </a:p>
          <a:p>
            <a:pPr lvl="1"/>
            <a:endParaRPr lang="en-IN" dirty="0"/>
          </a:p>
          <a:p>
            <a:endParaRPr lang="en-IN" dirty="0"/>
          </a:p>
          <a:p>
            <a:pPr lvl="1"/>
            <a:endParaRPr lang="en-US" dirty="0"/>
          </a:p>
        </p:txBody>
      </p:sp>
      <p:sp>
        <p:nvSpPr>
          <p:cNvPr id="4" name="AutoShape 2">
            <a:extLst>
              <a:ext uri="{FF2B5EF4-FFF2-40B4-BE49-F238E27FC236}">
                <a16:creationId xmlns:a16="http://schemas.microsoft.com/office/drawing/2014/main" id="{5FCAAD59-AB83-937D-AD13-94772B69CB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CA64A61-27DC-6130-31D1-D418480CE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72" y="2448300"/>
            <a:ext cx="7997151" cy="3814139"/>
          </a:xfrm>
          <a:prstGeom prst="rect">
            <a:avLst/>
          </a:prstGeom>
        </p:spPr>
      </p:pic>
      <p:sp>
        <p:nvSpPr>
          <p:cNvPr id="7" name="Rectangle 6">
            <a:extLst>
              <a:ext uri="{FF2B5EF4-FFF2-40B4-BE49-F238E27FC236}">
                <a16:creationId xmlns:a16="http://schemas.microsoft.com/office/drawing/2014/main" id="{9DCC9E9F-68FF-B099-2BB6-1B276E18A5C3}"/>
              </a:ext>
            </a:extLst>
          </p:cNvPr>
          <p:cNvSpPr/>
          <p:nvPr/>
        </p:nvSpPr>
        <p:spPr>
          <a:xfrm>
            <a:off x="1049572" y="2859932"/>
            <a:ext cx="730590" cy="21400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DCE2EBF-0E66-B992-781F-58828C21D9B5}"/>
              </a:ext>
            </a:extLst>
          </p:cNvPr>
          <p:cNvSpPr/>
          <p:nvPr/>
        </p:nvSpPr>
        <p:spPr>
          <a:xfrm>
            <a:off x="1049572" y="4597187"/>
            <a:ext cx="730590" cy="21400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7B03A8A-9CF3-3406-EB7F-CC5DCD7F939D}"/>
              </a:ext>
            </a:extLst>
          </p:cNvPr>
          <p:cNvSpPr txBox="1"/>
          <p:nvPr/>
        </p:nvSpPr>
        <p:spPr>
          <a:xfrm>
            <a:off x="8044775" y="4477364"/>
            <a:ext cx="4016046" cy="400110"/>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dirty="0"/>
              <a:t>C : compiled language</a:t>
            </a:r>
          </a:p>
        </p:txBody>
      </p:sp>
      <p:sp>
        <p:nvSpPr>
          <p:cNvPr id="10" name="TextBox 9">
            <a:extLst>
              <a:ext uri="{FF2B5EF4-FFF2-40B4-BE49-F238E27FC236}">
                <a16:creationId xmlns:a16="http://schemas.microsoft.com/office/drawing/2014/main" id="{EDEF5E45-2151-9BF5-A062-F90FC26E8EC8}"/>
              </a:ext>
            </a:extLst>
          </p:cNvPr>
          <p:cNvSpPr txBox="1"/>
          <p:nvPr/>
        </p:nvSpPr>
        <p:spPr>
          <a:xfrm>
            <a:off x="8044774" y="4985262"/>
            <a:ext cx="4016045" cy="400110"/>
          </a:xfrm>
          <a:prstGeom prst="rect">
            <a:avLst/>
          </a:prstGeom>
          <a:solidFill>
            <a:srgbClr val="002060"/>
          </a:solidFill>
          <a:ln>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defPPr>
              <a:defRPr lang="en-US"/>
            </a:defPPr>
            <a:lvl1pPr>
              <a:defRPr sz="2000">
                <a:solidFill>
                  <a:schemeClr val="lt1"/>
                </a:solidFill>
                <a:latin typeface="Arial Rounded MT Bold" panose="020F07040305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dirty="0"/>
              <a:t>Python  : interpreted language</a:t>
            </a:r>
          </a:p>
        </p:txBody>
      </p:sp>
    </p:spTree>
    <p:extLst>
      <p:ext uri="{BB962C8B-B14F-4D97-AF65-F5344CB8AC3E}">
        <p14:creationId xmlns:p14="http://schemas.microsoft.com/office/powerpoint/2010/main" val="22770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2000"/>
                                        <p:tgtEl>
                                          <p:spTgt spid="8"/>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programs</a:t>
            </a:r>
          </a:p>
        </p:txBody>
      </p:sp>
      <p:sp>
        <p:nvSpPr>
          <p:cNvPr id="3" name="Content Placeholder 2"/>
          <p:cNvSpPr>
            <a:spLocks noGrp="1"/>
          </p:cNvSpPr>
          <p:nvPr>
            <p:ph idx="1"/>
          </p:nvPr>
        </p:nvSpPr>
        <p:spPr/>
        <p:txBody>
          <a:bodyPr/>
          <a:lstStyle/>
          <a:p>
            <a:r>
              <a:rPr lang="en-US" dirty="0"/>
              <a:t>Do Following programs using for and while loop.</a:t>
            </a:r>
          </a:p>
          <a:p>
            <a:pPr lvl="1"/>
            <a:r>
              <a:rPr lang="en-US" dirty="0"/>
              <a:t>WAP to find out sum of first and last digit of a given number</a:t>
            </a:r>
          </a:p>
          <a:p>
            <a:pPr lvl="1"/>
            <a:r>
              <a:rPr lang="en-US" dirty="0"/>
              <a:t>WAP to find whether the given number is prime or not.</a:t>
            </a:r>
          </a:p>
          <a:p>
            <a:pPr lvl="1"/>
            <a:r>
              <a:rPr lang="en-US" dirty="0"/>
              <a:t>WAP to find out prime numbers between given two numbers</a:t>
            </a:r>
          </a:p>
          <a:p>
            <a:pPr lvl="1"/>
            <a:r>
              <a:rPr lang="en-US" dirty="0"/>
              <a:t>WAP to print given number in reverse order.</a:t>
            </a:r>
          </a:p>
          <a:p>
            <a:pPr lvl="1"/>
            <a:r>
              <a:rPr lang="en-US" dirty="0"/>
              <a:t>WAP to check whether the given number is Armstrong or not.</a:t>
            </a:r>
          </a:p>
          <a:p>
            <a:pPr lvl="1"/>
            <a:r>
              <a:rPr lang="en-US" dirty="0"/>
              <a:t>WAP to find the sum of 1 + (1+2) + (1+2+3) + (1+2+3+4)+ …+(1+2+3+4+….+n).</a:t>
            </a:r>
          </a:p>
          <a:p>
            <a:pPr lvl="1"/>
            <a:endParaRPr lang="en-US" dirty="0"/>
          </a:p>
        </p:txBody>
      </p:sp>
    </p:spTree>
    <p:extLst>
      <p:ext uri="{BB962C8B-B14F-4D97-AF65-F5344CB8AC3E}">
        <p14:creationId xmlns:p14="http://schemas.microsoft.com/office/powerpoint/2010/main" val="12405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break keyword</a:t>
            </a:r>
            <a:endParaRPr lang="en-US" dirty="0"/>
          </a:p>
        </p:txBody>
      </p:sp>
      <p:sp>
        <p:nvSpPr>
          <p:cNvPr id="3" name="Content Placeholder 2"/>
          <p:cNvSpPr>
            <a:spLocks noGrp="1"/>
          </p:cNvSpPr>
          <p:nvPr>
            <p:ph idx="1"/>
          </p:nvPr>
        </p:nvSpPr>
        <p:spPr>
          <a:xfrm>
            <a:off x="131180" y="863445"/>
            <a:ext cx="11870320" cy="2492688"/>
          </a:xfrm>
        </p:spPr>
        <p:txBody>
          <a:bodyPr/>
          <a:lstStyle/>
          <a:p>
            <a:r>
              <a:rPr lang="en-IN" dirty="0">
                <a:solidFill>
                  <a:srgbClr val="C00000"/>
                </a:solidFill>
              </a:rPr>
              <a:t>Breaks</a:t>
            </a:r>
            <a:r>
              <a:rPr lang="en-IN" dirty="0"/>
              <a:t> out of the current </a:t>
            </a:r>
            <a:r>
              <a:rPr lang="en-IN" dirty="0">
                <a:solidFill>
                  <a:srgbClr val="C00000"/>
                </a:solidFill>
              </a:rPr>
              <a:t>closest enclosing loop</a:t>
            </a:r>
            <a:r>
              <a:rPr lang="en-IN" dirty="0"/>
              <a:t>.</a:t>
            </a:r>
          </a:p>
          <a:p>
            <a:r>
              <a:rPr lang="en-US" dirty="0"/>
              <a:t>Break Statement is a loop control statement that is used to </a:t>
            </a:r>
            <a:r>
              <a:rPr lang="en-US" dirty="0">
                <a:solidFill>
                  <a:srgbClr val="C00000"/>
                </a:solidFill>
              </a:rPr>
              <a:t>terminate the loop</a:t>
            </a:r>
            <a:r>
              <a:rPr lang="en-US" dirty="0"/>
              <a:t>. </a:t>
            </a:r>
          </a:p>
          <a:p>
            <a:r>
              <a:rPr lang="en-US" dirty="0"/>
              <a:t>As soon as the break statement is encountered from within a loop, the loop iterations stop there, and control returns from the loop immediately to the </a:t>
            </a:r>
            <a:r>
              <a:rPr lang="en-US" dirty="0">
                <a:solidFill>
                  <a:srgbClr val="C00000"/>
                </a:solidFill>
              </a:rPr>
              <a:t>first statement </a:t>
            </a:r>
            <a:r>
              <a:rPr lang="en-US" dirty="0"/>
              <a:t>after the loop. </a:t>
            </a:r>
          </a:p>
          <a:p>
            <a:r>
              <a:rPr lang="en-US" dirty="0"/>
              <a:t>Basically, break statements are used in situations when we are not sure about the actual number of iterations for the loop or we want to </a:t>
            </a:r>
            <a:r>
              <a:rPr lang="en-US" dirty="0">
                <a:solidFill>
                  <a:srgbClr val="C00000"/>
                </a:solidFill>
              </a:rPr>
              <a:t>terminate the loop based on some condition</a:t>
            </a:r>
            <a:r>
              <a:rPr lang="en-US" dirty="0"/>
              <a:t>.  </a:t>
            </a: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2" name="Rectangle 11">
            <a:extLst>
              <a:ext uri="{FF2B5EF4-FFF2-40B4-BE49-F238E27FC236}">
                <a16:creationId xmlns:a16="http://schemas.microsoft.com/office/drawing/2014/main" id="{D456EBDA-49A4-A843-A786-6989C63A54AA}"/>
              </a:ext>
            </a:extLst>
          </p:cNvPr>
          <p:cNvSpPr/>
          <p:nvPr/>
        </p:nvSpPr>
        <p:spPr>
          <a:xfrm>
            <a:off x="940611" y="3731791"/>
            <a:ext cx="1526141" cy="338554"/>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break</a:t>
            </a:r>
            <a:r>
              <a:rPr lang="en-US" sz="1600" dirty="0">
                <a:solidFill>
                  <a:srgbClr val="000000"/>
                </a:solidFill>
                <a:latin typeface="Consolas"/>
              </a:rPr>
              <a:t> </a:t>
            </a:r>
          </a:p>
        </p:txBody>
      </p:sp>
      <p:sp>
        <p:nvSpPr>
          <p:cNvPr id="13" name="Rectangle 12">
            <a:extLst>
              <a:ext uri="{FF2B5EF4-FFF2-40B4-BE49-F238E27FC236}">
                <a16:creationId xmlns:a16="http://schemas.microsoft.com/office/drawing/2014/main" id="{35F9F4A0-4592-C04D-B2D0-0BF66A3BFA20}"/>
              </a:ext>
            </a:extLst>
          </p:cNvPr>
          <p:cNvSpPr/>
          <p:nvPr/>
        </p:nvSpPr>
        <p:spPr>
          <a:xfrm>
            <a:off x="440618" y="3731791"/>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440618" y="340260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5" name="Rectangle 14">
            <a:extLst>
              <a:ext uri="{FF2B5EF4-FFF2-40B4-BE49-F238E27FC236}">
                <a16:creationId xmlns:a16="http://schemas.microsoft.com/office/drawing/2014/main" id="{D456EBDA-49A4-A843-A786-6989C63A54AA}"/>
              </a:ext>
            </a:extLst>
          </p:cNvPr>
          <p:cNvSpPr/>
          <p:nvPr/>
        </p:nvSpPr>
        <p:spPr>
          <a:xfrm>
            <a:off x="940611" y="4594602"/>
            <a:ext cx="4605622" cy="1323439"/>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temp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5</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temp == </a:t>
            </a:r>
            <a:r>
              <a:rPr lang="en-US" sz="1600" dirty="0">
                <a:solidFill>
                  <a:srgbClr val="098658"/>
                </a:solidFill>
                <a:latin typeface="Consolas"/>
              </a:rPr>
              <a:t>2</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break</a:t>
            </a:r>
            <a:endParaRPr lang="en-US" sz="1600" dirty="0">
              <a:solidFill>
                <a:srgbClr val="000000"/>
              </a:solidFill>
              <a:latin typeface="Consolas"/>
            </a:endParaRP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    print(temp)</a:t>
            </a:r>
            <a:endParaRPr lang="en-US" sz="1600" b="0" dirty="0">
              <a:solidFill>
                <a:srgbClr val="000000"/>
              </a:solidFill>
              <a:latin typeface="Consolas"/>
            </a:endParaRPr>
          </a:p>
        </p:txBody>
      </p:sp>
      <p:sp>
        <p:nvSpPr>
          <p:cNvPr id="16" name="Rectangle 15">
            <a:extLst>
              <a:ext uri="{FF2B5EF4-FFF2-40B4-BE49-F238E27FC236}">
                <a16:creationId xmlns:a16="http://schemas.microsoft.com/office/drawing/2014/main" id="{35F9F4A0-4592-C04D-B2D0-0BF66A3BFA20}"/>
              </a:ext>
            </a:extLst>
          </p:cNvPr>
          <p:cNvSpPr/>
          <p:nvPr/>
        </p:nvSpPr>
        <p:spPr>
          <a:xfrm>
            <a:off x="440618" y="4594602"/>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7" name="Rectangle: Top Corners Rounded 6">
            <a:extLst>
              <a:ext uri="{FF2B5EF4-FFF2-40B4-BE49-F238E27FC236}">
                <a16:creationId xmlns:a16="http://schemas.microsoft.com/office/drawing/2014/main" id="{0336C271-A2A3-9445-9946-5006F0A250F4}"/>
              </a:ext>
            </a:extLst>
          </p:cNvPr>
          <p:cNvSpPr/>
          <p:nvPr/>
        </p:nvSpPr>
        <p:spPr>
          <a:xfrm>
            <a:off x="440618" y="4265418"/>
            <a:ext cx="171156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breakdemo.py</a:t>
            </a:r>
          </a:p>
        </p:txBody>
      </p:sp>
      <p:sp>
        <p:nvSpPr>
          <p:cNvPr id="18" name="Line Callout 1 17"/>
          <p:cNvSpPr/>
          <p:nvPr/>
        </p:nvSpPr>
        <p:spPr>
          <a:xfrm>
            <a:off x="4381136" y="4198041"/>
            <a:ext cx="1406636" cy="1673525"/>
          </a:xfrm>
          <a:prstGeom prst="borderCallout1">
            <a:avLst>
              <a:gd name="adj1" fmla="val 53885"/>
              <a:gd name="adj2" fmla="val -612"/>
              <a:gd name="adj3" fmla="val 47769"/>
              <a:gd name="adj4" fmla="val -10534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0</a:t>
            </a:r>
          </a:p>
          <a:p>
            <a:pPr algn="ctr"/>
            <a:r>
              <a:rPr lang="en-IN" dirty="0">
                <a:solidFill>
                  <a:schemeClr val="tx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bg/>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15" grpId="0" build="p" animBg="1"/>
      <p:bldP spid="16" grpId="0" animBg="1"/>
      <p:bldP spid="17" grpId="0" animBg="1"/>
      <p:bldP spid="18" grpId="0" animBg="1"/>
      <p:bldP spid="1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55FD-5826-3944-9285-B13BD18EDF5E}"/>
              </a:ext>
            </a:extLst>
          </p:cNvPr>
          <p:cNvSpPr>
            <a:spLocks noGrp="1"/>
          </p:cNvSpPr>
          <p:nvPr>
            <p:ph type="title"/>
          </p:nvPr>
        </p:nvSpPr>
        <p:spPr/>
        <p:txBody>
          <a:bodyPr/>
          <a:lstStyle/>
          <a:p>
            <a:r>
              <a:rPr lang="en-IN" dirty="0"/>
              <a:t>continue keyword</a:t>
            </a:r>
            <a:endParaRPr lang="en-US" dirty="0"/>
          </a:p>
        </p:txBody>
      </p:sp>
      <p:sp>
        <p:nvSpPr>
          <p:cNvPr id="5" name="Content Placeholder 2">
            <a:extLst>
              <a:ext uri="{FF2B5EF4-FFF2-40B4-BE49-F238E27FC236}">
                <a16:creationId xmlns:a16="http://schemas.microsoft.com/office/drawing/2014/main" id="{5A557487-BA34-6F4D-884C-8B766036852D}"/>
              </a:ext>
            </a:extLst>
          </p:cNvPr>
          <p:cNvSpPr>
            <a:spLocks noGrp="1"/>
          </p:cNvSpPr>
          <p:nvPr>
            <p:ph idx="1"/>
          </p:nvPr>
        </p:nvSpPr>
        <p:spPr>
          <a:xfrm>
            <a:off x="131180" y="863444"/>
            <a:ext cx="11929641" cy="5590565"/>
          </a:xfrm>
        </p:spPr>
        <p:txBody>
          <a:bodyPr/>
          <a:lstStyle/>
          <a:p>
            <a:r>
              <a:rPr lang="en-US" dirty="0"/>
              <a:t>Goes to the top of the </a:t>
            </a:r>
            <a:r>
              <a:rPr lang="en-US" dirty="0">
                <a:solidFill>
                  <a:srgbClr val="C00000"/>
                </a:solidFill>
              </a:rPr>
              <a:t>current closest enclosing loop</a:t>
            </a:r>
            <a:r>
              <a:rPr lang="en-US" dirty="0"/>
              <a:t>.</a:t>
            </a:r>
          </a:p>
          <a:p>
            <a:r>
              <a:rPr lang="en-US" dirty="0"/>
              <a:t>Continue statement is a loop control statement that forces to execute the </a:t>
            </a:r>
            <a:r>
              <a:rPr lang="en-US" dirty="0">
                <a:solidFill>
                  <a:srgbClr val="C00000"/>
                </a:solidFill>
              </a:rPr>
              <a:t>next iteration </a:t>
            </a:r>
            <a:r>
              <a:rPr lang="en-US" dirty="0"/>
              <a:t>of the loop while </a:t>
            </a:r>
            <a:r>
              <a:rPr lang="en-US" dirty="0">
                <a:solidFill>
                  <a:srgbClr val="C00000"/>
                </a:solidFill>
              </a:rPr>
              <a:t>skipping the rest </a:t>
            </a:r>
            <a:r>
              <a:rPr lang="en-US" dirty="0"/>
              <a:t>of the code inside the loop for the current iteration only i.e. </a:t>
            </a:r>
          </a:p>
          <a:p>
            <a:r>
              <a:rPr lang="en-US" dirty="0"/>
              <a:t>When the continue statement is executed in the loop, the code inside the loop following the continue statement will be </a:t>
            </a:r>
            <a:r>
              <a:rPr lang="en-US" dirty="0">
                <a:solidFill>
                  <a:srgbClr val="C00000"/>
                </a:solidFill>
              </a:rPr>
              <a:t>skipped</a:t>
            </a:r>
            <a:r>
              <a:rPr lang="en-US" dirty="0"/>
              <a:t> for the </a:t>
            </a:r>
            <a:r>
              <a:rPr lang="en-US" dirty="0">
                <a:solidFill>
                  <a:srgbClr val="C00000"/>
                </a:solidFill>
              </a:rPr>
              <a:t>current iteration </a:t>
            </a:r>
            <a:r>
              <a:rPr lang="en-US" dirty="0"/>
              <a:t>and the next iteration of the loop will begin.</a:t>
            </a:r>
          </a:p>
          <a:p>
            <a:endParaRPr lang="en-US" dirty="0"/>
          </a:p>
          <a:p>
            <a:pPr marL="0" indent="0">
              <a:buNone/>
            </a:pPr>
            <a:r>
              <a:rPr lang="en-US" b="1" dirty="0"/>
              <a:t/>
            </a:r>
            <a:br>
              <a:rPr lang="en-US" b="1" dirty="0"/>
            </a:br>
            <a:endParaRPr lang="en-US" b="1"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11" name="Rectangle 10">
            <a:extLst>
              <a:ext uri="{FF2B5EF4-FFF2-40B4-BE49-F238E27FC236}">
                <a16:creationId xmlns:a16="http://schemas.microsoft.com/office/drawing/2014/main" id="{8D306E76-8171-FE4F-BE47-219508BA77AC}"/>
              </a:ext>
            </a:extLst>
          </p:cNvPr>
          <p:cNvSpPr/>
          <p:nvPr/>
        </p:nvSpPr>
        <p:spPr>
          <a:xfrm>
            <a:off x="940611" y="3731791"/>
            <a:ext cx="1526141" cy="338554"/>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continue</a:t>
            </a:r>
            <a:r>
              <a:rPr lang="en-US" sz="1600" dirty="0">
                <a:solidFill>
                  <a:srgbClr val="000000"/>
                </a:solidFill>
                <a:latin typeface="Consolas"/>
              </a:rPr>
              <a:t> </a:t>
            </a:r>
          </a:p>
        </p:txBody>
      </p:sp>
      <p:sp>
        <p:nvSpPr>
          <p:cNvPr id="12" name="Rectangle 11">
            <a:extLst>
              <a:ext uri="{FF2B5EF4-FFF2-40B4-BE49-F238E27FC236}">
                <a16:creationId xmlns:a16="http://schemas.microsoft.com/office/drawing/2014/main" id="{B5384E69-6117-724A-AFE4-26E5C787745E}"/>
              </a:ext>
            </a:extLst>
          </p:cNvPr>
          <p:cNvSpPr/>
          <p:nvPr/>
        </p:nvSpPr>
        <p:spPr>
          <a:xfrm>
            <a:off x="440618" y="3731791"/>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3" name="Rectangle: Top Corners Rounded 6">
            <a:extLst>
              <a:ext uri="{FF2B5EF4-FFF2-40B4-BE49-F238E27FC236}">
                <a16:creationId xmlns:a16="http://schemas.microsoft.com/office/drawing/2014/main" id="{2D9C5D7E-09AD-374C-9EFD-3F49F8874894}"/>
              </a:ext>
            </a:extLst>
          </p:cNvPr>
          <p:cNvSpPr/>
          <p:nvPr/>
        </p:nvSpPr>
        <p:spPr>
          <a:xfrm>
            <a:off x="440618" y="340260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1" name="Rectangle 20">
            <a:extLst>
              <a:ext uri="{FF2B5EF4-FFF2-40B4-BE49-F238E27FC236}">
                <a16:creationId xmlns:a16="http://schemas.microsoft.com/office/drawing/2014/main" id="{78E377BE-B153-8D4F-A1C3-73032CFED4A8}"/>
              </a:ext>
            </a:extLst>
          </p:cNvPr>
          <p:cNvSpPr/>
          <p:nvPr/>
        </p:nvSpPr>
        <p:spPr>
          <a:xfrm>
            <a:off x="854251" y="4678847"/>
            <a:ext cx="4605622" cy="1323439"/>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temp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5</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if</a:t>
            </a:r>
            <a:r>
              <a:rPr lang="en-US" sz="1600" dirty="0">
                <a:solidFill>
                  <a:srgbClr val="000000"/>
                </a:solidFill>
                <a:latin typeface="Consolas"/>
              </a:rPr>
              <a:t> temp == </a:t>
            </a:r>
            <a:r>
              <a:rPr lang="en-US" sz="1600" dirty="0">
                <a:solidFill>
                  <a:srgbClr val="098658"/>
                </a:solidFill>
                <a:latin typeface="Consolas"/>
              </a:rPr>
              <a:t>2</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continue</a:t>
            </a:r>
            <a:endParaRPr lang="en-US" sz="1600" dirty="0">
              <a:solidFill>
                <a:srgbClr val="000000"/>
              </a:solidFill>
              <a:latin typeface="Consolas"/>
            </a:endParaRP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    print(temp)</a:t>
            </a:r>
            <a:endParaRPr lang="en-US" sz="1600" b="0" dirty="0">
              <a:solidFill>
                <a:srgbClr val="000000"/>
              </a:solidFill>
              <a:latin typeface="Consolas"/>
            </a:endParaRPr>
          </a:p>
        </p:txBody>
      </p:sp>
      <p:sp>
        <p:nvSpPr>
          <p:cNvPr id="22" name="Rectangle 21">
            <a:extLst>
              <a:ext uri="{FF2B5EF4-FFF2-40B4-BE49-F238E27FC236}">
                <a16:creationId xmlns:a16="http://schemas.microsoft.com/office/drawing/2014/main" id="{B7087BD3-ADA5-4343-9CE8-88D9812F3107}"/>
              </a:ext>
            </a:extLst>
          </p:cNvPr>
          <p:cNvSpPr/>
          <p:nvPr/>
        </p:nvSpPr>
        <p:spPr>
          <a:xfrm>
            <a:off x="354258" y="4678847"/>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23" name="Rectangle: Top Corners Rounded 6">
            <a:extLst>
              <a:ext uri="{FF2B5EF4-FFF2-40B4-BE49-F238E27FC236}">
                <a16:creationId xmlns:a16="http://schemas.microsoft.com/office/drawing/2014/main" id="{D5A555B7-C5A1-9A49-95DD-E043E10D3567}"/>
              </a:ext>
            </a:extLst>
          </p:cNvPr>
          <p:cNvSpPr/>
          <p:nvPr/>
        </p:nvSpPr>
        <p:spPr>
          <a:xfrm>
            <a:off x="354259" y="4349663"/>
            <a:ext cx="169756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continuedemo.py</a:t>
            </a:r>
          </a:p>
        </p:txBody>
      </p:sp>
      <p:sp>
        <p:nvSpPr>
          <p:cNvPr id="24" name="Line Callout 1 23">
            <a:extLst>
              <a:ext uri="{FF2B5EF4-FFF2-40B4-BE49-F238E27FC236}">
                <a16:creationId xmlns:a16="http://schemas.microsoft.com/office/drawing/2014/main" id="{FE909BD2-F445-3C42-99C1-1713155BD007}"/>
              </a:ext>
            </a:extLst>
          </p:cNvPr>
          <p:cNvSpPr/>
          <p:nvPr/>
        </p:nvSpPr>
        <p:spPr>
          <a:xfrm>
            <a:off x="4294776" y="4282286"/>
            <a:ext cx="1406636" cy="1673525"/>
          </a:xfrm>
          <a:prstGeom prst="borderCallout1">
            <a:avLst>
              <a:gd name="adj1" fmla="val 53885"/>
              <a:gd name="adj2" fmla="val -612"/>
              <a:gd name="adj3" fmla="val 47769"/>
              <a:gd name="adj4" fmla="val -10534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IN" dirty="0">
                <a:solidFill>
                  <a:schemeClr val="tx1"/>
                </a:solidFill>
              </a:rPr>
              <a:t>0</a:t>
            </a:r>
          </a:p>
          <a:p>
            <a:pPr algn="ctr"/>
            <a:r>
              <a:rPr lang="en-IN" dirty="0">
                <a:solidFill>
                  <a:schemeClr val="tx1"/>
                </a:solidFill>
              </a:rPr>
              <a:t>1</a:t>
            </a:r>
          </a:p>
          <a:p>
            <a:pPr algn="ctr"/>
            <a:r>
              <a:rPr lang="en-IN" dirty="0">
                <a:solidFill>
                  <a:schemeClr val="tx1"/>
                </a:solidFill>
              </a:rPr>
              <a:t>3</a:t>
            </a:r>
          </a:p>
          <a:p>
            <a:pPr algn="ctr"/>
            <a:r>
              <a:rPr lang="en-IN"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381536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animBg="1"/>
      <p:bldP spid="13" grpId="0" animBg="1"/>
      <p:bldP spid="21" grpId="0" build="p" animBg="1"/>
      <p:bldP spid="22" grpId="0" animBg="1"/>
      <p:bldP spid="23" grpId="0" animBg="1"/>
      <p:bldP spid="24" grpId="0" animBg="1"/>
      <p:bldP spid="24"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55FD-5826-3944-9285-B13BD18EDF5E}"/>
              </a:ext>
            </a:extLst>
          </p:cNvPr>
          <p:cNvSpPr>
            <a:spLocks noGrp="1"/>
          </p:cNvSpPr>
          <p:nvPr>
            <p:ph type="title"/>
          </p:nvPr>
        </p:nvSpPr>
        <p:spPr/>
        <p:txBody>
          <a:bodyPr/>
          <a:lstStyle/>
          <a:p>
            <a:r>
              <a:rPr lang="en-IN" dirty="0"/>
              <a:t>pass keyword</a:t>
            </a:r>
            <a:endParaRPr lang="en-US" dirty="0"/>
          </a:p>
        </p:txBody>
      </p:sp>
      <p:sp>
        <p:nvSpPr>
          <p:cNvPr id="5" name="Content Placeholder 2">
            <a:extLst>
              <a:ext uri="{FF2B5EF4-FFF2-40B4-BE49-F238E27FC236}">
                <a16:creationId xmlns:a16="http://schemas.microsoft.com/office/drawing/2014/main" id="{5A557487-BA34-6F4D-884C-8B766036852D}"/>
              </a:ext>
            </a:extLst>
          </p:cNvPr>
          <p:cNvSpPr>
            <a:spLocks noGrp="1"/>
          </p:cNvSpPr>
          <p:nvPr>
            <p:ph idx="1"/>
          </p:nvPr>
        </p:nvSpPr>
        <p:spPr>
          <a:xfrm>
            <a:off x="131180" y="863444"/>
            <a:ext cx="11929641" cy="5590565"/>
          </a:xfrm>
        </p:spPr>
        <p:txBody>
          <a:bodyPr/>
          <a:lstStyle/>
          <a:p>
            <a:r>
              <a:rPr lang="en-IN" dirty="0"/>
              <a:t>Does nothing at all, will be used as a </a:t>
            </a:r>
            <a:r>
              <a:rPr lang="en-IN" dirty="0">
                <a:solidFill>
                  <a:srgbClr val="C00000"/>
                </a:solidFill>
              </a:rPr>
              <a:t>placeholder</a:t>
            </a:r>
            <a:r>
              <a:rPr lang="en-IN" dirty="0"/>
              <a:t> in conditions where you don’t want to write anything.</a:t>
            </a:r>
          </a:p>
          <a:p>
            <a:r>
              <a:rPr lang="en-US" dirty="0"/>
              <a:t>The pass statement is a </a:t>
            </a:r>
            <a:r>
              <a:rPr lang="en-US" dirty="0">
                <a:solidFill>
                  <a:srgbClr val="C00000"/>
                </a:solidFill>
              </a:rPr>
              <a:t>null statement</a:t>
            </a:r>
            <a:r>
              <a:rPr lang="en-US" dirty="0"/>
              <a:t>. But the difference between pass and comment is that comment is ignored by the interpreter whereas pass is not ignored. </a:t>
            </a:r>
          </a:p>
          <a:p>
            <a:endParaRPr lang="en-IN" dirty="0"/>
          </a:p>
          <a:p>
            <a:endParaRPr lang="en-US" dirty="0"/>
          </a:p>
          <a:p>
            <a:pPr marL="0" indent="0">
              <a:buNone/>
            </a:pPr>
            <a:r>
              <a:rPr lang="en-US" b="1" dirty="0"/>
              <a:t/>
            </a:r>
            <a:br>
              <a:rPr lang="en-US" b="1" dirty="0"/>
            </a:br>
            <a:endParaRPr lang="en-US" b="1"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p:txBody>
      </p:sp>
      <p:sp>
        <p:nvSpPr>
          <p:cNvPr id="17" name="Rectangle 16">
            <a:extLst>
              <a:ext uri="{FF2B5EF4-FFF2-40B4-BE49-F238E27FC236}">
                <a16:creationId xmlns:a16="http://schemas.microsoft.com/office/drawing/2014/main" id="{02FE048D-4B78-F045-9C7B-E41C1DD7739E}"/>
              </a:ext>
            </a:extLst>
          </p:cNvPr>
          <p:cNvSpPr/>
          <p:nvPr/>
        </p:nvSpPr>
        <p:spPr>
          <a:xfrm>
            <a:off x="1086992" y="3085285"/>
            <a:ext cx="1526141" cy="338554"/>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pass</a:t>
            </a:r>
            <a:r>
              <a:rPr lang="en-US" sz="1600" dirty="0">
                <a:solidFill>
                  <a:srgbClr val="000000"/>
                </a:solidFill>
                <a:latin typeface="Consolas"/>
              </a:rPr>
              <a:t> </a:t>
            </a:r>
          </a:p>
        </p:txBody>
      </p:sp>
      <p:sp>
        <p:nvSpPr>
          <p:cNvPr id="18" name="Rectangle 17">
            <a:extLst>
              <a:ext uri="{FF2B5EF4-FFF2-40B4-BE49-F238E27FC236}">
                <a16:creationId xmlns:a16="http://schemas.microsoft.com/office/drawing/2014/main" id="{B3A4606D-01A3-0B47-BFE8-F76BBD9ADD68}"/>
              </a:ext>
            </a:extLst>
          </p:cNvPr>
          <p:cNvSpPr/>
          <p:nvPr/>
        </p:nvSpPr>
        <p:spPr>
          <a:xfrm>
            <a:off x="586999" y="3085285"/>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9" name="Rectangle: Top Corners Rounded 6">
            <a:extLst>
              <a:ext uri="{FF2B5EF4-FFF2-40B4-BE49-F238E27FC236}">
                <a16:creationId xmlns:a16="http://schemas.microsoft.com/office/drawing/2014/main" id="{FD87D6F1-678F-F34E-9A83-37292ADA8FCA}"/>
              </a:ext>
            </a:extLst>
          </p:cNvPr>
          <p:cNvSpPr/>
          <p:nvPr/>
        </p:nvSpPr>
        <p:spPr>
          <a:xfrm>
            <a:off x="586999" y="2756101"/>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1" name="Rectangle 10">
            <a:extLst>
              <a:ext uri="{FF2B5EF4-FFF2-40B4-BE49-F238E27FC236}">
                <a16:creationId xmlns:a16="http://schemas.microsoft.com/office/drawing/2014/main" id="{6114E5A4-2084-C24E-A406-34E20D2CD840}"/>
              </a:ext>
            </a:extLst>
          </p:cNvPr>
          <p:cNvSpPr/>
          <p:nvPr/>
        </p:nvSpPr>
        <p:spPr>
          <a:xfrm>
            <a:off x="1086992" y="3947369"/>
            <a:ext cx="4605622" cy="584775"/>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for</a:t>
            </a:r>
            <a:r>
              <a:rPr lang="en-US" sz="1600" dirty="0">
                <a:solidFill>
                  <a:srgbClr val="000000"/>
                </a:solidFill>
                <a:latin typeface="Consolas"/>
              </a:rPr>
              <a:t> temp </a:t>
            </a:r>
            <a:r>
              <a:rPr lang="en-US" sz="1600" dirty="0">
                <a:solidFill>
                  <a:srgbClr val="0000FF"/>
                </a:solidFill>
                <a:latin typeface="Consolas"/>
              </a:rPr>
              <a:t>in</a:t>
            </a:r>
            <a:r>
              <a:rPr lang="en-US" sz="1600" dirty="0">
                <a:solidFill>
                  <a:srgbClr val="000000"/>
                </a:solidFill>
                <a:latin typeface="Consolas"/>
              </a:rPr>
              <a:t> range(</a:t>
            </a:r>
            <a:r>
              <a:rPr lang="en-US" sz="1600" dirty="0">
                <a:solidFill>
                  <a:srgbClr val="098658"/>
                </a:solidFill>
                <a:latin typeface="Consolas"/>
              </a:rPr>
              <a:t>5</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00FF"/>
                </a:solidFill>
                <a:latin typeface="Consolas"/>
              </a:rPr>
              <a:t>pass</a:t>
            </a:r>
            <a:endParaRPr lang="en-US" sz="1600" b="0" dirty="0">
              <a:solidFill>
                <a:srgbClr val="000000"/>
              </a:solidFill>
              <a:latin typeface="Consolas"/>
            </a:endParaRPr>
          </a:p>
        </p:txBody>
      </p:sp>
      <p:sp>
        <p:nvSpPr>
          <p:cNvPr id="12" name="Rectangle 11">
            <a:extLst>
              <a:ext uri="{FF2B5EF4-FFF2-40B4-BE49-F238E27FC236}">
                <a16:creationId xmlns:a16="http://schemas.microsoft.com/office/drawing/2014/main" id="{2A38113D-0666-A647-82C0-E49A32EE4ACA}"/>
              </a:ext>
            </a:extLst>
          </p:cNvPr>
          <p:cNvSpPr/>
          <p:nvPr/>
        </p:nvSpPr>
        <p:spPr>
          <a:xfrm>
            <a:off x="586999" y="3947369"/>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0" name="Rectangle: Top Corners Rounded 6">
            <a:extLst>
              <a:ext uri="{FF2B5EF4-FFF2-40B4-BE49-F238E27FC236}">
                <a16:creationId xmlns:a16="http://schemas.microsoft.com/office/drawing/2014/main" id="{0EEF7339-C4B8-EB4B-A7FB-3BA75A442D3C}"/>
              </a:ext>
            </a:extLst>
          </p:cNvPr>
          <p:cNvSpPr/>
          <p:nvPr/>
        </p:nvSpPr>
        <p:spPr>
          <a:xfrm>
            <a:off x="586999" y="3618185"/>
            <a:ext cx="184396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passdemo.py</a:t>
            </a:r>
          </a:p>
        </p:txBody>
      </p:sp>
      <p:sp>
        <p:nvSpPr>
          <p:cNvPr id="21" name="Line Callout 1 20">
            <a:extLst>
              <a:ext uri="{FF2B5EF4-FFF2-40B4-BE49-F238E27FC236}">
                <a16:creationId xmlns:a16="http://schemas.microsoft.com/office/drawing/2014/main" id="{3C524E1D-965B-7F46-B359-63E9207646EC}"/>
              </a:ext>
            </a:extLst>
          </p:cNvPr>
          <p:cNvSpPr/>
          <p:nvPr/>
        </p:nvSpPr>
        <p:spPr>
          <a:xfrm>
            <a:off x="5948815" y="3731715"/>
            <a:ext cx="2151383" cy="431307"/>
          </a:xfrm>
          <a:prstGeom prst="borderCallout1">
            <a:avLst>
              <a:gd name="adj1" fmla="val 53885"/>
              <a:gd name="adj2" fmla="val -612"/>
              <a:gd name="adj3" fmla="val 125771"/>
              <a:gd name="adj4" fmla="val -6732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 </a:t>
            </a:r>
            <a:r>
              <a:rPr lang="en-IN" dirty="0">
                <a:solidFill>
                  <a:schemeClr val="tx1"/>
                </a:solidFill>
              </a:rPr>
              <a:t>(nothing)</a:t>
            </a:r>
            <a:endParaRPr lang="en-US" dirty="0">
              <a:solidFill>
                <a:schemeClr val="tx1"/>
              </a:solidFill>
            </a:endParaRPr>
          </a:p>
        </p:txBody>
      </p:sp>
    </p:spTree>
    <p:extLst>
      <p:ext uri="{BB962C8B-B14F-4D97-AF65-F5344CB8AC3E}">
        <p14:creationId xmlns:p14="http://schemas.microsoft.com/office/powerpoint/2010/main" val="359733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18" grpId="0" animBg="1"/>
      <p:bldP spid="19" grpId="0" animBg="1"/>
      <p:bldP spid="11" grpId="0" build="p" animBg="1"/>
      <p:bldP spid="12" grpId="0" animBg="1"/>
      <p:bldP spid="20" grpId="0" animBg="1"/>
      <p:bldP spid="21" grpId="0" animBg="1"/>
      <p:bldP spid="2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in python</a:t>
            </a:r>
            <a:endParaRPr lang="en-US" dirty="0"/>
          </a:p>
        </p:txBody>
      </p:sp>
      <p:sp>
        <p:nvSpPr>
          <p:cNvPr id="3" name="Content Placeholder 2"/>
          <p:cNvSpPr>
            <a:spLocks noGrp="1"/>
          </p:cNvSpPr>
          <p:nvPr>
            <p:ph idx="1"/>
          </p:nvPr>
        </p:nvSpPr>
        <p:spPr/>
        <p:txBody>
          <a:bodyPr/>
          <a:lstStyle/>
          <a:p>
            <a:r>
              <a:rPr lang="en-US" dirty="0"/>
              <a:t>String is </a:t>
            </a:r>
            <a:r>
              <a:rPr lang="en-US" dirty="0">
                <a:solidFill>
                  <a:srgbClr val="C00000"/>
                </a:solidFill>
              </a:rPr>
              <a:t>Ordered Sequence of character </a:t>
            </a:r>
            <a:r>
              <a:rPr lang="en-US" dirty="0"/>
              <a:t>such as “</a:t>
            </a:r>
            <a:r>
              <a:rPr lang="en-US" dirty="0" err="1"/>
              <a:t>darshan</a:t>
            </a:r>
            <a:r>
              <a:rPr lang="en-US" dirty="0"/>
              <a:t>”, ‘college’, “</a:t>
            </a:r>
            <a:r>
              <a:rPr lang="en-US" dirty="0" err="1"/>
              <a:t>રાજકોટ</a:t>
            </a:r>
            <a:r>
              <a:rPr lang="en-US" dirty="0"/>
              <a:t>” etc..</a:t>
            </a:r>
          </a:p>
          <a:p>
            <a:r>
              <a:rPr lang="en-US" dirty="0"/>
              <a:t>Strings are </a:t>
            </a:r>
            <a:r>
              <a:rPr lang="en-US" dirty="0">
                <a:solidFill>
                  <a:srgbClr val="C00000"/>
                </a:solidFill>
              </a:rPr>
              <a:t>arrays of bytes </a:t>
            </a:r>
            <a:r>
              <a:rPr lang="en-US" dirty="0"/>
              <a:t>representing </a:t>
            </a:r>
            <a:r>
              <a:rPr lang="en-US" dirty="0">
                <a:solidFill>
                  <a:srgbClr val="C00000"/>
                </a:solidFill>
              </a:rPr>
              <a:t>Unicode </a:t>
            </a:r>
            <a:r>
              <a:rPr lang="en-US" dirty="0"/>
              <a:t>characters.</a:t>
            </a:r>
          </a:p>
          <a:p>
            <a:r>
              <a:rPr lang="en-IN" dirty="0"/>
              <a:t>String can be represented as single, double or triple quotes.</a:t>
            </a:r>
          </a:p>
          <a:p>
            <a:pPr fontAlgn="base"/>
            <a:r>
              <a:rPr lang="en-US" dirty="0"/>
              <a:t>String with </a:t>
            </a:r>
            <a:r>
              <a:rPr lang="en-US" dirty="0">
                <a:solidFill>
                  <a:srgbClr val="C00000"/>
                </a:solidFill>
              </a:rPr>
              <a:t>triple</a:t>
            </a:r>
            <a:r>
              <a:rPr lang="en-US" dirty="0"/>
              <a:t> Quotes allows </a:t>
            </a:r>
            <a:r>
              <a:rPr lang="en-US" dirty="0">
                <a:solidFill>
                  <a:srgbClr val="C00000"/>
                </a:solidFill>
              </a:rPr>
              <a:t>multiple</a:t>
            </a:r>
            <a:r>
              <a:rPr lang="en-US" dirty="0"/>
              <a:t> lines.</a:t>
            </a:r>
          </a:p>
          <a:p>
            <a:pPr fontAlgn="base"/>
            <a:r>
              <a:rPr lang="en-IN" dirty="0"/>
              <a:t>String in python is </a:t>
            </a:r>
            <a:r>
              <a:rPr lang="en-IN" dirty="0">
                <a:solidFill>
                  <a:srgbClr val="C00000"/>
                </a:solidFill>
              </a:rPr>
              <a:t>immutable</a:t>
            </a:r>
            <a:r>
              <a:rPr lang="en-IN" dirty="0"/>
              <a:t>.</a:t>
            </a:r>
            <a:endParaRPr lang="en-US" dirty="0"/>
          </a:p>
          <a:p>
            <a:r>
              <a:rPr lang="en-US" dirty="0"/>
              <a:t>Square brackets can be used to access elements of the string, Ex. “</a:t>
            </a:r>
            <a:r>
              <a:rPr lang="en-US" dirty="0" err="1"/>
              <a:t>Darshan</a:t>
            </a:r>
            <a:r>
              <a:rPr lang="en-US" dirty="0"/>
              <a:t>”[1] = a, characters can also be accessed with reverse index like “</a:t>
            </a:r>
            <a:r>
              <a:rPr lang="en-US" dirty="0" err="1"/>
              <a:t>Darshan</a:t>
            </a:r>
            <a:r>
              <a:rPr lang="en-US" dirty="0"/>
              <a:t>”[-1] = n.</a:t>
            </a:r>
            <a:endParaRPr lang="en-IN" dirty="0"/>
          </a:p>
          <a:p>
            <a:endParaRPr lang="en-US" dirty="0"/>
          </a:p>
          <a:p>
            <a:endParaRPr lang="en-US" dirty="0"/>
          </a:p>
        </p:txBody>
      </p:sp>
      <p:sp>
        <p:nvSpPr>
          <p:cNvPr id="7" name="Rectangle 6">
            <a:extLst>
              <a:ext uri="{FF2B5EF4-FFF2-40B4-BE49-F238E27FC236}">
                <a16:creationId xmlns:a16="http://schemas.microsoft.com/office/drawing/2014/main" id="{D456EBDA-49A4-A843-A786-6989C63A54AA}"/>
              </a:ext>
            </a:extLst>
          </p:cNvPr>
          <p:cNvSpPr/>
          <p:nvPr/>
        </p:nvSpPr>
        <p:spPr>
          <a:xfrm>
            <a:off x="452435" y="4255264"/>
            <a:ext cx="10869686" cy="1569660"/>
          </a:xfrm>
          <a:prstGeom prst="rect">
            <a:avLst/>
          </a:prstGeom>
          <a:solidFill>
            <a:schemeClr val="bg1">
              <a:lumMod val="95000"/>
            </a:schemeClr>
          </a:solidFill>
          <a:ln>
            <a:noFill/>
          </a:ln>
        </p:spPr>
        <p:txBody>
          <a:bodyPr wrap="square">
            <a:spAutoFit/>
          </a:bodyPr>
          <a:lstStyle/>
          <a:p>
            <a:r>
              <a:rPr lang="en-US" sz="3200" b="1" dirty="0">
                <a:latin typeface="Consolas" pitchFamily="49" charset="0"/>
                <a:cs typeface="Consolas" panose="020B0609020204030204" pitchFamily="49" charset="0"/>
              </a:rPr>
              <a:t>            x = "  D  a  r  s  h  a  n  "</a:t>
            </a:r>
          </a:p>
          <a:p>
            <a:r>
              <a:rPr lang="en-IN" sz="3200" b="1" dirty="0">
                <a:latin typeface="Consolas" pitchFamily="49" charset="0"/>
                <a:cs typeface="Consolas" panose="020B0609020204030204" pitchFamily="49" charset="0"/>
              </a:rPr>
              <a:t>        index =    0  1  2  3  4  5  6</a:t>
            </a:r>
          </a:p>
          <a:p>
            <a:r>
              <a:rPr lang="en-IN" sz="3200" b="1" dirty="0">
                <a:latin typeface="Consolas" pitchFamily="49" charset="0"/>
                <a:cs typeface="Consolas" panose="020B0609020204030204" pitchFamily="49" charset="0"/>
              </a:rPr>
              <a:t>Reverse index </a:t>
            </a:r>
            <a:r>
              <a:rPr lang="en-IN" sz="3200" b="1">
                <a:latin typeface="Consolas" pitchFamily="49" charset="0"/>
                <a:cs typeface="Consolas" panose="020B0609020204030204" pitchFamily="49" charset="0"/>
              </a:rPr>
              <a:t>=    -7 </a:t>
            </a:r>
            <a:r>
              <a:rPr lang="en-IN" sz="3200" b="1" dirty="0">
                <a:latin typeface="Consolas" pitchFamily="49" charset="0"/>
                <a:cs typeface="Consolas" panose="020B0609020204030204" pitchFamily="49" charset="0"/>
              </a:rPr>
              <a:t>-6 -5 -4 -3 -2 -1 </a:t>
            </a:r>
          </a:p>
        </p:txBody>
      </p:sp>
      <p:sp>
        <p:nvSpPr>
          <p:cNvPr id="9" name="Rectangle: Top Corners Rounded 6">
            <a:extLst>
              <a:ext uri="{FF2B5EF4-FFF2-40B4-BE49-F238E27FC236}">
                <a16:creationId xmlns:a16="http://schemas.microsoft.com/office/drawing/2014/main" id="{0336C271-A2A3-9445-9946-5006F0A250F4}"/>
              </a:ext>
            </a:extLst>
          </p:cNvPr>
          <p:cNvSpPr/>
          <p:nvPr/>
        </p:nvSpPr>
        <p:spPr>
          <a:xfrm>
            <a:off x="452435" y="3926080"/>
            <a:ext cx="155102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index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uiExpand="1" build="p"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Slicing </a:t>
            </a:r>
            <a:endParaRPr lang="en-US" dirty="0"/>
          </a:p>
        </p:txBody>
      </p:sp>
      <p:sp>
        <p:nvSpPr>
          <p:cNvPr id="3" name="Content Placeholder 2"/>
          <p:cNvSpPr>
            <a:spLocks noGrp="1"/>
          </p:cNvSpPr>
          <p:nvPr>
            <p:ph idx="1"/>
          </p:nvPr>
        </p:nvSpPr>
        <p:spPr/>
        <p:txBody>
          <a:bodyPr/>
          <a:lstStyle/>
          <a:p>
            <a:r>
              <a:rPr lang="en-US" dirty="0"/>
              <a:t>We can get the </a:t>
            </a:r>
            <a:r>
              <a:rPr lang="en-US" dirty="0">
                <a:solidFill>
                  <a:srgbClr val="C00000"/>
                </a:solidFill>
              </a:rPr>
              <a:t>substring</a:t>
            </a:r>
            <a:r>
              <a:rPr lang="en-US" dirty="0"/>
              <a:t> in python using string slicing, we can specify </a:t>
            </a:r>
            <a:r>
              <a:rPr lang="en-US" dirty="0">
                <a:solidFill>
                  <a:srgbClr val="C00000"/>
                </a:solidFill>
              </a:rPr>
              <a:t>start index, end index and steps </a:t>
            </a:r>
            <a:r>
              <a:rPr lang="en-US" dirty="0"/>
              <a:t>(colon separated) to slice the string.</a:t>
            </a:r>
          </a:p>
          <a:p>
            <a:endParaRPr lang="en-IN" dirty="0"/>
          </a:p>
          <a:p>
            <a:endParaRPr lang="en-IN" dirty="0"/>
          </a:p>
          <a:p>
            <a:pPr>
              <a:buNone/>
            </a:pPr>
            <a:endParaRPr lang="en-IN" dirty="0"/>
          </a:p>
          <a:p>
            <a:endParaRPr lang="en-IN" dirty="0"/>
          </a:p>
          <a:p>
            <a:endParaRPr lang="en-IN" dirty="0"/>
          </a:p>
          <a:p>
            <a:pPr>
              <a:buNone/>
            </a:pPr>
            <a:endParaRPr lang="en-IN" b="1" dirty="0"/>
          </a:p>
        </p:txBody>
      </p:sp>
      <p:sp>
        <p:nvSpPr>
          <p:cNvPr id="4" name="Rectangle 3">
            <a:extLst>
              <a:ext uri="{FF2B5EF4-FFF2-40B4-BE49-F238E27FC236}">
                <a16:creationId xmlns:a16="http://schemas.microsoft.com/office/drawing/2014/main" id="{D456EBDA-49A4-A843-A786-6989C63A54AA}"/>
              </a:ext>
            </a:extLst>
          </p:cNvPr>
          <p:cNvSpPr/>
          <p:nvPr/>
        </p:nvSpPr>
        <p:spPr>
          <a:xfrm>
            <a:off x="522641" y="1895324"/>
            <a:ext cx="10238491"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p>
          <a:p>
            <a:r>
              <a:rPr lang="en-US" sz="1600" dirty="0" err="1">
                <a:solidFill>
                  <a:srgbClr val="000000"/>
                </a:solidFill>
                <a:latin typeface="Consolas"/>
              </a:rPr>
              <a:t>subx</a:t>
            </a:r>
            <a:r>
              <a:rPr lang="en-US" sz="1600" dirty="0">
                <a:solidFill>
                  <a:srgbClr val="000000"/>
                </a:solidFill>
                <a:latin typeface="Consolas"/>
              </a:rPr>
              <a:t> = x[</a:t>
            </a:r>
            <a:r>
              <a:rPr lang="en-US" sz="1600" dirty="0" err="1">
                <a:solidFill>
                  <a:srgbClr val="000000"/>
                </a:solidFill>
                <a:latin typeface="Consolas"/>
              </a:rPr>
              <a:t>startindex:endindex:steps</a:t>
            </a:r>
            <a:r>
              <a:rPr lang="en-US" sz="1600" dirty="0">
                <a:solidFill>
                  <a:srgbClr val="000000"/>
                </a:solidFill>
                <a:latin typeface="Consolas"/>
              </a:rPr>
              <a:t>]</a:t>
            </a:r>
            <a:endParaRPr lang="en-US" sz="1600" b="0" dirty="0">
              <a:solidFill>
                <a:srgbClr val="000000"/>
              </a:solidFill>
              <a:latin typeface="Consolas"/>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4" name="Rectangle 13">
            <a:extLst>
              <a:ext uri="{FF2B5EF4-FFF2-40B4-BE49-F238E27FC236}">
                <a16:creationId xmlns:a16="http://schemas.microsoft.com/office/drawing/2014/main" id="{D456EBDA-49A4-A843-A786-6989C63A54AA}"/>
              </a:ext>
            </a:extLst>
          </p:cNvPr>
          <p:cNvSpPr/>
          <p:nvPr/>
        </p:nvSpPr>
        <p:spPr>
          <a:xfrm>
            <a:off x="1022635" y="3165339"/>
            <a:ext cx="9679232" cy="280076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endParaRPr lang="en-US" sz="1600" dirty="0">
              <a:solidFill>
                <a:srgbClr val="000000"/>
              </a:solidFill>
              <a:latin typeface="Consolas"/>
            </a:endParaRPr>
          </a:p>
          <a:p>
            <a:r>
              <a:rPr lang="en-US" sz="1600" dirty="0">
                <a:solidFill>
                  <a:srgbClr val="000000"/>
                </a:solidFill>
                <a:latin typeface="Consolas"/>
              </a:rPr>
              <a:t>subx1 = x[</a:t>
            </a:r>
            <a:r>
              <a:rPr lang="en-US" sz="1600" dirty="0">
                <a:solidFill>
                  <a:srgbClr val="098658"/>
                </a:solidFill>
                <a:latin typeface="Consolas"/>
              </a:rPr>
              <a:t>0</a:t>
            </a:r>
            <a:r>
              <a:rPr lang="en-US" sz="1600" dirty="0">
                <a:solidFill>
                  <a:srgbClr val="000000"/>
                </a:solidFill>
                <a:latin typeface="Consolas"/>
              </a:rPr>
              <a:t>:</a:t>
            </a:r>
            <a:r>
              <a:rPr lang="en-US" sz="1600" dirty="0">
                <a:solidFill>
                  <a:srgbClr val="098658"/>
                </a:solidFill>
                <a:latin typeface="Consolas"/>
              </a:rPr>
              <a:t>7</a:t>
            </a:r>
            <a:r>
              <a:rPr lang="en-US" sz="1600" dirty="0">
                <a:solidFill>
                  <a:srgbClr val="000000"/>
                </a:solidFill>
                <a:latin typeface="Consolas"/>
              </a:rPr>
              <a:t>]</a:t>
            </a:r>
          </a:p>
          <a:p>
            <a:r>
              <a:rPr lang="en-US" sz="1600" dirty="0">
                <a:solidFill>
                  <a:srgbClr val="000000"/>
                </a:solidFill>
                <a:latin typeface="Consolas"/>
              </a:rPr>
              <a:t>subx2 = x[</a:t>
            </a:r>
            <a:r>
              <a:rPr lang="en-US" sz="1600" dirty="0">
                <a:solidFill>
                  <a:srgbClr val="098658"/>
                </a:solidFill>
                <a:latin typeface="Consolas"/>
              </a:rPr>
              <a:t>49</a:t>
            </a:r>
            <a:r>
              <a:rPr lang="en-US" sz="1600" dirty="0">
                <a:solidFill>
                  <a:srgbClr val="000000"/>
                </a:solidFill>
                <a:latin typeface="Consolas"/>
              </a:rPr>
              <a:t>:</a:t>
            </a:r>
            <a:r>
              <a:rPr lang="en-US" sz="1600" dirty="0">
                <a:solidFill>
                  <a:srgbClr val="098658"/>
                </a:solidFill>
                <a:latin typeface="Consolas"/>
              </a:rPr>
              <a:t>55</a:t>
            </a:r>
            <a:r>
              <a:rPr lang="en-US" sz="1600" dirty="0">
                <a:solidFill>
                  <a:srgbClr val="000000"/>
                </a:solidFill>
                <a:latin typeface="Consolas"/>
              </a:rPr>
              <a:t>]</a:t>
            </a:r>
          </a:p>
          <a:p>
            <a:r>
              <a:rPr lang="en-US" sz="1600" dirty="0">
                <a:solidFill>
                  <a:srgbClr val="000000"/>
                </a:solidFill>
                <a:latin typeface="Consolas"/>
              </a:rPr>
              <a:t>subx3 = x[</a:t>
            </a:r>
            <a:r>
              <a:rPr lang="en-US" sz="1600" dirty="0">
                <a:solidFill>
                  <a:srgbClr val="098658"/>
                </a:solidFill>
                <a:latin typeface="Consolas"/>
              </a:rPr>
              <a:t>66</a:t>
            </a:r>
            <a:r>
              <a:rPr lang="en-US" sz="1600" dirty="0">
                <a:solidFill>
                  <a:srgbClr val="000000"/>
                </a:solidFill>
                <a:latin typeface="Consolas"/>
              </a:rPr>
              <a:t>:]</a:t>
            </a:r>
          </a:p>
          <a:p>
            <a:r>
              <a:rPr lang="en-US" sz="1600" dirty="0">
                <a:solidFill>
                  <a:srgbClr val="000000"/>
                </a:solidFill>
                <a:latin typeface="Consolas"/>
              </a:rPr>
              <a:t>subx4 = x[::</a:t>
            </a:r>
            <a:r>
              <a:rPr lang="en-US" sz="1600" dirty="0">
                <a:solidFill>
                  <a:srgbClr val="098658"/>
                </a:solidFill>
                <a:latin typeface="Consolas"/>
              </a:rPr>
              <a:t>2</a:t>
            </a:r>
            <a:r>
              <a:rPr lang="en-US" sz="1600" dirty="0">
                <a:solidFill>
                  <a:srgbClr val="000000"/>
                </a:solidFill>
                <a:latin typeface="Consolas"/>
              </a:rPr>
              <a:t>]</a:t>
            </a:r>
          </a:p>
          <a:p>
            <a:r>
              <a:rPr lang="en-US" sz="1600" dirty="0">
                <a:solidFill>
                  <a:srgbClr val="000000"/>
                </a:solidFill>
                <a:latin typeface="Consolas"/>
              </a:rPr>
              <a:t>subx5 = x[::-</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print(subx1)</a:t>
            </a:r>
          </a:p>
          <a:p>
            <a:r>
              <a:rPr lang="en-US" sz="1600" dirty="0">
                <a:solidFill>
                  <a:srgbClr val="000000"/>
                </a:solidFill>
                <a:latin typeface="Consolas"/>
              </a:rPr>
              <a:t>print(subx2)</a:t>
            </a:r>
          </a:p>
          <a:p>
            <a:r>
              <a:rPr lang="en-US" sz="1600" dirty="0">
                <a:solidFill>
                  <a:srgbClr val="000000"/>
                </a:solidFill>
                <a:latin typeface="Consolas"/>
              </a:rPr>
              <a:t>print(subx3)</a:t>
            </a:r>
          </a:p>
          <a:p>
            <a:r>
              <a:rPr lang="en-US" sz="1600" dirty="0">
                <a:solidFill>
                  <a:srgbClr val="000000"/>
                </a:solidFill>
                <a:latin typeface="Consolas"/>
              </a:rPr>
              <a:t>print(subx4)</a:t>
            </a:r>
          </a:p>
          <a:p>
            <a:r>
              <a:rPr lang="en-US" sz="1600" dirty="0">
                <a:solidFill>
                  <a:srgbClr val="000000"/>
                </a:solidFill>
                <a:latin typeface="Consolas"/>
              </a:rPr>
              <a:t>print(subx5)</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3165339"/>
            <a:ext cx="499993" cy="280076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a:p>
            <a:pPr algn="r"/>
            <a:r>
              <a:rPr lang="en-IN" sz="1600" b="1" dirty="0">
                <a:solidFill>
                  <a:schemeClr val="tx1">
                    <a:lumMod val="75000"/>
                    <a:lumOff val="25000"/>
                  </a:schemeClr>
                </a:solidFill>
                <a:latin typeface="Consolas" panose="020B0609020204030204" pitchFamily="49" charset="0"/>
              </a:rPr>
              <a:t>11</a:t>
            </a: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28361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strslicedemo.py</a:t>
            </a:r>
          </a:p>
        </p:txBody>
      </p:sp>
      <p:sp>
        <p:nvSpPr>
          <p:cNvPr id="17" name="Line Callout 1 16"/>
          <p:cNvSpPr/>
          <p:nvPr/>
        </p:nvSpPr>
        <p:spPr>
          <a:xfrm>
            <a:off x="4665133" y="3525454"/>
            <a:ext cx="5607967" cy="420013"/>
          </a:xfrm>
          <a:prstGeom prst="borderCallout1">
            <a:avLst>
              <a:gd name="adj1" fmla="val 53885"/>
              <a:gd name="adj2" fmla="val -612"/>
              <a:gd name="adj3" fmla="val 299567"/>
              <a:gd name="adj4" fmla="val -387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endParaRPr lang="en-US" b="1" i="1" dirty="0">
              <a:solidFill>
                <a:srgbClr val="FF0000"/>
              </a:solidFill>
            </a:endParaRPr>
          </a:p>
        </p:txBody>
      </p:sp>
      <p:sp>
        <p:nvSpPr>
          <p:cNvPr id="12" name="Line Callout 1 11"/>
          <p:cNvSpPr/>
          <p:nvPr/>
        </p:nvSpPr>
        <p:spPr>
          <a:xfrm>
            <a:off x="5794233" y="2331655"/>
            <a:ext cx="4495800" cy="626533"/>
          </a:xfrm>
          <a:prstGeom prst="borderCallout1">
            <a:avLst>
              <a:gd name="adj1" fmla="val 53885"/>
              <a:gd name="adj2" fmla="val -612"/>
              <a:gd name="adj3" fmla="val 17568"/>
              <a:gd name="adj4" fmla="val -5791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endindex</a:t>
            </a:r>
            <a:r>
              <a:rPr lang="en-IN" dirty="0">
                <a:solidFill>
                  <a:schemeClr val="tx1"/>
                </a:solidFill>
              </a:rPr>
              <a:t> will not be included in the substring</a:t>
            </a:r>
            <a:endParaRPr lang="en-US" b="1" i="1" dirty="0">
              <a:solidFill>
                <a:srgbClr val="FF0000"/>
              </a:solidFill>
            </a:endParaRPr>
          </a:p>
        </p:txBody>
      </p:sp>
      <p:sp>
        <p:nvSpPr>
          <p:cNvPr id="13" name="Line Callout 1 12"/>
          <p:cNvSpPr/>
          <p:nvPr/>
        </p:nvSpPr>
        <p:spPr>
          <a:xfrm>
            <a:off x="4682066" y="4016521"/>
            <a:ext cx="5607967" cy="420013"/>
          </a:xfrm>
          <a:prstGeom prst="borderCallout1">
            <a:avLst>
              <a:gd name="adj1" fmla="val 53885"/>
              <a:gd name="adj2" fmla="val -612"/>
              <a:gd name="adj3" fmla="val 247156"/>
              <a:gd name="adj4" fmla="val -3939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18" name="Line Callout 1 17"/>
          <p:cNvSpPr/>
          <p:nvPr/>
        </p:nvSpPr>
        <p:spPr>
          <a:xfrm>
            <a:off x="4682066" y="4524521"/>
            <a:ext cx="5607967" cy="420013"/>
          </a:xfrm>
          <a:prstGeom prst="borderCallout1">
            <a:avLst>
              <a:gd name="adj1" fmla="val 53885"/>
              <a:gd name="adj2" fmla="val -612"/>
              <a:gd name="adj3" fmla="val 180634"/>
              <a:gd name="adj4" fmla="val -389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INDIA</a:t>
            </a:r>
            <a:endParaRPr lang="en-US" b="1" i="1" dirty="0">
              <a:solidFill>
                <a:srgbClr val="FF0000"/>
              </a:solidFill>
            </a:endParaRPr>
          </a:p>
        </p:txBody>
      </p:sp>
      <p:sp>
        <p:nvSpPr>
          <p:cNvPr id="19" name="Line Callout 1 18"/>
          <p:cNvSpPr/>
          <p:nvPr/>
        </p:nvSpPr>
        <p:spPr>
          <a:xfrm>
            <a:off x="4682066" y="5049454"/>
            <a:ext cx="5607967" cy="420013"/>
          </a:xfrm>
          <a:prstGeom prst="borderCallout1">
            <a:avLst>
              <a:gd name="adj1" fmla="val 53885"/>
              <a:gd name="adj2" fmla="val -612"/>
              <a:gd name="adj3" fmla="val 116128"/>
              <a:gd name="adj4" fmla="val -3909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drhnisiueo</a:t>
            </a:r>
            <a:r>
              <a:rPr lang="en-IN" i="1" dirty="0">
                <a:solidFill>
                  <a:schemeClr val="tx1"/>
                </a:solidFill>
              </a:rPr>
              <a:t> </a:t>
            </a:r>
            <a:r>
              <a:rPr lang="en-IN" i="1" dirty="0" err="1">
                <a:solidFill>
                  <a:schemeClr val="tx1"/>
                </a:solidFill>
              </a:rPr>
              <a:t>niern</a:t>
            </a:r>
            <a:r>
              <a:rPr lang="en-IN" i="1" dirty="0">
                <a:solidFill>
                  <a:schemeClr val="tx1"/>
                </a:solidFill>
              </a:rPr>
              <a:t> n </a:t>
            </a:r>
            <a:r>
              <a:rPr lang="en-IN" i="1" dirty="0" err="1">
                <a:solidFill>
                  <a:schemeClr val="tx1"/>
                </a:solidFill>
              </a:rPr>
              <a:t>ehooy</a:t>
            </a:r>
            <a:r>
              <a:rPr lang="en-IN" i="1" dirty="0">
                <a:solidFill>
                  <a:schemeClr val="tx1"/>
                </a:solidFill>
              </a:rPr>
              <a:t> </a:t>
            </a:r>
            <a:r>
              <a:rPr lang="en-IN" i="1" dirty="0" err="1">
                <a:solidFill>
                  <a:schemeClr val="tx1"/>
                </a:solidFill>
              </a:rPr>
              <a:t>akt</a:t>
            </a:r>
            <a:r>
              <a:rPr lang="en-IN" i="1" dirty="0">
                <a:solidFill>
                  <a:schemeClr val="tx1"/>
                </a:solidFill>
              </a:rPr>
              <a:t> </a:t>
            </a:r>
            <a:r>
              <a:rPr lang="en-IN" i="1" dirty="0" err="1">
                <a:solidFill>
                  <a:schemeClr val="tx1"/>
                </a:solidFill>
              </a:rPr>
              <a:t>uaa,IDA</a:t>
            </a:r>
            <a:endParaRPr lang="en-US" b="1" i="1" dirty="0">
              <a:solidFill>
                <a:srgbClr val="FF0000"/>
              </a:solidFill>
            </a:endParaRPr>
          </a:p>
        </p:txBody>
      </p:sp>
      <p:sp>
        <p:nvSpPr>
          <p:cNvPr id="20" name="Line Callout 1 19"/>
          <p:cNvSpPr/>
          <p:nvPr/>
        </p:nvSpPr>
        <p:spPr>
          <a:xfrm>
            <a:off x="2971800" y="5532054"/>
            <a:ext cx="7318233" cy="420013"/>
          </a:xfrm>
          <a:prstGeom prst="borderCallout1">
            <a:avLst>
              <a:gd name="adj1" fmla="val 53885"/>
              <a:gd name="adj2" fmla="val -612"/>
              <a:gd name="adj3" fmla="val 55654"/>
              <a:gd name="adj4" fmla="val -71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AIDNI ,</a:t>
            </a:r>
            <a:r>
              <a:rPr lang="en-IN" i="1" dirty="0" err="1">
                <a:solidFill>
                  <a:schemeClr val="tx1"/>
                </a:solidFill>
              </a:rPr>
              <a:t>tarajug</a:t>
            </a:r>
            <a:r>
              <a:rPr lang="en-IN" i="1" dirty="0">
                <a:solidFill>
                  <a:schemeClr val="tx1"/>
                </a:solidFill>
              </a:rPr>
              <a:t> ,</a:t>
            </a:r>
            <a:r>
              <a:rPr lang="en-IN" i="1" dirty="0" err="1">
                <a:solidFill>
                  <a:schemeClr val="tx1"/>
                </a:solidFill>
              </a:rPr>
              <a:t>tokjar</a:t>
            </a:r>
            <a:r>
              <a:rPr lang="en-IN" i="1" dirty="0">
                <a:solidFill>
                  <a:schemeClr val="tx1"/>
                </a:solidFill>
              </a:rPr>
              <a:t> ,</a:t>
            </a:r>
            <a:r>
              <a:rPr lang="en-IN" i="1" dirty="0" err="1">
                <a:solidFill>
                  <a:schemeClr val="tx1"/>
                </a:solidFill>
              </a:rPr>
              <a:t>ygolonhcet</a:t>
            </a:r>
            <a:r>
              <a:rPr lang="en-IN" i="1" dirty="0">
                <a:solidFill>
                  <a:schemeClr val="tx1"/>
                </a:solidFill>
              </a:rPr>
              <a:t> </a:t>
            </a:r>
            <a:r>
              <a:rPr lang="en-IN" i="1" dirty="0" err="1">
                <a:solidFill>
                  <a:schemeClr val="tx1"/>
                </a:solidFill>
              </a:rPr>
              <a:t>dna</a:t>
            </a:r>
            <a:r>
              <a:rPr lang="en-IN" i="1" dirty="0">
                <a:solidFill>
                  <a:schemeClr val="tx1"/>
                </a:solidFill>
              </a:rPr>
              <a:t> </a:t>
            </a:r>
            <a:r>
              <a:rPr lang="en-IN" i="1" dirty="0" err="1">
                <a:solidFill>
                  <a:schemeClr val="tx1"/>
                </a:solidFill>
              </a:rPr>
              <a:t>gnireenigne</a:t>
            </a:r>
            <a:r>
              <a:rPr lang="en-IN" i="1" dirty="0">
                <a:solidFill>
                  <a:schemeClr val="tx1"/>
                </a:solidFill>
              </a:rPr>
              <a:t> </a:t>
            </a:r>
            <a:r>
              <a:rPr lang="en-IN" i="1" dirty="0" err="1">
                <a:solidFill>
                  <a:schemeClr val="tx1"/>
                </a:solidFill>
              </a:rPr>
              <a:t>fo</a:t>
            </a:r>
            <a:r>
              <a:rPr lang="en-IN" i="1" dirty="0">
                <a:solidFill>
                  <a:schemeClr val="tx1"/>
                </a:solidFill>
              </a:rPr>
              <a:t> </a:t>
            </a:r>
            <a:r>
              <a:rPr lang="en-IN" i="1" dirty="0" err="1">
                <a:solidFill>
                  <a:schemeClr val="tx1"/>
                </a:solidFill>
              </a:rPr>
              <a:t>etutitsni</a:t>
            </a:r>
            <a:r>
              <a:rPr lang="en-IN" i="1" dirty="0">
                <a:solidFill>
                  <a:schemeClr val="tx1"/>
                </a:solidFill>
              </a:rPr>
              <a:t> </a:t>
            </a:r>
            <a:r>
              <a:rPr lang="en-IN" i="1" dirty="0" err="1">
                <a:solidFill>
                  <a:schemeClr val="tx1"/>
                </a:solidFill>
              </a:rPr>
              <a:t>nahsrad</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6" grpId="0" animBg="1"/>
      <p:bldP spid="14" grpId="0" build="p" animBg="1"/>
      <p:bldP spid="15" grpId="0" animBg="1"/>
      <p:bldP spid="16" grpId="0" animBg="1"/>
      <p:bldP spid="17" grpId="0" animBg="1"/>
      <p:bldP spid="17" grpId="1" animBg="1"/>
      <p:bldP spid="12" grpId="0" animBg="1"/>
      <p:bldP spid="12" grpId="1" animBg="1"/>
      <p:bldP spid="13" grpId="0" animBg="1"/>
      <p:bldP spid="13" grpId="1" animBg="1"/>
      <p:bldP spid="18" grpId="0" animBg="1"/>
      <p:bldP spid="18" grpId="1" animBg="1"/>
      <p:bldP spid="19" grpId="0" animBg="1"/>
      <p:bldP spid="19" grpId="1" animBg="1"/>
      <p:bldP spid="20" grpId="0" animBg="1"/>
      <p:bldP spid="2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functions in python </a:t>
            </a:r>
            <a:endParaRPr lang="en-US" dirty="0"/>
          </a:p>
        </p:txBody>
      </p:sp>
      <p:sp>
        <p:nvSpPr>
          <p:cNvPr id="3" name="Content Placeholder 2"/>
          <p:cNvSpPr>
            <a:spLocks noGrp="1"/>
          </p:cNvSpPr>
          <p:nvPr>
            <p:ph idx="1"/>
          </p:nvPr>
        </p:nvSpPr>
        <p:spPr/>
        <p:txBody>
          <a:bodyPr/>
          <a:lstStyle/>
          <a:p>
            <a:r>
              <a:rPr lang="en-US" dirty="0"/>
              <a:t>Python has lots of </a:t>
            </a:r>
            <a:r>
              <a:rPr lang="en-US" dirty="0">
                <a:solidFill>
                  <a:srgbClr val="C00000"/>
                </a:solidFill>
              </a:rPr>
              <a:t>built-in methods </a:t>
            </a:r>
            <a:r>
              <a:rPr lang="en-US" dirty="0"/>
              <a:t>that you can use on strings, we are going to cover some frequently used methods for string like</a:t>
            </a:r>
          </a:p>
          <a:p>
            <a:pPr lvl="1"/>
            <a:r>
              <a:rPr lang="en-IN" b="1" dirty="0" err="1">
                <a:solidFill>
                  <a:srgbClr val="C00000"/>
                </a:solidFill>
              </a:rPr>
              <a:t>len</a:t>
            </a:r>
            <a:r>
              <a:rPr lang="en-IN" b="1" dirty="0">
                <a:solidFill>
                  <a:srgbClr val="C00000"/>
                </a:solidFill>
              </a:rPr>
              <a:t>()</a:t>
            </a:r>
          </a:p>
          <a:p>
            <a:pPr lvl="1"/>
            <a:r>
              <a:rPr lang="en-IN" dirty="0"/>
              <a:t>count()</a:t>
            </a:r>
          </a:p>
          <a:p>
            <a:pPr lvl="1"/>
            <a:r>
              <a:rPr lang="en-IN" dirty="0"/>
              <a:t>title(), lower(), upper()</a:t>
            </a:r>
          </a:p>
          <a:p>
            <a:pPr lvl="1"/>
            <a:r>
              <a:rPr lang="en-IN" dirty="0" err="1"/>
              <a:t>istitle</a:t>
            </a:r>
            <a:r>
              <a:rPr lang="en-IN" dirty="0"/>
              <a:t>(), </a:t>
            </a:r>
            <a:r>
              <a:rPr lang="en-IN" dirty="0" err="1"/>
              <a:t>islower</a:t>
            </a:r>
            <a:r>
              <a:rPr lang="en-IN" dirty="0"/>
              <a:t>(), </a:t>
            </a:r>
            <a:r>
              <a:rPr lang="en-IN" dirty="0" err="1"/>
              <a:t>isupper</a:t>
            </a:r>
            <a:r>
              <a:rPr lang="en-IN" dirty="0"/>
              <a:t>()</a:t>
            </a:r>
          </a:p>
          <a:p>
            <a:pPr lvl="1"/>
            <a:r>
              <a:rPr lang="en-IN" dirty="0"/>
              <a:t>find(), </a:t>
            </a:r>
            <a:r>
              <a:rPr lang="en-IN" dirty="0" err="1"/>
              <a:t>rfind</a:t>
            </a:r>
            <a:r>
              <a:rPr lang="en-IN" dirty="0"/>
              <a:t>(), replace()</a:t>
            </a:r>
          </a:p>
          <a:p>
            <a:pPr lvl="1"/>
            <a:r>
              <a:rPr lang="en-IN" dirty="0"/>
              <a:t>index(), </a:t>
            </a:r>
            <a:r>
              <a:rPr lang="en-IN" dirty="0" err="1"/>
              <a:t>rindex</a:t>
            </a:r>
            <a:r>
              <a:rPr lang="en-IN" dirty="0"/>
              <a:t>()</a:t>
            </a:r>
          </a:p>
          <a:p>
            <a:pPr lvl="1"/>
            <a:r>
              <a:rPr lang="en-IN" dirty="0"/>
              <a:t>Methods for validations like</a:t>
            </a:r>
          </a:p>
          <a:p>
            <a:pPr lvl="2"/>
            <a:r>
              <a:rPr lang="en-IN" dirty="0" err="1"/>
              <a:t>isalpha</a:t>
            </a:r>
            <a:r>
              <a:rPr lang="en-IN" dirty="0"/>
              <a:t>(), </a:t>
            </a:r>
            <a:r>
              <a:rPr lang="en-IN" dirty="0" err="1"/>
              <a:t>isalnum</a:t>
            </a:r>
            <a:r>
              <a:rPr lang="en-IN" dirty="0"/>
              <a:t>(), </a:t>
            </a:r>
            <a:r>
              <a:rPr lang="en-IN" dirty="0" err="1"/>
              <a:t>isdecimal</a:t>
            </a:r>
            <a:r>
              <a:rPr lang="en-IN" dirty="0"/>
              <a:t>(), </a:t>
            </a:r>
            <a:r>
              <a:rPr lang="en-IN" dirty="0" err="1"/>
              <a:t>isdigit</a:t>
            </a:r>
            <a:r>
              <a:rPr lang="en-IN" dirty="0"/>
              <a:t>()</a:t>
            </a:r>
          </a:p>
          <a:p>
            <a:pPr lvl="1"/>
            <a:r>
              <a:rPr lang="en-IN" dirty="0"/>
              <a:t>strip(), </a:t>
            </a:r>
            <a:r>
              <a:rPr lang="en-IN" dirty="0" err="1"/>
              <a:t>lstrip</a:t>
            </a:r>
            <a:r>
              <a:rPr lang="en-IN" dirty="0"/>
              <a:t>(), </a:t>
            </a:r>
            <a:r>
              <a:rPr lang="en-IN" dirty="0" err="1"/>
              <a:t>rstrip</a:t>
            </a:r>
            <a:r>
              <a:rPr lang="en-IN" dirty="0"/>
              <a:t>()</a:t>
            </a:r>
          </a:p>
          <a:p>
            <a:pPr lvl="1"/>
            <a:r>
              <a:rPr lang="en-IN" dirty="0"/>
              <a:t>split</a:t>
            </a:r>
          </a:p>
          <a:p>
            <a:pPr lvl="1"/>
            <a:r>
              <a:rPr lang="en-IN" dirty="0"/>
              <a:t>Etc..</a:t>
            </a:r>
          </a:p>
          <a:p>
            <a:r>
              <a:rPr lang="en-IN" b="1" dirty="0"/>
              <a:t>Note</a:t>
            </a:r>
            <a:r>
              <a:rPr lang="en-IN" dirty="0"/>
              <a:t> : </a:t>
            </a:r>
            <a:r>
              <a:rPr lang="en-IN" dirty="0" err="1"/>
              <a:t>len</a:t>
            </a:r>
            <a:r>
              <a:rPr lang="en-IN" dirty="0"/>
              <a:t>() is not the method of the string but can be used to get the </a:t>
            </a:r>
            <a:r>
              <a:rPr lang="en-IN" dirty="0">
                <a:solidFill>
                  <a:srgbClr val="C00000"/>
                </a:solidFill>
              </a:rPr>
              <a:t>length of the string</a:t>
            </a:r>
          </a:p>
          <a:p>
            <a:pPr lvl="1">
              <a:buNone/>
            </a:pPr>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12002" y="6024043"/>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(x))</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12009" y="6024043"/>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12009" y="569485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lendemo.py</a:t>
            </a:r>
          </a:p>
        </p:txBody>
      </p:sp>
      <p:sp>
        <p:nvSpPr>
          <p:cNvPr id="7" name="Line Callout 1 6"/>
          <p:cNvSpPr/>
          <p:nvPr/>
        </p:nvSpPr>
        <p:spPr>
          <a:xfrm>
            <a:off x="3346258" y="5828534"/>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7 (length of “</a:t>
            </a:r>
            <a:r>
              <a:rPr lang="en-IN" dirty="0" err="1">
                <a:solidFill>
                  <a:schemeClr val="tx1"/>
                </a:solidFill>
              </a:rPr>
              <a:t>Darshan</a:t>
            </a:r>
            <a:r>
              <a:rPr lang="en-IN" dirty="0">
                <a:solidFill>
                  <a:schemeClr val="tx1"/>
                </a:solidFill>
              </a:rPr>
              <a: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count</a:t>
            </a:r>
            <a:r>
              <a:rPr lang="en-IN" dirty="0"/>
              <a:t>() method will </a:t>
            </a:r>
            <a:r>
              <a:rPr lang="en-US" dirty="0"/>
              <a:t>returns the number of times a </a:t>
            </a:r>
            <a:r>
              <a:rPr lang="en-US" dirty="0">
                <a:solidFill>
                  <a:srgbClr val="C00000"/>
                </a:solidFill>
              </a:rPr>
              <a:t>specified value occurs </a:t>
            </a:r>
            <a:r>
              <a:rPr lang="en-US" dirty="0"/>
              <a:t>in a string.</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title</a:t>
            </a:r>
            <a:r>
              <a:rPr lang="en-IN" sz="2400" dirty="0"/>
              <a:t>(), </a:t>
            </a:r>
            <a:r>
              <a:rPr lang="en-IN" sz="2400" b="1" dirty="0"/>
              <a:t>lower</a:t>
            </a:r>
            <a:r>
              <a:rPr lang="en-IN" sz="2400" dirty="0"/>
              <a:t>(), </a:t>
            </a:r>
            <a:r>
              <a:rPr lang="en-IN" sz="2400" b="1" dirty="0"/>
              <a:t>upper</a:t>
            </a:r>
            <a:r>
              <a:rPr lang="en-IN" sz="2400" dirty="0"/>
              <a:t>()</a:t>
            </a:r>
            <a:r>
              <a:rPr lang="en-US" sz="2400" dirty="0"/>
              <a:t> will returns </a:t>
            </a:r>
            <a:r>
              <a:rPr lang="en-US" sz="2400" dirty="0">
                <a:solidFill>
                  <a:srgbClr val="C00000"/>
                </a:solidFill>
              </a:rPr>
              <a:t>capitalized, lower case and upper case </a:t>
            </a:r>
            <a:r>
              <a:rPr lang="en-US" sz="2400" dirty="0"/>
              <a:t>string respectively.</a:t>
            </a:r>
          </a:p>
          <a:p>
            <a:pPr marL="265113" lvl="1" indent="-265113">
              <a:spcBef>
                <a:spcPts val="1000"/>
              </a:spcBef>
              <a:buFont typeface="Wingdings 3" panose="05040102010807070707" pitchFamily="18" charset="2"/>
              <a:buChar char=""/>
            </a:pPr>
            <a:endParaRPr lang="en-IN" sz="2400"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1598979"/>
            <a:ext cx="8472276" cy="858471"/>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ca = </a:t>
            </a:r>
            <a:r>
              <a:rPr lang="en-US" sz="1600" dirty="0" err="1">
                <a:solidFill>
                  <a:srgbClr val="000000"/>
                </a:solidFill>
                <a:latin typeface="Consolas"/>
              </a:rPr>
              <a:t>x.count</a:t>
            </a:r>
            <a:r>
              <a:rPr lang="en-US" sz="1600" dirty="0">
                <a:solidFill>
                  <a:srgbClr val="000000"/>
                </a:solidFill>
                <a:latin typeface="Consolas"/>
              </a:rPr>
              <a:t>(</a:t>
            </a:r>
            <a:r>
              <a:rPr lang="en-US" sz="1600" dirty="0">
                <a:solidFill>
                  <a:srgbClr val="A31515"/>
                </a:solidFill>
                <a:latin typeface="Consolas"/>
              </a:rPr>
              <a:t>'a'</a:t>
            </a:r>
            <a:r>
              <a:rPr lang="en-US" sz="1600" dirty="0">
                <a:solidFill>
                  <a:srgbClr val="000000"/>
                </a:solidFill>
                <a:latin typeface="Consolas"/>
              </a:rPr>
              <a:t>)</a:t>
            </a:r>
          </a:p>
          <a:p>
            <a:r>
              <a:rPr lang="en-US" sz="1600" dirty="0">
                <a:solidFill>
                  <a:srgbClr val="000000"/>
                </a:solidFill>
                <a:latin typeface="Consolas"/>
              </a:rPr>
              <a:t>print(ca)</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countdemo.py</a:t>
            </a:r>
          </a:p>
        </p:txBody>
      </p:sp>
      <p:sp>
        <p:nvSpPr>
          <p:cNvPr id="7" name="Line Callout 1 6"/>
          <p:cNvSpPr/>
          <p:nvPr/>
        </p:nvSpPr>
        <p:spPr>
          <a:xfrm>
            <a:off x="3728366" y="1679695"/>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 (occurrence of ‘a’ in “</a:t>
            </a:r>
            <a:r>
              <a:rPr lang="en-IN" dirty="0" err="1">
                <a:solidFill>
                  <a:schemeClr val="tx1"/>
                </a:solidFill>
              </a:rPr>
              <a:t>Darshan</a:t>
            </a:r>
            <a:r>
              <a:rPr lang="en-IN" dirty="0">
                <a:solidFill>
                  <a:schemeClr val="tx1"/>
                </a:solidFill>
              </a:rPr>
              <a:t>”)</a:t>
            </a:r>
            <a:endParaRPr lang="en-US" b="1" dirty="0">
              <a:solidFill>
                <a:srgbClr val="FF0000"/>
              </a:solidFill>
            </a:endParaRPr>
          </a:p>
        </p:txBody>
      </p:sp>
      <p:sp>
        <p:nvSpPr>
          <p:cNvPr id="8" name="Rectangle 7">
            <a:extLst>
              <a:ext uri="{FF2B5EF4-FFF2-40B4-BE49-F238E27FC236}">
                <a16:creationId xmlns:a16="http://schemas.microsoft.com/office/drawing/2014/main" id="{D456EBDA-49A4-A843-A786-6989C63A54AA}"/>
              </a:ext>
            </a:extLst>
          </p:cNvPr>
          <p:cNvSpPr/>
          <p:nvPr/>
        </p:nvSpPr>
        <p:spPr>
          <a:xfrm>
            <a:off x="1041471" y="3826759"/>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a:solidFill>
                  <a:srgbClr val="000000"/>
                </a:solidFill>
                <a:latin typeface="Consolas"/>
              </a:rPr>
              <a:t>x.title()</a:t>
            </a:r>
            <a:endParaRPr lang="en-US" sz="1600" dirty="0">
              <a:solidFill>
                <a:srgbClr val="000000"/>
              </a:solidFill>
              <a:latin typeface="Consolas"/>
            </a:endParaRPr>
          </a:p>
          <a:p>
            <a:r>
              <a:rPr lang="en-US" sz="1600" dirty="0">
                <a:solidFill>
                  <a:srgbClr val="000000"/>
                </a:solidFill>
                <a:latin typeface="Consolas"/>
              </a:rPr>
              <a:t>l = </a:t>
            </a:r>
            <a:r>
              <a:rPr lang="en-US" sz="1600" dirty="0" err="1">
                <a:solidFill>
                  <a:srgbClr val="000000"/>
                </a:solidFill>
                <a:latin typeface="Consolas"/>
              </a:rPr>
              <a:t>x.lower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541478" y="3826759"/>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id="{0336C271-A2A3-9445-9946-5006F0A250F4}"/>
              </a:ext>
            </a:extLst>
          </p:cNvPr>
          <p:cNvSpPr/>
          <p:nvPr/>
        </p:nvSpPr>
        <p:spPr>
          <a:xfrm>
            <a:off x="541478" y="349757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changecase.py</a:t>
            </a:r>
          </a:p>
        </p:txBody>
      </p:sp>
      <p:sp>
        <p:nvSpPr>
          <p:cNvPr id="11" name="Line Callout 1 10"/>
          <p:cNvSpPr/>
          <p:nvPr/>
        </p:nvSpPr>
        <p:spPr>
          <a:xfrm>
            <a:off x="4723247" y="3917751"/>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Rajkot</a:t>
            </a:r>
            <a:endParaRPr lang="en-US" b="1" dirty="0">
              <a:solidFill>
                <a:srgbClr val="FF0000"/>
              </a:solidFill>
            </a:endParaRPr>
          </a:p>
        </p:txBody>
      </p:sp>
      <p:sp>
        <p:nvSpPr>
          <p:cNvPr id="12" name="Line Callout 1 11"/>
          <p:cNvSpPr/>
          <p:nvPr/>
        </p:nvSpPr>
        <p:spPr>
          <a:xfrm>
            <a:off x="4721535" y="4501666"/>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a:t>
            </a:r>
            <a:r>
              <a:rPr lang="en-IN" dirty="0" err="1">
                <a:solidFill>
                  <a:schemeClr val="tx1"/>
                </a:solidFill>
              </a:rPr>
              <a:t>rajkot</a:t>
            </a:r>
            <a:endParaRPr lang="en-US" b="1" dirty="0">
              <a:solidFill>
                <a:srgbClr val="FF0000"/>
              </a:solidFill>
            </a:endParaRPr>
          </a:p>
        </p:txBody>
      </p:sp>
      <p:sp>
        <p:nvSpPr>
          <p:cNvPr id="13" name="Line Callout 1 12"/>
          <p:cNvSpPr/>
          <p:nvPr/>
        </p:nvSpPr>
        <p:spPr>
          <a:xfrm>
            <a:off x="4740371" y="5085580"/>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DARSHAN INSTITUTE, 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pPr marL="265113" lvl="1" indent="-265113">
              <a:spcBef>
                <a:spcPts val="1000"/>
              </a:spcBef>
              <a:buFont typeface="Wingdings 3" panose="05040102010807070707" pitchFamily="18" charset="2"/>
              <a:buChar char=""/>
            </a:pPr>
            <a:r>
              <a:rPr lang="en-IN" sz="2400" b="1" dirty="0" err="1"/>
              <a:t>istitle</a:t>
            </a:r>
            <a:r>
              <a:rPr lang="en-IN" sz="2400" dirty="0"/>
              <a:t>(), </a:t>
            </a:r>
            <a:r>
              <a:rPr lang="en-IN" sz="2400" b="1" dirty="0" err="1"/>
              <a:t>islower</a:t>
            </a:r>
            <a:r>
              <a:rPr lang="en-IN" sz="2400" dirty="0"/>
              <a:t>(), </a:t>
            </a:r>
            <a:r>
              <a:rPr lang="en-IN" sz="2400" b="1" dirty="0" err="1"/>
              <a:t>isupper</a:t>
            </a:r>
            <a:r>
              <a:rPr lang="en-IN" sz="2400" dirty="0"/>
              <a:t>()</a:t>
            </a:r>
            <a:r>
              <a:rPr lang="en-US" sz="2400" dirty="0"/>
              <a:t> will returns True if the given string is </a:t>
            </a:r>
            <a:r>
              <a:rPr lang="en-US" sz="2400" dirty="0">
                <a:solidFill>
                  <a:srgbClr val="C00000"/>
                </a:solidFill>
              </a:rPr>
              <a:t>capitalized, lower case and upper case</a:t>
            </a:r>
            <a:r>
              <a:rPr lang="en-US" sz="2400" dirty="0"/>
              <a:t> respectively.</a:t>
            </a:r>
          </a:p>
          <a:p>
            <a:endParaRPr lang="en-IN" dirty="0"/>
          </a:p>
          <a:p>
            <a:endParaRPr lang="en-IN" dirty="0"/>
          </a:p>
          <a:p>
            <a:endParaRPr lang="en-IN"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a:t>strip</a:t>
            </a:r>
            <a:r>
              <a:rPr lang="en-IN" sz="2400" dirty="0"/>
              <a:t>() method will </a:t>
            </a:r>
            <a:r>
              <a:rPr lang="en-US" sz="2400" dirty="0">
                <a:solidFill>
                  <a:srgbClr val="C00000"/>
                </a:solidFill>
              </a:rPr>
              <a:t>remove whitespaces from both</a:t>
            </a:r>
            <a:r>
              <a:rPr lang="en-US" sz="2400" dirty="0"/>
              <a:t> side of the string and returns the string.</a:t>
            </a:r>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err="1"/>
              <a:t>rstrip</a:t>
            </a:r>
            <a:r>
              <a:rPr lang="en-IN" sz="2400" dirty="0"/>
              <a:t>() and </a:t>
            </a:r>
            <a:r>
              <a:rPr lang="en-IN" sz="2400" b="1" dirty="0" err="1"/>
              <a:t>lstrip</a:t>
            </a:r>
            <a:r>
              <a:rPr lang="en-IN" sz="2400" dirty="0"/>
              <a:t>() will remove whitespaces from </a:t>
            </a:r>
            <a:r>
              <a:rPr lang="en-IN" sz="2400" dirty="0">
                <a:solidFill>
                  <a:srgbClr val="C00000"/>
                </a:solidFill>
              </a:rPr>
              <a:t>right and left </a:t>
            </a:r>
            <a:r>
              <a:rPr lang="en-IN" sz="2400" dirty="0"/>
              <a:t>side respectively.</a:t>
            </a:r>
          </a:p>
        </p:txBody>
      </p:sp>
      <p:sp>
        <p:nvSpPr>
          <p:cNvPr id="4" name="Rectangle 3">
            <a:extLst>
              <a:ext uri="{FF2B5EF4-FFF2-40B4-BE49-F238E27FC236}">
                <a16:creationId xmlns:a16="http://schemas.microsoft.com/office/drawing/2014/main" id="{D456EBDA-49A4-A843-A786-6989C63A54AA}"/>
              </a:ext>
            </a:extLst>
          </p:cNvPr>
          <p:cNvSpPr/>
          <p:nvPr/>
        </p:nvSpPr>
        <p:spPr>
          <a:xfrm>
            <a:off x="1005702" y="4771862"/>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a:t>
            </a:r>
            <a:r>
              <a:rPr lang="en-US" sz="1600" dirty="0" err="1">
                <a:solidFill>
                  <a:srgbClr val="A31515"/>
                </a:solidFill>
                <a:latin typeface="Consolas"/>
              </a:rPr>
              <a:t>Darshan</a:t>
            </a:r>
            <a:r>
              <a:rPr lang="en-US" sz="1600" dirty="0">
                <a:solidFill>
                  <a:srgbClr val="A31515"/>
                </a:solidFill>
                <a:latin typeface="Consolas"/>
              </a:rPr>
              <a:t>  '</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x.strip</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05709" y="47718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05709" y="44426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stripdemo.py</a:t>
            </a:r>
          </a:p>
        </p:txBody>
      </p:sp>
      <p:sp>
        <p:nvSpPr>
          <p:cNvPr id="7" name="Line Callout 1 6"/>
          <p:cNvSpPr/>
          <p:nvPr/>
        </p:nvSpPr>
        <p:spPr>
          <a:xfrm>
            <a:off x="3711433" y="4852578"/>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dirty="0">
                <a:solidFill>
                  <a:schemeClr val="tx1"/>
                </a:solidFill>
              </a:rPr>
              <a:t> (without space)</a:t>
            </a:r>
            <a:endParaRPr lang="en-US" b="1" dirty="0">
              <a:solidFill>
                <a:srgbClr val="FF0000"/>
              </a:solidFill>
            </a:endParaRPr>
          </a:p>
        </p:txBody>
      </p:sp>
      <p:sp>
        <p:nvSpPr>
          <p:cNvPr id="8" name="Rectangle 7">
            <a:extLst>
              <a:ext uri="{FF2B5EF4-FFF2-40B4-BE49-F238E27FC236}">
                <a16:creationId xmlns:a16="http://schemas.microsoft.com/office/drawing/2014/main" id="{D456EBDA-49A4-A843-A786-6989C63A54AA}"/>
              </a:ext>
            </a:extLst>
          </p:cNvPr>
          <p:cNvSpPr/>
          <p:nvPr/>
        </p:nvSpPr>
        <p:spPr>
          <a:xfrm>
            <a:off x="1041471" y="1964093"/>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dirty="0" err="1">
                <a:solidFill>
                  <a:srgbClr val="000000"/>
                </a:solidFill>
                <a:latin typeface="Consolas"/>
              </a:rPr>
              <a:t>x.istitle</a:t>
            </a:r>
            <a:r>
              <a:rPr lang="en-US" sz="1600" dirty="0">
                <a:solidFill>
                  <a:srgbClr val="000000"/>
                </a:solidFill>
                <a:latin typeface="Consolas"/>
              </a:rPr>
              <a:t>()</a:t>
            </a:r>
          </a:p>
          <a:p>
            <a:r>
              <a:rPr lang="en-US" sz="1600" dirty="0">
                <a:solidFill>
                  <a:srgbClr val="000000"/>
                </a:solidFill>
                <a:latin typeface="Consolas"/>
              </a:rPr>
              <a:t>l = </a:t>
            </a:r>
            <a:r>
              <a:rPr lang="en-US" sz="1600" dirty="0" err="1">
                <a:solidFill>
                  <a:srgbClr val="000000"/>
                </a:solidFill>
                <a:latin typeface="Consolas"/>
              </a:rPr>
              <a:t>x.islower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x.isupper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id="{35F9F4A0-4592-C04D-B2D0-0BF66A3BFA20}"/>
              </a:ext>
            </a:extLst>
          </p:cNvPr>
          <p:cNvSpPr/>
          <p:nvPr/>
        </p:nvSpPr>
        <p:spPr>
          <a:xfrm>
            <a:off x="541478" y="1964093"/>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id="{0336C271-A2A3-9445-9946-5006F0A250F4}"/>
              </a:ext>
            </a:extLst>
          </p:cNvPr>
          <p:cNvSpPr/>
          <p:nvPr/>
        </p:nvSpPr>
        <p:spPr>
          <a:xfrm>
            <a:off x="541478" y="163490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checkcase.py</a:t>
            </a:r>
          </a:p>
        </p:txBody>
      </p:sp>
      <p:sp>
        <p:nvSpPr>
          <p:cNvPr id="11" name="Line Callout 1 10"/>
          <p:cNvSpPr/>
          <p:nvPr/>
        </p:nvSpPr>
        <p:spPr>
          <a:xfrm>
            <a:off x="4723247" y="2055085"/>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
        <p:nvSpPr>
          <p:cNvPr id="12" name="Line Callout 1 11"/>
          <p:cNvSpPr/>
          <p:nvPr/>
        </p:nvSpPr>
        <p:spPr>
          <a:xfrm>
            <a:off x="4721535" y="2639000"/>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3" name="Line Callout 1 12"/>
          <p:cNvSpPr/>
          <p:nvPr/>
        </p:nvSpPr>
        <p:spPr>
          <a:xfrm>
            <a:off x="4740371" y="3222914"/>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bg/>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uiExpand="1"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find</a:t>
            </a:r>
            <a:r>
              <a:rPr lang="en-IN" dirty="0"/>
              <a:t>() method will search the string and </a:t>
            </a:r>
            <a:r>
              <a:rPr lang="en-US" dirty="0">
                <a:solidFill>
                  <a:srgbClr val="C00000"/>
                </a:solidFill>
              </a:rPr>
              <a:t>returns the index </a:t>
            </a:r>
            <a:r>
              <a:rPr lang="en-US" dirty="0"/>
              <a:t>at which they find the specified value</a:t>
            </a:r>
          </a:p>
          <a:p>
            <a:endParaRPr lang="en-IN" dirty="0"/>
          </a:p>
          <a:p>
            <a:endParaRPr lang="en-IN" dirty="0"/>
          </a:p>
          <a:p>
            <a:endParaRPr lang="en-IN" dirty="0"/>
          </a:p>
          <a:p>
            <a:r>
              <a:rPr lang="en-IN" b="1" dirty="0" err="1"/>
              <a:t>rfind</a:t>
            </a:r>
            <a:r>
              <a:rPr lang="en-IN" dirty="0"/>
              <a:t>() will search the string and </a:t>
            </a:r>
            <a:r>
              <a:rPr lang="en-US" dirty="0"/>
              <a:t>returns the </a:t>
            </a:r>
            <a:r>
              <a:rPr lang="en-US" dirty="0">
                <a:solidFill>
                  <a:srgbClr val="C00000"/>
                </a:solidFill>
              </a:rPr>
              <a:t>last index</a:t>
            </a:r>
            <a:r>
              <a:rPr lang="en-US" dirty="0"/>
              <a:t> at which they find the specified value</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Note</a:t>
            </a:r>
            <a:r>
              <a:rPr lang="en-IN" sz="2400" dirty="0"/>
              <a:t> : </a:t>
            </a:r>
            <a:r>
              <a:rPr lang="en-IN" sz="2400" b="1" dirty="0"/>
              <a:t>find</a:t>
            </a:r>
            <a:r>
              <a:rPr lang="en-IN" sz="2400" dirty="0"/>
              <a:t>() and </a:t>
            </a:r>
            <a:r>
              <a:rPr lang="en-IN" sz="2400" b="1" dirty="0" err="1"/>
              <a:t>rfind</a:t>
            </a:r>
            <a:r>
              <a:rPr lang="en-IN" sz="2400" dirty="0"/>
              <a:t>() will </a:t>
            </a:r>
            <a:r>
              <a:rPr lang="en-IN" sz="2400" b="1" dirty="0"/>
              <a:t>return -1</a:t>
            </a:r>
            <a:r>
              <a:rPr lang="en-IN" sz="2400" dirty="0"/>
              <a:t> if they are unable to find the given string.</a:t>
            </a:r>
          </a:p>
          <a:p>
            <a:pPr marL="265113" lvl="1" indent="-265113">
              <a:spcBef>
                <a:spcPts val="1000"/>
              </a:spcBef>
              <a:buFont typeface="Wingdings 3" panose="05040102010807070707" pitchFamily="18" charset="2"/>
              <a:buChar char=""/>
            </a:pPr>
            <a:r>
              <a:rPr lang="en-IN" sz="2400" b="1" dirty="0"/>
              <a:t>replace</a:t>
            </a:r>
            <a:r>
              <a:rPr lang="en-IN" sz="2400" dirty="0"/>
              <a:t>() will </a:t>
            </a:r>
            <a:r>
              <a:rPr lang="en-US" sz="2400" dirty="0">
                <a:solidFill>
                  <a:srgbClr val="C00000"/>
                </a:solidFill>
              </a:rPr>
              <a:t>replace</a:t>
            </a:r>
            <a:r>
              <a:rPr lang="en-US" sz="2400" dirty="0"/>
              <a:t> str1 with str2 from our string and return the updated string</a:t>
            </a:r>
            <a:endParaRPr lang="en-IN" sz="2400"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159897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finddemo.py</a:t>
            </a:r>
          </a:p>
        </p:txBody>
      </p:sp>
      <p:sp>
        <p:nvSpPr>
          <p:cNvPr id="7" name="Line Callout 1 6"/>
          <p:cNvSpPr/>
          <p:nvPr/>
        </p:nvSpPr>
        <p:spPr>
          <a:xfrm>
            <a:off x="5794233" y="168816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3427778"/>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3427778"/>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309859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rfinddemo.py</a:t>
            </a:r>
          </a:p>
        </p:txBody>
      </p:sp>
      <p:sp>
        <p:nvSpPr>
          <p:cNvPr id="17" name="Line Callout 1 16"/>
          <p:cNvSpPr/>
          <p:nvPr/>
        </p:nvSpPr>
        <p:spPr>
          <a:xfrm>
            <a:off x="5794233" y="3516960"/>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
        <p:nvSpPr>
          <p:cNvPr id="18" name="Rectangle 17">
            <a:extLst>
              <a:ext uri="{FF2B5EF4-FFF2-40B4-BE49-F238E27FC236}">
                <a16:creationId xmlns:a16="http://schemas.microsoft.com/office/drawing/2014/main" id="{D456EBDA-49A4-A843-A786-6989C63A54AA}"/>
              </a:ext>
            </a:extLst>
          </p:cNvPr>
          <p:cNvSpPr/>
          <p:nvPr/>
        </p:nvSpPr>
        <p:spPr>
          <a:xfrm>
            <a:off x="1022635" y="5696863"/>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x.replace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india'</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9" name="Rectangle 18">
            <a:extLst>
              <a:ext uri="{FF2B5EF4-FFF2-40B4-BE49-F238E27FC236}">
                <a16:creationId xmlns:a16="http://schemas.microsoft.com/office/drawing/2014/main" id="{35F9F4A0-4592-C04D-B2D0-0BF66A3BFA20}"/>
              </a:ext>
            </a:extLst>
          </p:cNvPr>
          <p:cNvSpPr/>
          <p:nvPr/>
        </p:nvSpPr>
        <p:spPr>
          <a:xfrm>
            <a:off x="522642" y="568839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20" name="Rectangle: Top Corners Rounded 6">
            <a:extLst>
              <a:ext uri="{FF2B5EF4-FFF2-40B4-BE49-F238E27FC236}">
                <a16:creationId xmlns:a16="http://schemas.microsoft.com/office/drawing/2014/main" id="{0336C271-A2A3-9445-9946-5006F0A250F4}"/>
              </a:ext>
            </a:extLst>
          </p:cNvPr>
          <p:cNvSpPr/>
          <p:nvPr/>
        </p:nvSpPr>
        <p:spPr>
          <a:xfrm>
            <a:off x="522642" y="535921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replacedemo.py</a:t>
            </a:r>
          </a:p>
        </p:txBody>
      </p:sp>
      <p:sp>
        <p:nvSpPr>
          <p:cNvPr id="21" name="Line Callout 1 20"/>
          <p:cNvSpPr/>
          <p:nvPr/>
        </p:nvSpPr>
        <p:spPr>
          <a:xfrm>
            <a:off x="5794233" y="5786045"/>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br>
              <a:rPr lang="en-IN" dirty="0">
                <a:solidFill>
                  <a:schemeClr val="tx1"/>
                </a:solidFill>
              </a:rPr>
            </a:br>
            <a:r>
              <a:rPr lang="en-IN" dirty="0">
                <a:solidFill>
                  <a:schemeClr val="tx1"/>
                </a:solidFill>
              </a:rPr>
              <a:t>“</a:t>
            </a:r>
            <a:r>
              <a:rPr lang="en-IN" dirty="0" err="1">
                <a:solidFill>
                  <a:schemeClr val="tx1"/>
                </a:solidFill>
              </a:rPr>
              <a:t>darshan</a:t>
            </a:r>
            <a:r>
              <a:rPr lang="en-IN" dirty="0">
                <a:solidFill>
                  <a:schemeClr val="tx1"/>
                </a:solidFill>
              </a:rPr>
              <a:t> institute, </a:t>
            </a:r>
            <a:r>
              <a:rPr lang="en-IN" dirty="0" err="1">
                <a:solidFill>
                  <a:schemeClr val="tx1"/>
                </a:solidFill>
              </a:rPr>
              <a:t>rajkot</a:t>
            </a:r>
            <a:r>
              <a:rPr lang="en-IN" dirty="0">
                <a:solidFill>
                  <a:schemeClr val="tx1"/>
                </a:solidFill>
              </a:rPr>
              <a:t>, INDIA”</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P spid="18" grpId="0" build="p" animBg="1"/>
      <p:bldP spid="19" grpId="0" animBg="1"/>
      <p:bldP spid="20" grpId="0"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7A4D-8700-1348-A82B-07FA3C093A1D}"/>
              </a:ext>
            </a:extLst>
          </p:cNvPr>
          <p:cNvSpPr>
            <a:spLocks noGrp="1"/>
          </p:cNvSpPr>
          <p:nvPr>
            <p:ph type="title"/>
          </p:nvPr>
        </p:nvSpPr>
        <p:spPr/>
        <p:txBody>
          <a:bodyPr/>
          <a:lstStyle/>
          <a:p>
            <a:r>
              <a:rPr lang="en-IN" dirty="0"/>
              <a:t>Advantages of Python (cont.)</a:t>
            </a:r>
            <a:endParaRPr lang="en-US" dirty="0"/>
          </a:p>
        </p:txBody>
      </p:sp>
      <p:sp>
        <p:nvSpPr>
          <p:cNvPr id="3" name="Content Placeholder 2">
            <a:extLst>
              <a:ext uri="{FF2B5EF4-FFF2-40B4-BE49-F238E27FC236}">
                <a16:creationId xmlns:a16="http://schemas.microsoft.com/office/drawing/2014/main" id="{A8566EF7-BFB6-7B4B-9365-FF9121C89E13}"/>
              </a:ext>
            </a:extLst>
          </p:cNvPr>
          <p:cNvSpPr>
            <a:spLocks noGrp="1"/>
          </p:cNvSpPr>
          <p:nvPr>
            <p:ph idx="1"/>
          </p:nvPr>
        </p:nvSpPr>
        <p:spPr>
          <a:xfrm>
            <a:off x="131181" y="863445"/>
            <a:ext cx="7115925" cy="4321872"/>
          </a:xfrm>
        </p:spPr>
        <p:txBody>
          <a:bodyPr/>
          <a:lstStyle/>
          <a:p>
            <a:r>
              <a:rPr lang="en-IN" b="1" dirty="0">
                <a:solidFill>
                  <a:srgbClr val="C00000"/>
                </a:solidFill>
              </a:rPr>
              <a:t>Free and Open-Source</a:t>
            </a:r>
          </a:p>
          <a:p>
            <a:pPr lvl="1"/>
            <a:r>
              <a:rPr lang="en-IN" dirty="0"/>
              <a:t>Python comes under the </a:t>
            </a:r>
            <a:r>
              <a:rPr lang="en-IN" dirty="0">
                <a:solidFill>
                  <a:srgbClr val="C00000"/>
                </a:solidFill>
              </a:rPr>
              <a:t>OSI approved open-source license</a:t>
            </a:r>
            <a:r>
              <a:rPr lang="en-IN" dirty="0"/>
              <a:t>. This makes it </a:t>
            </a:r>
            <a:r>
              <a:rPr lang="en-IN" dirty="0">
                <a:solidFill>
                  <a:srgbClr val="C00000"/>
                </a:solidFill>
              </a:rPr>
              <a:t>free to use and distribute</a:t>
            </a:r>
            <a:r>
              <a:rPr lang="en-IN" dirty="0"/>
              <a:t>. </a:t>
            </a:r>
          </a:p>
          <a:p>
            <a:pPr lvl="1"/>
            <a:r>
              <a:rPr lang="en-US" dirty="0"/>
              <a:t>The Python Software Foundation distributes pre-made binaries that are freely available for use on all major operating systems called </a:t>
            </a:r>
            <a:r>
              <a:rPr lang="en-US" dirty="0" err="1">
                <a:solidFill>
                  <a:srgbClr val="C00000"/>
                </a:solidFill>
              </a:rPr>
              <a:t>CPython</a:t>
            </a:r>
            <a:r>
              <a:rPr lang="en-US" dirty="0"/>
              <a:t>.</a:t>
            </a:r>
            <a:endParaRPr lang="en-IN" dirty="0"/>
          </a:p>
          <a:p>
            <a:pPr lvl="1"/>
            <a:r>
              <a:rPr lang="en-US" dirty="0"/>
              <a:t>You can get </a:t>
            </a:r>
            <a:r>
              <a:rPr lang="en-US" dirty="0" err="1"/>
              <a:t>CPython’s</a:t>
            </a:r>
            <a:r>
              <a:rPr lang="en-US" dirty="0"/>
              <a:t> source-code, too. </a:t>
            </a:r>
          </a:p>
          <a:p>
            <a:pPr lvl="1"/>
            <a:r>
              <a:rPr lang="en-US" dirty="0"/>
              <a:t>Also you can </a:t>
            </a:r>
            <a:r>
              <a:rPr lang="en-US" dirty="0">
                <a:solidFill>
                  <a:srgbClr val="C00000"/>
                </a:solidFill>
              </a:rPr>
              <a:t>modify the source code and distribute </a:t>
            </a:r>
            <a:r>
              <a:rPr lang="en-US" dirty="0"/>
              <a:t>it, as allowed by </a:t>
            </a:r>
            <a:r>
              <a:rPr lang="en-US" dirty="0" err="1"/>
              <a:t>CPython’s</a:t>
            </a:r>
            <a:r>
              <a:rPr lang="en-US" dirty="0"/>
              <a:t> license.</a:t>
            </a:r>
            <a:endParaRPr lang="en-IN" dirty="0"/>
          </a:p>
          <a:p>
            <a:r>
              <a:rPr lang="en-IN" b="1" dirty="0">
                <a:solidFill>
                  <a:srgbClr val="C00000"/>
                </a:solidFill>
              </a:rPr>
              <a:t>Platform Independent and Portable</a:t>
            </a:r>
          </a:p>
          <a:p>
            <a:pPr lvl="1"/>
            <a:r>
              <a:rPr lang="en-IN" dirty="0"/>
              <a:t>In many languages like C/C++, you need to change your code to run the program on different platforms. That is not the same with Python. You only </a:t>
            </a:r>
            <a:r>
              <a:rPr lang="en-IN" dirty="0">
                <a:solidFill>
                  <a:srgbClr val="C00000"/>
                </a:solidFill>
              </a:rPr>
              <a:t>write once and run it anywhere</a:t>
            </a:r>
            <a:r>
              <a:rPr lang="en-IN" dirty="0"/>
              <a:t>.</a:t>
            </a:r>
          </a:p>
          <a:p>
            <a:pPr lvl="1"/>
            <a:r>
              <a:rPr lang="en-US" dirty="0"/>
              <a:t>Python runs on all major operating systems like Microsoft Windows, Linux, and Mac OS X.</a:t>
            </a:r>
            <a:endParaRPr lang="en-IN" dirty="0">
              <a:solidFill>
                <a:srgbClr val="C00000"/>
              </a:solidFill>
            </a:endParaRPr>
          </a:p>
          <a:p>
            <a:pPr lvl="1"/>
            <a:endParaRPr lang="en-IN" dirty="0"/>
          </a:p>
          <a:p>
            <a:pPr lvl="1"/>
            <a:endParaRPr lang="en-IN" dirty="0"/>
          </a:p>
          <a:p>
            <a:endParaRPr lang="en-IN" dirty="0"/>
          </a:p>
          <a:p>
            <a:pPr lvl="1"/>
            <a:endParaRPr lang="en-US" dirty="0"/>
          </a:p>
        </p:txBody>
      </p:sp>
      <p:pic>
        <p:nvPicPr>
          <p:cNvPr id="6" name="Picture 5">
            <a:extLst>
              <a:ext uri="{FF2B5EF4-FFF2-40B4-BE49-F238E27FC236}">
                <a16:creationId xmlns:a16="http://schemas.microsoft.com/office/drawing/2014/main" id="{2AD4ACF7-4C16-49FD-13E1-F092C99A91CD}"/>
              </a:ext>
            </a:extLst>
          </p:cNvPr>
          <p:cNvPicPr>
            <a:picLocks noChangeAspect="1"/>
          </p:cNvPicPr>
          <p:nvPr/>
        </p:nvPicPr>
        <p:blipFill>
          <a:blip r:embed="rId2"/>
          <a:stretch>
            <a:fillRect/>
          </a:stretch>
        </p:blipFill>
        <p:spPr>
          <a:xfrm>
            <a:off x="7451387" y="3462863"/>
            <a:ext cx="4609432" cy="2380469"/>
          </a:xfrm>
          <a:prstGeom prst="rect">
            <a:avLst/>
          </a:prstGeom>
          <a:ln w="19050">
            <a:solidFill>
              <a:schemeClr val="tx1"/>
            </a:solidFill>
            <a:prstDash val="dash"/>
          </a:ln>
        </p:spPr>
      </p:pic>
      <p:grpSp>
        <p:nvGrpSpPr>
          <p:cNvPr id="9" name="Group 8">
            <a:extLst>
              <a:ext uri="{FF2B5EF4-FFF2-40B4-BE49-F238E27FC236}">
                <a16:creationId xmlns:a16="http://schemas.microsoft.com/office/drawing/2014/main" id="{4BADDCD5-C4A8-F660-E8C0-DB2680D6C4A1}"/>
              </a:ext>
            </a:extLst>
          </p:cNvPr>
          <p:cNvGrpSpPr/>
          <p:nvPr/>
        </p:nvGrpSpPr>
        <p:grpSpPr>
          <a:xfrm>
            <a:off x="8283105" y="931063"/>
            <a:ext cx="2926547" cy="2464074"/>
            <a:chOff x="8176097" y="931063"/>
            <a:chExt cx="2926547" cy="2464074"/>
          </a:xfrm>
        </p:grpSpPr>
        <p:pic>
          <p:nvPicPr>
            <p:cNvPr id="5" name="Picture 4">
              <a:extLst>
                <a:ext uri="{FF2B5EF4-FFF2-40B4-BE49-F238E27FC236}">
                  <a16:creationId xmlns:a16="http://schemas.microsoft.com/office/drawing/2014/main" id="{F66DF6B3-AF45-9B74-5090-698C99D9C9DF}"/>
                </a:ext>
              </a:extLst>
            </p:cNvPr>
            <p:cNvPicPr>
              <a:picLocks noChangeAspect="1"/>
            </p:cNvPicPr>
            <p:nvPr/>
          </p:nvPicPr>
          <p:blipFill>
            <a:blip r:embed="rId3"/>
            <a:stretch>
              <a:fillRect/>
            </a:stretch>
          </p:blipFill>
          <p:spPr>
            <a:xfrm>
              <a:off x="8176097" y="931063"/>
              <a:ext cx="2926547" cy="2464074"/>
            </a:xfrm>
            <a:prstGeom prst="rect">
              <a:avLst/>
            </a:prstGeom>
            <a:ln w="9525">
              <a:solidFill>
                <a:schemeClr val="tx1"/>
              </a:solidFill>
            </a:ln>
          </p:spPr>
        </p:pic>
        <p:pic>
          <p:nvPicPr>
            <p:cNvPr id="8" name="Picture 7">
              <a:extLst>
                <a:ext uri="{FF2B5EF4-FFF2-40B4-BE49-F238E27FC236}">
                  <a16:creationId xmlns:a16="http://schemas.microsoft.com/office/drawing/2014/main" id="{3C522D49-65EF-9F1D-005E-7FB26EF806D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36997" y="1332690"/>
              <a:ext cx="992220" cy="1128408"/>
            </a:xfrm>
            <a:prstGeom prst="rect">
              <a:avLst/>
            </a:prstGeom>
            <a:ln w="9525">
              <a:solidFill>
                <a:schemeClr val="tx1"/>
              </a:solidFill>
            </a:ln>
          </p:spPr>
        </p:pic>
      </p:grpSp>
    </p:spTree>
    <p:extLst>
      <p:ext uri="{BB962C8B-B14F-4D97-AF65-F5344CB8AC3E}">
        <p14:creationId xmlns:p14="http://schemas.microsoft.com/office/powerpoint/2010/main" val="75404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index</a:t>
            </a:r>
            <a:r>
              <a:rPr lang="en-IN" dirty="0"/>
              <a:t>() method will search the string and </a:t>
            </a:r>
            <a:r>
              <a:rPr lang="en-US" dirty="0"/>
              <a:t>returns the </a:t>
            </a:r>
            <a:r>
              <a:rPr lang="en-US" dirty="0">
                <a:solidFill>
                  <a:srgbClr val="C00000"/>
                </a:solidFill>
              </a:rPr>
              <a:t>index</a:t>
            </a:r>
            <a:r>
              <a:rPr lang="en-US" dirty="0"/>
              <a:t> at which they find the specified value, but if they are unable to find the string it will raise an exception.</a:t>
            </a:r>
          </a:p>
          <a:p>
            <a:endParaRPr lang="en-IN" dirty="0"/>
          </a:p>
          <a:p>
            <a:endParaRPr lang="en-IN" dirty="0"/>
          </a:p>
          <a:p>
            <a:endParaRPr lang="en-IN" dirty="0"/>
          </a:p>
          <a:p>
            <a:r>
              <a:rPr lang="en-IN" b="1" dirty="0" err="1"/>
              <a:t>rindex</a:t>
            </a:r>
            <a:r>
              <a:rPr lang="en-IN" dirty="0"/>
              <a:t>() will search the string and </a:t>
            </a:r>
            <a:r>
              <a:rPr lang="en-US" dirty="0"/>
              <a:t>returns the </a:t>
            </a:r>
            <a:r>
              <a:rPr lang="en-US" dirty="0">
                <a:solidFill>
                  <a:srgbClr val="C00000"/>
                </a:solidFill>
              </a:rPr>
              <a:t>last index </a:t>
            </a:r>
            <a:r>
              <a:rPr lang="en-US" dirty="0"/>
              <a:t>at which they find the specified value , but if they are unable to find the string it will raise an exception.</a:t>
            </a:r>
          </a:p>
          <a:p>
            <a:endParaRPr lang="en-IN" dirty="0"/>
          </a:p>
          <a:p>
            <a:endParaRPr lang="en-IN" dirty="0"/>
          </a:p>
          <a:p>
            <a:endParaRPr lang="en-IN" dirty="0"/>
          </a:p>
          <a:p>
            <a:r>
              <a:rPr lang="en-IN" dirty="0"/>
              <a:t>Note : </a:t>
            </a:r>
            <a:r>
              <a:rPr lang="en-IN" b="1" dirty="0"/>
              <a:t>find</a:t>
            </a:r>
            <a:r>
              <a:rPr lang="en-IN" dirty="0"/>
              <a:t>() and </a:t>
            </a:r>
            <a:r>
              <a:rPr lang="en-IN" b="1" dirty="0"/>
              <a:t>index</a:t>
            </a:r>
            <a:r>
              <a:rPr lang="en-IN" dirty="0"/>
              <a:t>() are almost same, the only difference is if </a:t>
            </a:r>
            <a:r>
              <a:rPr lang="en-IN" b="1" dirty="0"/>
              <a:t>find</a:t>
            </a:r>
            <a:r>
              <a:rPr lang="en-IN" dirty="0"/>
              <a:t>() is unable to find the string it will </a:t>
            </a:r>
            <a:r>
              <a:rPr lang="en-IN" dirty="0">
                <a:solidFill>
                  <a:srgbClr val="C00000"/>
                </a:solidFill>
              </a:rPr>
              <a:t>return -1 </a:t>
            </a:r>
            <a:r>
              <a:rPr lang="en-IN" dirty="0"/>
              <a:t>and if </a:t>
            </a:r>
            <a:r>
              <a:rPr lang="en-IN" b="1" dirty="0"/>
              <a:t>index</a:t>
            </a:r>
            <a:r>
              <a:rPr lang="en-IN" dirty="0"/>
              <a:t>() is unable to find the </a:t>
            </a:r>
            <a:r>
              <a:rPr lang="en-IN" dirty="0">
                <a:solidFill>
                  <a:srgbClr val="C00000"/>
                </a:solidFill>
              </a:rPr>
              <a:t>string it will raise an exception</a:t>
            </a:r>
            <a:r>
              <a:rPr lang="en-IN" dirty="0"/>
              <a:t>.</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indexdemo.py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4139006"/>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41390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38098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rindexdemo.py</a:t>
            </a:r>
          </a:p>
        </p:txBody>
      </p:sp>
      <p:sp>
        <p:nvSpPr>
          <p:cNvPr id="17" name="Line Callout 1 16"/>
          <p:cNvSpPr/>
          <p:nvPr/>
        </p:nvSpPr>
        <p:spPr>
          <a:xfrm>
            <a:off x="5794233" y="4228188"/>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err="1"/>
              <a:t>isalnum</a:t>
            </a:r>
            <a:r>
              <a:rPr lang="en-IN" dirty="0"/>
              <a:t>() method will </a:t>
            </a:r>
            <a:r>
              <a:rPr lang="en-US" dirty="0"/>
              <a:t>return true if all the characters in the string are </a:t>
            </a:r>
            <a:r>
              <a:rPr lang="en-US" dirty="0">
                <a:solidFill>
                  <a:srgbClr val="C00000"/>
                </a:solidFill>
              </a:rPr>
              <a:t>alphanumeric</a:t>
            </a:r>
            <a:r>
              <a:rPr lang="en-US" dirty="0"/>
              <a:t> (</a:t>
            </a:r>
            <a:r>
              <a:rPr lang="en-US" dirty="0" err="1"/>
              <a:t>i.e</a:t>
            </a:r>
            <a:r>
              <a:rPr lang="en-US" dirty="0"/>
              <a:t> either alphabets or numeric).</a:t>
            </a:r>
          </a:p>
          <a:p>
            <a:endParaRPr lang="en-IN" dirty="0"/>
          </a:p>
          <a:p>
            <a:endParaRPr lang="en-IN" dirty="0"/>
          </a:p>
          <a:p>
            <a:endParaRPr lang="en-IN" dirty="0"/>
          </a:p>
          <a:p>
            <a:r>
              <a:rPr lang="en-IN" b="1" dirty="0" err="1"/>
              <a:t>isalpha</a:t>
            </a:r>
            <a:r>
              <a:rPr lang="en-IN" dirty="0"/>
              <a:t>() and </a:t>
            </a:r>
            <a:r>
              <a:rPr lang="en-IN" b="1" dirty="0"/>
              <a:t>is</a:t>
            </a:r>
            <a:r>
              <a:rPr lang="en-US" b="1" dirty="0"/>
              <a:t>numeric</a:t>
            </a:r>
            <a:r>
              <a:rPr lang="en-IN" dirty="0"/>
              <a:t>() will return true if all the characters in the string are only </a:t>
            </a:r>
            <a:r>
              <a:rPr lang="en-IN" dirty="0">
                <a:solidFill>
                  <a:srgbClr val="C00000"/>
                </a:solidFill>
              </a:rPr>
              <a:t>alphabets and </a:t>
            </a:r>
            <a:r>
              <a:rPr lang="en-US" dirty="0">
                <a:solidFill>
                  <a:srgbClr val="C00000"/>
                </a:solidFill>
              </a:rPr>
              <a:t>numeric respectively.</a:t>
            </a:r>
            <a:endParaRPr lang="en-IN" dirty="0">
              <a:solidFill>
                <a:srgbClr val="C00000"/>
              </a:solidFill>
            </a:endParaRPr>
          </a:p>
          <a:p>
            <a:r>
              <a:rPr lang="en-IN" b="1" dirty="0" err="1"/>
              <a:t>isdecimal</a:t>
            </a:r>
            <a:r>
              <a:rPr lang="en-IN" dirty="0"/>
              <a:t>() will </a:t>
            </a:r>
            <a:r>
              <a:rPr lang="en-US" dirty="0"/>
              <a:t>return true is all the characters in the string are </a:t>
            </a:r>
            <a:r>
              <a:rPr lang="en-US" dirty="0">
                <a:solidFill>
                  <a:srgbClr val="C00000"/>
                </a:solidFill>
              </a:rPr>
              <a:t>decimal</a:t>
            </a:r>
            <a:r>
              <a:rPr lang="en-US" dirty="0"/>
              <a:t>.</a:t>
            </a:r>
          </a:p>
          <a:p>
            <a:endParaRPr lang="en-IN" dirty="0"/>
          </a:p>
          <a:p>
            <a:endParaRPr lang="en-IN" dirty="0"/>
          </a:p>
          <a:p>
            <a:endParaRPr lang="en-IN" dirty="0"/>
          </a:p>
          <a:p>
            <a:r>
              <a:rPr lang="en-IN" b="1" dirty="0"/>
              <a:t>Note</a:t>
            </a:r>
            <a:r>
              <a:rPr lang="en-IN" dirty="0"/>
              <a:t> : </a:t>
            </a:r>
            <a:r>
              <a:rPr lang="en-IN" b="1" dirty="0" err="1"/>
              <a:t>isnuberic</a:t>
            </a:r>
            <a:r>
              <a:rPr lang="en-IN" dirty="0"/>
              <a:t>() and </a:t>
            </a:r>
            <a:r>
              <a:rPr lang="en-IN" b="1" dirty="0" err="1"/>
              <a:t>isdigit</a:t>
            </a:r>
            <a:r>
              <a:rPr lang="en-IN" dirty="0"/>
              <a:t>() are almost same, you suppose to find the difference as Home work assignment for the string methods.</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'darshan123'</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x.isalnum</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isalnumdemo.py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4" name="Rectangle 13">
            <a:extLst>
              <a:ext uri="{FF2B5EF4-FFF2-40B4-BE49-F238E27FC236}">
                <a16:creationId xmlns:a16="http://schemas.microsoft.com/office/drawing/2014/main" id="{D456EBDA-49A4-A843-A786-6989C63A54AA}"/>
              </a:ext>
            </a:extLst>
          </p:cNvPr>
          <p:cNvSpPr/>
          <p:nvPr/>
        </p:nvSpPr>
        <p:spPr>
          <a:xfrm>
            <a:off x="1022635" y="458773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'123.5'</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x.isdecimal</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id="{35F9F4A0-4592-C04D-B2D0-0BF66A3BFA20}"/>
              </a:ext>
            </a:extLst>
          </p:cNvPr>
          <p:cNvSpPr/>
          <p:nvPr/>
        </p:nvSpPr>
        <p:spPr>
          <a:xfrm>
            <a:off x="522642" y="458773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id="{0336C271-A2A3-9445-9946-5006F0A250F4}"/>
              </a:ext>
            </a:extLst>
          </p:cNvPr>
          <p:cNvSpPr/>
          <p:nvPr/>
        </p:nvSpPr>
        <p:spPr>
          <a:xfrm>
            <a:off x="522642" y="42585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isdecimaldemo.py</a:t>
            </a:r>
          </a:p>
        </p:txBody>
      </p:sp>
      <p:sp>
        <p:nvSpPr>
          <p:cNvPr id="17" name="Line Callout 1 16"/>
          <p:cNvSpPr/>
          <p:nvPr/>
        </p:nvSpPr>
        <p:spPr>
          <a:xfrm>
            <a:off x="5794233" y="467692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a:t>
            </a:r>
          </a:p>
        </p:txBody>
      </p:sp>
      <p:sp>
        <p:nvSpPr>
          <p:cNvPr id="3" name="Content Placeholder 2"/>
          <p:cNvSpPr>
            <a:spLocks noGrp="1"/>
          </p:cNvSpPr>
          <p:nvPr>
            <p:ph idx="1"/>
          </p:nvPr>
        </p:nvSpPr>
        <p:spPr/>
        <p:txBody>
          <a:bodyPr/>
          <a:lstStyle/>
          <a:p>
            <a:r>
              <a:rPr lang="en-US" b="1" dirty="0" err="1"/>
              <a:t>str.format</a:t>
            </a:r>
            <a:r>
              <a:rPr lang="en-US" b="1" dirty="0"/>
              <a:t>()</a:t>
            </a:r>
            <a:r>
              <a:rPr lang="en-US" dirty="0"/>
              <a:t> is one of the </a:t>
            </a:r>
            <a:r>
              <a:rPr lang="en-US" i="1" dirty="0"/>
              <a:t>string formatting methods</a:t>
            </a:r>
            <a:r>
              <a:rPr lang="en-US" dirty="0"/>
              <a:t> in Python3, which allows multiple </a:t>
            </a:r>
            <a:r>
              <a:rPr lang="en-US" dirty="0">
                <a:solidFill>
                  <a:srgbClr val="C00000"/>
                </a:solidFill>
              </a:rPr>
              <a:t>substitutions</a:t>
            </a:r>
            <a:r>
              <a:rPr lang="en-US" dirty="0"/>
              <a:t> and value formatting. </a:t>
            </a:r>
          </a:p>
          <a:p>
            <a:r>
              <a:rPr lang="en-US" dirty="0"/>
              <a:t>This method lets us concatenate elements within a string through positional formatting.</a:t>
            </a:r>
          </a:p>
          <a:p>
            <a:endParaRPr lang="en-US" dirty="0"/>
          </a:p>
          <a:p>
            <a:endParaRPr lang="en-US" dirty="0"/>
          </a:p>
          <a:p>
            <a:endParaRPr lang="en-US" dirty="0"/>
          </a:p>
          <a:p>
            <a:endParaRPr lang="en-US" dirty="0"/>
          </a:p>
          <a:p>
            <a:r>
              <a:rPr lang="en-US" dirty="0"/>
              <a:t>We can specify multiple parameters to the function</a:t>
            </a:r>
          </a:p>
          <a:p>
            <a:endParaRPr lang="en-US" dirty="0"/>
          </a:p>
        </p:txBody>
      </p:sp>
      <p:sp>
        <p:nvSpPr>
          <p:cNvPr id="7" name="Rectangle 6">
            <a:extLst>
              <a:ext uri="{FF2B5EF4-FFF2-40B4-BE49-F238E27FC236}">
                <a16:creationId xmlns:a16="http://schemas.microsoft.com/office/drawing/2014/main" id="{D456EBDA-49A4-A843-A786-6989C63A54AA}"/>
              </a:ext>
            </a:extLst>
          </p:cNvPr>
          <p:cNvSpPr/>
          <p:nvPr/>
        </p:nvSpPr>
        <p:spPr>
          <a:xfrm>
            <a:off x="1022635" y="2496457"/>
            <a:ext cx="8472276" cy="1077218"/>
          </a:xfrm>
          <a:prstGeom prst="rect">
            <a:avLst/>
          </a:prstGeom>
          <a:solidFill>
            <a:schemeClr val="bg1">
              <a:lumMod val="95000"/>
            </a:schemeClr>
          </a:solidFill>
          <a:ln>
            <a:noFill/>
          </a:ln>
        </p:spPr>
        <p:txBody>
          <a:bodyPr wrap="square">
            <a:spAutoFit/>
          </a:bodyPr>
          <a:lstStyle/>
          <a:p>
            <a:r>
              <a:rPr lang="fr-FR" sz="1600" dirty="0">
                <a:solidFill>
                  <a:srgbClr val="000000"/>
                </a:solidFill>
                <a:latin typeface="Consolas"/>
              </a:rPr>
              <a:t>x = </a:t>
            </a:r>
            <a:r>
              <a:rPr lang="fr-FR" sz="1600" dirty="0">
                <a:solidFill>
                  <a:srgbClr val="A31515"/>
                </a:solidFill>
                <a:latin typeface="Consolas"/>
              </a:rPr>
              <a:t>'{} </a:t>
            </a:r>
            <a:r>
              <a:rPr lang="fr-FR" sz="1600" dirty="0" err="1">
                <a:solidFill>
                  <a:srgbClr val="A31515"/>
                </a:solidFill>
                <a:latin typeface="Consolas"/>
              </a:rPr>
              <a:t>institute</a:t>
            </a:r>
            <a:r>
              <a:rPr lang="fr-FR" sz="1600" dirty="0">
                <a:solidFill>
                  <a:srgbClr val="A31515"/>
                </a:solidFill>
                <a:latin typeface="Consolas"/>
              </a:rPr>
              <a:t>, </a:t>
            </a:r>
            <a:r>
              <a:rPr lang="fr-FR" sz="1600" dirty="0" err="1">
                <a:solidFill>
                  <a:srgbClr val="A31515"/>
                </a:solidFill>
                <a:latin typeface="Consolas"/>
              </a:rPr>
              <a:t>rajkot</a:t>
            </a:r>
            <a:r>
              <a:rPr lang="fr-FR" sz="1600" dirty="0">
                <a:solidFill>
                  <a:srgbClr val="A31515"/>
                </a:solidFill>
                <a:latin typeface="Consolas"/>
              </a:rPr>
              <a:t>'</a:t>
            </a:r>
            <a:endParaRPr lang="fr-FR" sz="1600" dirty="0">
              <a:solidFill>
                <a:srgbClr val="000000"/>
              </a:solidFill>
              <a:latin typeface="Consolas"/>
            </a:endParaRPr>
          </a:p>
          <a:p>
            <a:r>
              <a:rPr lang="fr-FR" sz="1600" dirty="0">
                <a:solidFill>
                  <a:srgbClr val="000000"/>
                </a:solidFill>
                <a:latin typeface="Consolas"/>
              </a:rPr>
              <a:t>y = </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'darshan'</a:t>
            </a:r>
            <a:r>
              <a:rPr lang="fr-FR" sz="1600" dirty="0">
                <a:solidFill>
                  <a:srgbClr val="000000"/>
                </a:solidFill>
                <a:latin typeface="Consolas"/>
              </a:rPr>
              <a:t>)</a:t>
            </a:r>
          </a:p>
          <a:p>
            <a:r>
              <a:rPr lang="fr-FR" sz="1600" dirty="0" err="1">
                <a:solidFill>
                  <a:srgbClr val="000000"/>
                </a:solidFill>
                <a:latin typeface="Consolas"/>
              </a:rPr>
              <a:t>print</a:t>
            </a:r>
            <a:r>
              <a:rPr lang="fr-FR" sz="1600" dirty="0">
                <a:solidFill>
                  <a:srgbClr val="000000"/>
                </a:solidFill>
                <a:latin typeface="Consolas"/>
              </a:rPr>
              <a:t>(y)</a:t>
            </a:r>
          </a:p>
          <a:p>
            <a:r>
              <a:rPr lang="fr-FR" sz="1600" dirty="0" err="1">
                <a:solidFill>
                  <a:srgbClr val="000000"/>
                </a:solidFill>
                <a:latin typeface="Consolas"/>
              </a:rPr>
              <a:t>print</a:t>
            </a:r>
            <a:r>
              <a:rPr lang="fr-FR" sz="1600" dirty="0">
                <a:solidFill>
                  <a:srgbClr val="000000"/>
                </a:solidFill>
                <a:latin typeface="Consolas"/>
              </a:rPr>
              <a:t>(</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'ABCD'</a:t>
            </a:r>
            <a:r>
              <a:rPr lang="fr-FR" sz="1600" dirty="0">
                <a:solidFill>
                  <a:srgbClr val="000000"/>
                </a:solidFill>
                <a:latin typeface="Consolas"/>
              </a:rPr>
              <a:t>))</a:t>
            </a:r>
            <a:endParaRPr lang="fr-FR" sz="1600" b="0" dirty="0">
              <a:solidFill>
                <a:srgbClr val="000000"/>
              </a:solidFill>
              <a:latin typeface="Consolas"/>
            </a:endParaRPr>
          </a:p>
        </p:txBody>
      </p:sp>
      <p:sp>
        <p:nvSpPr>
          <p:cNvPr id="8" name="Rectangle 7">
            <a:extLst>
              <a:ext uri="{FF2B5EF4-FFF2-40B4-BE49-F238E27FC236}">
                <a16:creationId xmlns:a16="http://schemas.microsoft.com/office/drawing/2014/main" id="{35F9F4A0-4592-C04D-B2D0-0BF66A3BFA20}"/>
              </a:ext>
            </a:extLst>
          </p:cNvPr>
          <p:cNvSpPr/>
          <p:nvPr/>
        </p:nvSpPr>
        <p:spPr>
          <a:xfrm>
            <a:off x="522642" y="24964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9" name="Rectangle: Top Corners Rounded 6">
            <a:extLst>
              <a:ext uri="{FF2B5EF4-FFF2-40B4-BE49-F238E27FC236}">
                <a16:creationId xmlns:a16="http://schemas.microsoft.com/office/drawing/2014/main" id="{0336C271-A2A3-9445-9946-5006F0A250F4}"/>
              </a:ext>
            </a:extLst>
          </p:cNvPr>
          <p:cNvSpPr/>
          <p:nvPr/>
        </p:nvSpPr>
        <p:spPr>
          <a:xfrm>
            <a:off x="522642" y="21672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0" name="Line Callout 1 9"/>
          <p:cNvSpPr/>
          <p:nvPr/>
        </p:nvSpPr>
        <p:spPr>
          <a:xfrm>
            <a:off x="5794233" y="25856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1" name="Line Callout 1 10"/>
          <p:cNvSpPr/>
          <p:nvPr/>
        </p:nvSpPr>
        <p:spPr>
          <a:xfrm>
            <a:off x="5794233" y="3068240"/>
            <a:ext cx="5220900" cy="657093"/>
          </a:xfrm>
          <a:prstGeom prst="borderCallout1">
            <a:avLst>
              <a:gd name="adj1" fmla="val 53885"/>
              <a:gd name="adj2" fmla="val -612"/>
              <a:gd name="adj3" fmla="val 57703"/>
              <a:gd name="adj4" fmla="val -3969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a:t>
            </a:r>
            <a:r>
              <a:rPr lang="en-IN" i="1" dirty="0" err="1">
                <a:solidFill>
                  <a:schemeClr val="tx1"/>
                </a:solidFill>
              </a:rPr>
              <a:t>rajkot</a:t>
            </a:r>
            <a:endParaRPr lang="en-US" b="1" i="1" dirty="0">
              <a:solidFill>
                <a:srgbClr val="FF0000"/>
              </a:solidFill>
            </a:endParaRPr>
          </a:p>
        </p:txBody>
      </p:sp>
      <p:sp>
        <p:nvSpPr>
          <p:cNvPr id="12" name="Rectangle 11">
            <a:extLst>
              <a:ext uri="{FF2B5EF4-FFF2-40B4-BE49-F238E27FC236}">
                <a16:creationId xmlns:a16="http://schemas.microsoft.com/office/drawing/2014/main" id="{D456EBDA-49A4-A843-A786-6989C63A54AA}"/>
              </a:ext>
            </a:extLst>
          </p:cNvPr>
          <p:cNvSpPr/>
          <p:nvPr/>
        </p:nvSpPr>
        <p:spPr>
          <a:xfrm>
            <a:off x="1022635" y="46808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institute, {}'</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46808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43516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47700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6" name="Line Callout 1 15"/>
          <p:cNvSpPr/>
          <p:nvPr/>
        </p:nvSpPr>
        <p:spPr>
          <a:xfrm>
            <a:off x="5794233" y="5252640"/>
            <a:ext cx="5220900" cy="657093"/>
          </a:xfrm>
          <a:prstGeom prst="borderCallout1">
            <a:avLst>
              <a:gd name="adj1" fmla="val 53885"/>
              <a:gd name="adj2" fmla="val -612"/>
              <a:gd name="adj3" fmla="val 56415"/>
              <a:gd name="adj4" fmla="val -2623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XYZ</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animBg="1"/>
      <p:bldP spid="8" grpId="0" animBg="1"/>
      <p:bldP spid="9" grpId="0" animBg="1"/>
      <p:bldP spid="10" grpId="0" animBg="1"/>
      <p:bldP spid="10" grpId="1" animBg="1"/>
      <p:bldP spid="11" grpId="0" animBg="1"/>
      <p:bldP spid="11" grpId="1" animBg="1"/>
      <p:bldP spid="12" grpId="0" build="p" animBg="1"/>
      <p:bldP spid="13" grpId="0" animBg="1"/>
      <p:bldP spid="14" grpId="0" animBg="1"/>
      <p:bldP spid="15" grpId="0" animBg="1"/>
      <p:bldP spid="15" grpId="1" animBg="1"/>
      <p:bldP spid="16" grpId="0" animBg="1"/>
      <p:bldP spid="16"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 (cont.)</a:t>
            </a:r>
          </a:p>
        </p:txBody>
      </p:sp>
      <p:sp>
        <p:nvSpPr>
          <p:cNvPr id="3" name="Content Placeholder 2"/>
          <p:cNvSpPr>
            <a:spLocks noGrp="1"/>
          </p:cNvSpPr>
          <p:nvPr>
            <p:ph idx="1"/>
          </p:nvPr>
        </p:nvSpPr>
        <p:spPr/>
        <p:txBody>
          <a:bodyPr/>
          <a:lstStyle/>
          <a:p>
            <a:r>
              <a:rPr lang="en-US" dirty="0"/>
              <a:t>We can specify the order of parameters in the string</a:t>
            </a:r>
          </a:p>
          <a:p>
            <a:endParaRPr lang="en-US" dirty="0"/>
          </a:p>
          <a:p>
            <a:endParaRPr lang="en-US" dirty="0"/>
          </a:p>
          <a:p>
            <a:endParaRPr lang="en-US" dirty="0"/>
          </a:p>
          <a:p>
            <a:endParaRPr lang="en-US" dirty="0"/>
          </a:p>
          <a:p>
            <a:r>
              <a:rPr lang="en-US" dirty="0"/>
              <a:t>We can also specify alias within the string to specify the order</a:t>
            </a:r>
          </a:p>
          <a:p>
            <a:endParaRPr lang="en-US" dirty="0"/>
          </a:p>
          <a:p>
            <a:pPr>
              <a:buNone/>
            </a:pPr>
            <a:endParaRPr lang="en-US" dirty="0"/>
          </a:p>
          <a:p>
            <a:r>
              <a:rPr lang="en-US" dirty="0"/>
              <a:t>We can format the decimal values using format method</a:t>
            </a:r>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 institute, {0}'</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1730507"/>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institute, </a:t>
            </a:r>
            <a:r>
              <a:rPr lang="en-IN" i="1" dirty="0" err="1">
                <a:solidFill>
                  <a:schemeClr val="tx1"/>
                </a:solidFill>
              </a:rPr>
              <a:t>darshan</a:t>
            </a:r>
            <a:endParaRPr lang="en-US" b="1" i="1" dirty="0">
              <a:solidFill>
                <a:srgbClr val="FF0000"/>
              </a:solidFill>
            </a:endParaRPr>
          </a:p>
        </p:txBody>
      </p:sp>
      <p:sp>
        <p:nvSpPr>
          <p:cNvPr id="16" name="Line Callout 1 15"/>
          <p:cNvSpPr/>
          <p:nvPr/>
        </p:nvSpPr>
        <p:spPr>
          <a:xfrm>
            <a:off x="5794233" y="2213107"/>
            <a:ext cx="5220900" cy="657093"/>
          </a:xfrm>
          <a:prstGeom prst="borderCallout1">
            <a:avLst>
              <a:gd name="adj1" fmla="val 53885"/>
              <a:gd name="adj2" fmla="val -612"/>
              <a:gd name="adj3" fmla="val 55126"/>
              <a:gd name="adj4" fmla="val -2720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XYZ institute, ABCD</a:t>
            </a:r>
            <a:endParaRPr lang="en-US" b="1" i="1" dirty="0">
              <a:solidFill>
                <a:srgbClr val="FF0000"/>
              </a:solidFill>
            </a:endParaRPr>
          </a:p>
        </p:txBody>
      </p:sp>
      <p:sp>
        <p:nvSpPr>
          <p:cNvPr id="17" name="Rectangle 16">
            <a:extLst>
              <a:ext uri="{FF2B5EF4-FFF2-40B4-BE49-F238E27FC236}">
                <a16:creationId xmlns:a16="http://schemas.microsoft.com/office/drawing/2014/main" id="{D456EBDA-49A4-A843-A786-6989C63A54AA}"/>
              </a:ext>
            </a:extLst>
          </p:cNvPr>
          <p:cNvSpPr/>
          <p:nvPr/>
        </p:nvSpPr>
        <p:spPr>
          <a:xfrm>
            <a:off x="1022635" y="3842657"/>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collegename</a:t>
            </a:r>
            <a:r>
              <a:rPr lang="en-US" sz="1600" dirty="0">
                <a:solidFill>
                  <a:srgbClr val="A31515"/>
                </a:solidFill>
                <a:latin typeface="Consolas"/>
              </a:rPr>
              <a:t>} institute, {</a:t>
            </a:r>
            <a:r>
              <a:rPr lang="en-US" sz="1600" dirty="0" err="1">
                <a:solidFill>
                  <a:srgbClr val="A31515"/>
                </a:solidFill>
                <a:latin typeface="Consolas"/>
              </a:rPr>
              <a:t>cityname</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err="1">
                <a:solidFill>
                  <a:srgbClr val="000000"/>
                </a:solidFill>
                <a:latin typeface="Consolas"/>
              </a:rPr>
              <a:t>collegename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,cityname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p:txBody>
      </p:sp>
      <p:sp>
        <p:nvSpPr>
          <p:cNvPr id="18" name="Rectangle 17">
            <a:extLst>
              <a:ext uri="{FF2B5EF4-FFF2-40B4-BE49-F238E27FC236}">
                <a16:creationId xmlns:a16="http://schemas.microsoft.com/office/drawing/2014/main" id="{35F9F4A0-4592-C04D-B2D0-0BF66A3BFA20}"/>
              </a:ext>
            </a:extLst>
          </p:cNvPr>
          <p:cNvSpPr/>
          <p:nvPr/>
        </p:nvSpPr>
        <p:spPr>
          <a:xfrm>
            <a:off x="522642" y="38426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9" name="Rectangle: Top Corners Rounded 6">
            <a:extLst>
              <a:ext uri="{FF2B5EF4-FFF2-40B4-BE49-F238E27FC236}">
                <a16:creationId xmlns:a16="http://schemas.microsoft.com/office/drawing/2014/main" id="{0336C271-A2A3-9445-9946-5006F0A250F4}"/>
              </a:ext>
            </a:extLst>
          </p:cNvPr>
          <p:cNvSpPr/>
          <p:nvPr/>
        </p:nvSpPr>
        <p:spPr>
          <a:xfrm>
            <a:off x="522642" y="3513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0" name="Line Callout 1 19"/>
          <p:cNvSpPr/>
          <p:nvPr/>
        </p:nvSpPr>
        <p:spPr>
          <a:xfrm>
            <a:off x="8071767" y="3940306"/>
            <a:ext cx="3730767" cy="428493"/>
          </a:xfrm>
          <a:prstGeom prst="borderCallout1">
            <a:avLst>
              <a:gd name="adj1" fmla="val 53885"/>
              <a:gd name="adj2" fmla="val -612"/>
              <a:gd name="adj3" fmla="val 73204"/>
              <a:gd name="adj4" fmla="val -188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22" name="Rectangle 21">
            <a:extLst>
              <a:ext uri="{FF2B5EF4-FFF2-40B4-BE49-F238E27FC236}">
                <a16:creationId xmlns:a16="http://schemas.microsoft.com/office/drawing/2014/main" id="{D456EBDA-49A4-A843-A786-6989C63A54AA}"/>
              </a:ext>
            </a:extLst>
          </p:cNvPr>
          <p:cNvSpPr/>
          <p:nvPr/>
        </p:nvSpPr>
        <p:spPr>
          <a:xfrm>
            <a:off x="1022635" y="5239657"/>
            <a:ext cx="8472276" cy="861774"/>
          </a:xfrm>
          <a:prstGeom prst="rect">
            <a:avLst/>
          </a:prstGeom>
          <a:solidFill>
            <a:schemeClr val="bg1">
              <a:lumMod val="95000"/>
            </a:schemeClr>
          </a:solidFill>
          <a:ln>
            <a:noFill/>
          </a:ln>
        </p:spPr>
        <p:txBody>
          <a:bodyPr wrap="square">
            <a:spAutoFit/>
          </a:bodyPr>
          <a:lstStyle/>
          <a:p>
            <a:r>
              <a:rPr lang="it-IT" sz="1600" dirty="0">
                <a:solidFill>
                  <a:srgbClr val="000000"/>
                </a:solidFill>
                <a:latin typeface="Consolas"/>
              </a:rPr>
              <a:t>per = (</a:t>
            </a:r>
            <a:r>
              <a:rPr lang="it-IT" sz="1600" dirty="0">
                <a:solidFill>
                  <a:srgbClr val="098658"/>
                </a:solidFill>
                <a:latin typeface="Consolas"/>
              </a:rPr>
              <a:t>438</a:t>
            </a:r>
            <a:r>
              <a:rPr lang="it-IT" sz="1600" dirty="0">
                <a:solidFill>
                  <a:srgbClr val="000000"/>
                </a:solidFill>
                <a:latin typeface="Consolas"/>
              </a:rPr>
              <a:t> / </a:t>
            </a:r>
            <a:r>
              <a:rPr lang="it-IT" sz="1600" dirty="0">
                <a:solidFill>
                  <a:srgbClr val="098658"/>
                </a:solidFill>
                <a:latin typeface="Consolas"/>
              </a:rPr>
              <a:t>500</a:t>
            </a:r>
            <a:r>
              <a:rPr lang="it-IT" sz="1600" dirty="0">
                <a:solidFill>
                  <a:srgbClr val="000000"/>
                </a:solidFill>
                <a:latin typeface="Consolas"/>
              </a:rPr>
              <a:t>) * </a:t>
            </a:r>
            <a:r>
              <a:rPr lang="it-IT" sz="1600" dirty="0">
                <a:solidFill>
                  <a:srgbClr val="098658"/>
                </a:solidFill>
                <a:latin typeface="Consolas"/>
              </a:rPr>
              <a:t>100</a:t>
            </a:r>
            <a:endParaRPr lang="it-IT" sz="1600" dirty="0">
              <a:solidFill>
                <a:srgbClr val="000000"/>
              </a:solidFill>
              <a:latin typeface="Consolas"/>
            </a:endParaRPr>
          </a:p>
          <a:p>
            <a:r>
              <a:rPr lang="it-IT" sz="1600" dirty="0">
                <a:solidFill>
                  <a:srgbClr val="000000"/>
                </a:solidFill>
                <a:latin typeface="Consolas"/>
              </a:rPr>
              <a:t>x = </a:t>
            </a:r>
            <a:r>
              <a:rPr lang="it-IT" sz="1600" dirty="0">
                <a:solidFill>
                  <a:srgbClr val="A31515"/>
                </a:solidFill>
                <a:latin typeface="Consolas"/>
              </a:rPr>
              <a:t>'result = {r</a:t>
            </a:r>
            <a:r>
              <a:rPr lang="it-IT" sz="1600" dirty="0">
                <a:solidFill>
                  <a:srgbClr val="0000FF"/>
                </a:solidFill>
                <a:latin typeface="Consolas"/>
              </a:rPr>
              <a:t>:3.2f</a:t>
            </a:r>
            <a:r>
              <a:rPr lang="it-IT" sz="1600" dirty="0">
                <a:solidFill>
                  <a:srgbClr val="A31515"/>
                </a:solidFill>
                <a:latin typeface="Consolas"/>
              </a:rPr>
              <a:t>} %'</a:t>
            </a:r>
            <a:r>
              <a:rPr lang="it-IT" sz="1600" dirty="0">
                <a:solidFill>
                  <a:srgbClr val="000000"/>
                </a:solidFill>
                <a:latin typeface="Consolas"/>
              </a:rPr>
              <a:t>.format(r=per)</a:t>
            </a:r>
          </a:p>
          <a:p>
            <a:r>
              <a:rPr lang="it-IT" sz="1600" dirty="0">
                <a:solidFill>
                  <a:srgbClr val="000000"/>
                </a:solidFill>
                <a:latin typeface="Consolas"/>
              </a:rPr>
              <a:t>print(x)</a:t>
            </a:r>
            <a:endParaRPr lang="it-IT" sz="1600" b="0" dirty="0">
              <a:solidFill>
                <a:srgbClr val="000000"/>
              </a:solidFill>
              <a:latin typeface="Consolas"/>
            </a:endParaRPr>
          </a:p>
        </p:txBody>
      </p:sp>
      <p:sp>
        <p:nvSpPr>
          <p:cNvPr id="23" name="Rectangle 22">
            <a:extLst>
              <a:ext uri="{FF2B5EF4-FFF2-40B4-BE49-F238E27FC236}">
                <a16:creationId xmlns:a16="http://schemas.microsoft.com/office/drawing/2014/main" id="{35F9F4A0-4592-C04D-B2D0-0BF66A3BFA20}"/>
              </a:ext>
            </a:extLst>
          </p:cNvPr>
          <p:cNvSpPr/>
          <p:nvPr/>
        </p:nvSpPr>
        <p:spPr>
          <a:xfrm>
            <a:off x="522642" y="52396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4" name="Rectangle: Top Corners Rounded 6">
            <a:extLst>
              <a:ext uri="{FF2B5EF4-FFF2-40B4-BE49-F238E27FC236}">
                <a16:creationId xmlns:a16="http://schemas.microsoft.com/office/drawing/2014/main" id="{0336C271-A2A3-9445-9946-5006F0A250F4}"/>
              </a:ext>
            </a:extLst>
          </p:cNvPr>
          <p:cNvSpPr/>
          <p:nvPr/>
        </p:nvSpPr>
        <p:spPr>
          <a:xfrm>
            <a:off x="522642" y="4910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5" name="Line Callout 1 24"/>
          <p:cNvSpPr/>
          <p:nvPr/>
        </p:nvSpPr>
        <p:spPr>
          <a:xfrm>
            <a:off x="5997433" y="5481239"/>
            <a:ext cx="3730767" cy="428493"/>
          </a:xfrm>
          <a:prstGeom prst="borderCallout1">
            <a:avLst>
              <a:gd name="adj1" fmla="val 53885"/>
              <a:gd name="adj2" fmla="val -612"/>
              <a:gd name="adj3" fmla="val 114698"/>
              <a:gd name="adj4" fmla="val -1064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result = 87.60 %</a:t>
            </a:r>
            <a:endParaRPr lang="en-US" b="1" i="1" dirty="0">
              <a:solidFill>
                <a:srgbClr val="FF0000"/>
              </a:solidFill>
            </a:endParaRPr>
          </a:p>
        </p:txBody>
      </p:sp>
      <p:sp>
        <p:nvSpPr>
          <p:cNvPr id="26" name="Line Callout 1 25"/>
          <p:cNvSpPr/>
          <p:nvPr/>
        </p:nvSpPr>
        <p:spPr>
          <a:xfrm>
            <a:off x="2559967" y="6124704"/>
            <a:ext cx="835167" cy="428493"/>
          </a:xfrm>
          <a:prstGeom prst="borderCallout1">
            <a:avLst>
              <a:gd name="adj1" fmla="val -3417"/>
              <a:gd name="adj2" fmla="val 50077"/>
              <a:gd name="adj3" fmla="val -88821"/>
              <a:gd name="adj4" fmla="val 575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width</a:t>
            </a:r>
            <a:endParaRPr lang="en-US" b="1" i="1" dirty="0">
              <a:solidFill>
                <a:srgbClr val="FF0000"/>
              </a:solidFill>
            </a:endParaRPr>
          </a:p>
        </p:txBody>
      </p:sp>
      <p:sp>
        <p:nvSpPr>
          <p:cNvPr id="27" name="Line Callout 1 26"/>
          <p:cNvSpPr/>
          <p:nvPr/>
        </p:nvSpPr>
        <p:spPr>
          <a:xfrm>
            <a:off x="3550567" y="6124704"/>
            <a:ext cx="1309300" cy="428493"/>
          </a:xfrm>
          <a:prstGeom prst="borderCallout1">
            <a:avLst>
              <a:gd name="adj1" fmla="val -3417"/>
              <a:gd name="adj2" fmla="val 50077"/>
              <a:gd name="adj3" fmla="val -82893"/>
              <a:gd name="adj4" fmla="val -1966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precision</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16" grpId="0" animBg="1"/>
      <p:bldP spid="16" grpId="1" animBg="1"/>
      <p:bldP spid="17" grpId="0" build="p" animBg="1"/>
      <p:bldP spid="18" grpId="0" animBg="1"/>
      <p:bldP spid="19" grpId="0" animBg="1"/>
      <p:bldP spid="20" grpId="0" animBg="1"/>
      <p:bldP spid="20" grpId="1" animBg="1"/>
      <p:bldP spid="22" grpId="0" uiExpand="1" build="p" animBg="1"/>
      <p:bldP spid="23" grpId="0" animBg="1"/>
      <p:bldP spid="24" grpId="0" animBg="1"/>
      <p:bldP spid="25" grpId="0" animBg="1"/>
      <p:bldP spid="25" grpId="1" animBg="1"/>
      <p:bldP spid="26" grpId="0" animBg="1"/>
      <p:bldP spid="26" grpId="1" animBg="1"/>
      <p:bldP spid="27" grpId="0" animBg="1"/>
      <p:bldP spid="2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Identity &amp; Member Operators</a:t>
            </a:r>
            <a:endParaRPr lang="en-US" dirty="0"/>
          </a:p>
        </p:txBody>
      </p:sp>
      <p:sp>
        <p:nvSpPr>
          <p:cNvPr id="3" name="Content Placeholder 2"/>
          <p:cNvSpPr>
            <a:spLocks noGrp="1"/>
          </p:cNvSpPr>
          <p:nvPr>
            <p:ph idx="1"/>
          </p:nvPr>
        </p:nvSpPr>
        <p:spPr/>
        <p:txBody>
          <a:bodyPr/>
          <a:lstStyle/>
          <a:p>
            <a:r>
              <a:rPr lang="en-IN" dirty="0">
                <a:solidFill>
                  <a:srgbClr val="C00000"/>
                </a:solidFill>
              </a:rPr>
              <a:t>Identity Operator</a:t>
            </a:r>
          </a:p>
          <a:p>
            <a:pPr lvl="1"/>
            <a:r>
              <a:rPr lang="en-IN" dirty="0"/>
              <a:t>Note : consider A = [1,2], B = [1,2] and C=A</a:t>
            </a:r>
          </a:p>
          <a:p>
            <a:endParaRPr lang="en-IN" dirty="0"/>
          </a:p>
          <a:p>
            <a:endParaRPr lang="en-IN" dirty="0"/>
          </a:p>
          <a:p>
            <a:endParaRPr lang="en-IN" dirty="0"/>
          </a:p>
          <a:p>
            <a:endParaRPr lang="en-IN" dirty="0"/>
          </a:p>
          <a:p>
            <a:r>
              <a:rPr lang="en-IN" dirty="0">
                <a:solidFill>
                  <a:srgbClr val="C00000"/>
                </a:solidFill>
              </a:rPr>
              <a:t>Member Operator</a:t>
            </a:r>
          </a:p>
          <a:p>
            <a:pPr lvl="1"/>
            <a:r>
              <a:rPr lang="en-IN" dirty="0"/>
              <a:t>Note : consider A = 2 and B = [1,2,3]</a:t>
            </a:r>
          </a:p>
          <a:p>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07173" y="1622538"/>
          <a:ext cx="8983237" cy="1813560"/>
        </p:xfrm>
        <a:graphic>
          <a:graphicData uri="http://schemas.openxmlformats.org/drawingml/2006/table">
            <a:tbl>
              <a:tblPr firstRow="1" bandRow="1">
                <a:tableStyleId>{8EC20E35-A176-4012-BC5E-935CFFF8708E}</a:tableStyleId>
              </a:tblPr>
              <a:tblGrid>
                <a:gridCol w="1101048">
                  <a:extLst>
                    <a:ext uri="{9D8B030D-6E8A-4147-A177-3AD203B41FA5}">
                      <a16:colId xmlns:a16="http://schemas.microsoft.com/office/drawing/2014/main" val="20000"/>
                    </a:ext>
                  </a:extLst>
                </a:gridCol>
                <a:gridCol w="4904813">
                  <a:extLst>
                    <a:ext uri="{9D8B030D-6E8A-4147-A177-3AD203B41FA5}">
                      <a16:colId xmlns:a16="http://schemas.microsoft.com/office/drawing/2014/main" val="20001"/>
                    </a:ext>
                  </a:extLst>
                </a:gridCol>
                <a:gridCol w="1126273">
                  <a:extLst>
                    <a:ext uri="{9D8B030D-6E8A-4147-A177-3AD203B41FA5}">
                      <a16:colId xmlns:a16="http://schemas.microsoft.com/office/drawing/2014/main" val="20002"/>
                    </a:ext>
                  </a:extLst>
                </a:gridCol>
                <a:gridCol w="1851103">
                  <a:extLst>
                    <a:ext uri="{9D8B030D-6E8A-4147-A177-3AD203B41FA5}">
                      <a16:colId xmlns:a16="http://schemas.microsoft.com/office/drawing/2014/main" val="20003"/>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is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both variables are the </a:t>
                      </a:r>
                      <a:r>
                        <a:rPr lang="en-US" sz="1800" b="0" i="0" kern="1200" dirty="0">
                          <a:solidFill>
                            <a:srgbClr val="C00000"/>
                          </a:solidFill>
                          <a:latin typeface="+mn-lt"/>
                          <a:ea typeface="+mn-ea"/>
                          <a:cs typeface="+mn-cs"/>
                        </a:rPr>
                        <a:t>same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is B</a:t>
                      </a:r>
                    </a:p>
                    <a:p>
                      <a:pPr algn="ctr"/>
                      <a:r>
                        <a:rPr lang="en-IN" sz="2000" dirty="0">
                          <a:solidFill>
                            <a:schemeClr val="tx1"/>
                          </a:solidFill>
                        </a:rPr>
                        <a:t>A is 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False</a:t>
                      </a:r>
                    </a:p>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IN" sz="1900" dirty="0"/>
                        <a:t>is</a:t>
                      </a:r>
                      <a:r>
                        <a:rPr lang="en-IN" sz="1900" baseline="0" dirty="0"/>
                        <a:t> not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mn-lt"/>
                          <a:ea typeface="+mn-ea"/>
                          <a:cs typeface="+mn-cs"/>
                        </a:rPr>
                        <a:t>Returns True if both variables are </a:t>
                      </a:r>
                      <a:r>
                        <a:rPr lang="en-US" sz="1800" b="1" i="0" kern="1200" dirty="0">
                          <a:solidFill>
                            <a:srgbClr val="C00000"/>
                          </a:solidFill>
                          <a:latin typeface="+mn-lt"/>
                          <a:ea typeface="+mn-ea"/>
                          <a:cs typeface="+mn-cs"/>
                        </a:rPr>
                        <a:t>different</a:t>
                      </a:r>
                      <a:r>
                        <a:rPr lang="en-US" sz="1800" b="0" i="0" kern="1200" dirty="0">
                          <a:solidFill>
                            <a:srgbClr val="C00000"/>
                          </a:solidFill>
                          <a:latin typeface="+mn-lt"/>
                          <a:ea typeface="+mn-ea"/>
                          <a:cs typeface="+mn-cs"/>
                        </a:rPr>
                        <a:t>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is not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707173" y="4328682"/>
          <a:ext cx="8983237" cy="1752600"/>
        </p:xfrm>
        <a:graphic>
          <a:graphicData uri="http://schemas.openxmlformats.org/drawingml/2006/table">
            <a:tbl>
              <a:tblPr firstRow="1" bandRow="1">
                <a:tableStyleId>{8EC20E35-A176-4012-BC5E-935CFFF8708E}</a:tableStyleId>
              </a:tblPr>
              <a:tblGrid>
                <a:gridCol w="1101048">
                  <a:extLst>
                    <a:ext uri="{9D8B030D-6E8A-4147-A177-3AD203B41FA5}">
                      <a16:colId xmlns:a16="http://schemas.microsoft.com/office/drawing/2014/main" val="20000"/>
                    </a:ext>
                  </a:extLst>
                </a:gridCol>
                <a:gridCol w="5064464">
                  <a:extLst>
                    <a:ext uri="{9D8B030D-6E8A-4147-A177-3AD203B41FA5}">
                      <a16:colId xmlns:a16="http://schemas.microsoft.com/office/drawing/2014/main" val="20001"/>
                    </a:ext>
                  </a:extLst>
                </a:gridCol>
                <a:gridCol w="1077046">
                  <a:extLst>
                    <a:ext uri="{9D8B030D-6E8A-4147-A177-3AD203B41FA5}">
                      <a16:colId xmlns:a16="http://schemas.microsoft.com/office/drawing/2014/main" val="20002"/>
                    </a:ext>
                  </a:extLst>
                </a:gridCol>
                <a:gridCol w="1740679">
                  <a:extLst>
                    <a:ext uri="{9D8B030D-6E8A-4147-A177-3AD203B41FA5}">
                      <a16:colId xmlns:a16="http://schemas.microsoft.com/office/drawing/2014/main" val="20003"/>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a sequence with the specified value is </a:t>
                      </a:r>
                      <a:r>
                        <a:rPr lang="en-US" sz="1800" b="0" i="0" kern="1200" dirty="0">
                          <a:solidFill>
                            <a:srgbClr val="C00000"/>
                          </a:solidFill>
                          <a:latin typeface="+mn-lt"/>
                          <a:ea typeface="+mn-ea"/>
                          <a:cs typeface="+mn-cs"/>
                        </a:rPr>
                        <a:t>present in the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in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IN" sz="1900" baseline="0" dirty="0"/>
                        <a:t>not in</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mn-lt"/>
                          <a:ea typeface="+mn-ea"/>
                          <a:cs typeface="+mn-cs"/>
                        </a:rPr>
                        <a:t>Returns True if a sequence with the specified value is </a:t>
                      </a:r>
                      <a:r>
                        <a:rPr lang="en-US" sz="1800" b="0" i="0" kern="1200" dirty="0">
                          <a:solidFill>
                            <a:srgbClr val="C00000"/>
                          </a:solidFill>
                          <a:latin typeface="+mn-lt"/>
                          <a:ea typeface="+mn-ea"/>
                          <a:cs typeface="+mn-cs"/>
                        </a:rPr>
                        <a:t>not present </a:t>
                      </a:r>
                      <a:r>
                        <a:rPr lang="en-US" sz="1800" b="0" i="0" kern="1200" dirty="0">
                          <a:solidFill>
                            <a:schemeClr val="dk1"/>
                          </a:solidFill>
                          <a:latin typeface="+mn-lt"/>
                          <a:ea typeface="+mn-ea"/>
                          <a:cs typeface="+mn-cs"/>
                        </a:rPr>
                        <a:t>in the object	</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not in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C435-276C-1244-8962-5344CC26DD75}"/>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7BB67FC1-5AE1-4D4F-88D6-A05CF33FD941}"/>
              </a:ext>
            </a:extLst>
          </p:cNvPr>
          <p:cNvSpPr/>
          <p:nvPr/>
        </p:nvSpPr>
        <p:spPr>
          <a:xfrm>
            <a:off x="801829" y="1122312"/>
            <a:ext cx="5844297" cy="4770537"/>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x2 = </a:t>
            </a:r>
            <a:r>
              <a:rPr lang="en-IN" sz="1600" dirty="0">
                <a:solidFill>
                  <a:srgbClr val="A31515"/>
                </a:solidFill>
                <a:latin typeface="Menlo" panose="020B0609030804020204" pitchFamily="49" charset="0"/>
              </a:rPr>
              <a:t>'Hello'</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y2 = </a:t>
            </a:r>
            <a:r>
              <a:rPr lang="en-IN" sz="1600" dirty="0">
                <a:solidFill>
                  <a:srgbClr val="A31515"/>
                </a:solidFill>
                <a:latin typeface="Menlo" panose="020B0609030804020204" pitchFamily="49" charset="0"/>
              </a:rPr>
              <a:t>'Hello'</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x3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y3 = x3</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x = </a:t>
            </a:r>
            <a:r>
              <a:rPr lang="en-IN" sz="1600" dirty="0">
                <a:solidFill>
                  <a:srgbClr val="A31515"/>
                </a:solidFill>
                <a:latin typeface="Menlo" panose="020B0609030804020204" pitchFamily="49" charset="0"/>
              </a:rPr>
              <a:t>'Hello world'</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y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'b'</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z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8000"/>
                </a:solidFill>
                <a:latin typeface="Menlo" panose="020B0609030804020204" pitchFamily="49" charset="0"/>
              </a:rPr>
              <a:t># Identity Operator</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"x2 is y2 = "</a:t>
            </a:r>
            <a:r>
              <a:rPr lang="en-IN" sz="1600" dirty="0">
                <a:solidFill>
                  <a:srgbClr val="000000"/>
                </a:solidFill>
                <a:latin typeface="Menlo" panose="020B0609030804020204" pitchFamily="49" charset="0"/>
              </a:rPr>
              <a:t>,x2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y2)</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"x3 is y3 = "</a:t>
            </a:r>
            <a:r>
              <a:rPr lang="en-IN" sz="1600" dirty="0">
                <a:solidFill>
                  <a:srgbClr val="000000"/>
                </a:solidFill>
                <a:latin typeface="Menlo" panose="020B0609030804020204" pitchFamily="49" charset="0"/>
              </a:rPr>
              <a:t>,x3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y3)</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"x2 is not y2 ="</a:t>
            </a:r>
            <a:r>
              <a:rPr lang="en-IN" sz="1600" dirty="0">
                <a:solidFill>
                  <a:srgbClr val="000000"/>
                </a:solidFill>
                <a:latin typeface="Menlo" panose="020B0609030804020204" pitchFamily="49" charset="0"/>
              </a:rPr>
              <a:t>,x2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not</a:t>
            </a:r>
            <a:r>
              <a:rPr lang="en-IN" sz="1600" dirty="0">
                <a:solidFill>
                  <a:srgbClr val="000000"/>
                </a:solidFill>
                <a:latin typeface="Menlo" panose="020B0609030804020204" pitchFamily="49" charset="0"/>
              </a:rPr>
              <a:t> y2)</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8000"/>
                </a:solidFill>
                <a:latin typeface="Menlo" panose="020B0609030804020204" pitchFamily="49" charset="0"/>
              </a:rPr>
              <a:t># Membership Operator</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 in x = "</a:t>
            </a:r>
            <a:r>
              <a:rPr lang="en-IN" sz="1600" dirty="0">
                <a:solidFill>
                  <a:srgbClr val="000000"/>
                </a:solidFill>
                <a:latin typeface="Menlo" panose="020B0609030804020204" pitchFamily="49" charset="0"/>
              </a:rPr>
              <a:t>, </a:t>
            </a:r>
            <a:r>
              <a:rPr lang="en-IN" sz="1600" dirty="0">
                <a:solidFill>
                  <a:srgbClr val="A31515"/>
                </a:solidFill>
                <a:latin typeface="Menlo" panose="020B0609030804020204" pitchFamily="49" charset="0"/>
              </a:rPr>
              <a:t>'H'</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x)</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 not in x = "</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not</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x)</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"5 in z = "</a:t>
            </a:r>
            <a:r>
              <a:rPr lang="en-IN" sz="1600" dirty="0">
                <a:solidFill>
                  <a:srgbClr val="000000"/>
                </a:solidFill>
                <a:latin typeface="Menlo" panose="020B0609030804020204" pitchFamily="49" charset="0"/>
              </a:rPr>
              <a:t>, </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z)</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"1 in y = "</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y)</a:t>
            </a:r>
          </a:p>
        </p:txBody>
      </p:sp>
      <p:sp>
        <p:nvSpPr>
          <p:cNvPr id="5" name="Rectangle 4">
            <a:extLst>
              <a:ext uri="{FF2B5EF4-FFF2-40B4-BE49-F238E27FC236}">
                <a16:creationId xmlns:a16="http://schemas.microsoft.com/office/drawing/2014/main" id="{E9A4F24A-435D-8B48-BE29-F78559C56C31}"/>
              </a:ext>
            </a:extLst>
          </p:cNvPr>
          <p:cNvSpPr/>
          <p:nvPr/>
        </p:nvSpPr>
        <p:spPr>
          <a:xfrm>
            <a:off x="301837" y="1122312"/>
            <a:ext cx="499993" cy="477053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a:p>
            <a:pPr algn="r"/>
            <a:r>
              <a:rPr lang="en-US" sz="1600" b="1" dirty="0">
                <a:solidFill>
                  <a:schemeClr val="tx1">
                    <a:lumMod val="75000"/>
                    <a:lumOff val="25000"/>
                  </a:schemeClr>
                </a:solidFill>
                <a:latin typeface="Consolas" panose="020B0609020204030204" pitchFamily="49" charset="0"/>
              </a:rPr>
              <a:t>15</a:t>
            </a:r>
          </a:p>
          <a:p>
            <a:pPr algn="r"/>
            <a:r>
              <a:rPr lang="en-US" sz="1600" b="1" dirty="0">
                <a:solidFill>
                  <a:schemeClr val="tx1">
                    <a:lumMod val="75000"/>
                    <a:lumOff val="25000"/>
                  </a:schemeClr>
                </a:solidFill>
                <a:latin typeface="Consolas" panose="020B0609020204030204" pitchFamily="49" charset="0"/>
              </a:rPr>
              <a:t>16</a:t>
            </a:r>
          </a:p>
          <a:p>
            <a:pPr algn="r"/>
            <a:r>
              <a:rPr lang="en-US" sz="1600" b="1" dirty="0">
                <a:solidFill>
                  <a:schemeClr val="tx1">
                    <a:lumMod val="75000"/>
                    <a:lumOff val="25000"/>
                  </a:schemeClr>
                </a:solidFill>
                <a:latin typeface="Consolas" panose="020B0609020204030204" pitchFamily="49" charset="0"/>
              </a:rPr>
              <a:t>17</a:t>
            </a:r>
          </a:p>
          <a:p>
            <a:pPr algn="r"/>
            <a:r>
              <a:rPr lang="en-US" sz="1600" b="1" dirty="0">
                <a:solidFill>
                  <a:schemeClr val="tx1">
                    <a:lumMod val="75000"/>
                    <a:lumOff val="25000"/>
                  </a:schemeClr>
                </a:solidFill>
                <a:latin typeface="Consolas" panose="020B0609020204030204" pitchFamily="49" charset="0"/>
              </a:rPr>
              <a:t>18</a:t>
            </a:r>
          </a:p>
          <a:p>
            <a:pPr algn="r"/>
            <a:r>
              <a:rPr lang="en-US" sz="1600" b="1" dirty="0">
                <a:solidFill>
                  <a:schemeClr val="tx1">
                    <a:lumMod val="75000"/>
                    <a:lumOff val="25000"/>
                  </a:schemeClr>
                </a:solidFill>
                <a:latin typeface="Consolas" panose="020B0609020204030204" pitchFamily="49" charset="0"/>
              </a:rPr>
              <a:t>19</a:t>
            </a:r>
          </a:p>
          <a:p>
            <a:pPr algn="r"/>
            <a:r>
              <a:rPr lang="en-US" sz="1600" b="1" dirty="0">
                <a:solidFill>
                  <a:schemeClr val="tx1">
                    <a:lumMod val="75000"/>
                    <a:lumOff val="25000"/>
                  </a:schemeClr>
                </a:solidFill>
                <a:latin typeface="Consolas" panose="020B0609020204030204" pitchFamily="49" charset="0"/>
              </a:rPr>
              <a:t>20</a:t>
            </a:r>
          </a:p>
        </p:txBody>
      </p:sp>
      <p:sp>
        <p:nvSpPr>
          <p:cNvPr id="6" name="Rectangle: Top Corners Rounded 6">
            <a:extLst>
              <a:ext uri="{FF2B5EF4-FFF2-40B4-BE49-F238E27FC236}">
                <a16:creationId xmlns:a16="http://schemas.microsoft.com/office/drawing/2014/main" id="{EE6EBCAF-0D0F-B247-BA83-37E89C35E36D}"/>
              </a:ext>
            </a:extLst>
          </p:cNvPr>
          <p:cNvSpPr/>
          <p:nvPr/>
        </p:nvSpPr>
        <p:spPr>
          <a:xfrm>
            <a:off x="301837" y="79312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21668655-6333-054B-B538-C364A37255F4}"/>
              </a:ext>
            </a:extLst>
          </p:cNvPr>
          <p:cNvSpPr/>
          <p:nvPr/>
        </p:nvSpPr>
        <p:spPr>
          <a:xfrm>
            <a:off x="7382861" y="1415978"/>
            <a:ext cx="3545334" cy="1815882"/>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x2 is y2 =  True</a:t>
            </a:r>
          </a:p>
          <a:p>
            <a:r>
              <a:rPr lang="en-IN" sz="1600" b="1" dirty="0">
                <a:latin typeface="Consolas" pitchFamily="49" charset="0"/>
                <a:cs typeface="Consolas" panose="020B0609020204030204" pitchFamily="49" charset="0"/>
              </a:rPr>
              <a:t>x3 is y3 =  True</a:t>
            </a:r>
          </a:p>
          <a:p>
            <a:r>
              <a:rPr lang="en-IN" sz="1600" b="1" dirty="0">
                <a:latin typeface="Consolas" pitchFamily="49" charset="0"/>
                <a:cs typeface="Consolas" panose="020B0609020204030204" pitchFamily="49" charset="0"/>
              </a:rPr>
              <a:t>x2 is not y2 = False</a:t>
            </a:r>
          </a:p>
          <a:p>
            <a:r>
              <a:rPr lang="en-IN" sz="1600" b="1" dirty="0">
                <a:latin typeface="Consolas" pitchFamily="49" charset="0"/>
                <a:cs typeface="Consolas" panose="020B0609020204030204" pitchFamily="49" charset="0"/>
              </a:rPr>
              <a:t>'H' in x =  True</a:t>
            </a:r>
          </a:p>
          <a:p>
            <a:r>
              <a:rPr lang="en-IN" sz="1600" b="1" dirty="0">
                <a:latin typeface="Consolas" pitchFamily="49" charset="0"/>
                <a:cs typeface="Consolas" panose="020B0609020204030204" pitchFamily="49" charset="0"/>
              </a:rPr>
              <a:t>'hello' not in x = True</a:t>
            </a:r>
          </a:p>
          <a:p>
            <a:r>
              <a:rPr lang="en-IN" sz="1600" b="1" dirty="0">
                <a:latin typeface="Consolas" pitchFamily="49" charset="0"/>
                <a:cs typeface="Consolas" panose="020B0609020204030204" pitchFamily="49" charset="0"/>
              </a:rPr>
              <a:t>5 in z = True</a:t>
            </a:r>
          </a:p>
          <a:p>
            <a:r>
              <a:rPr lang="en-IN" sz="1600" b="1" dirty="0">
                <a:latin typeface="Consolas" pitchFamily="49" charset="0"/>
                <a:cs typeface="Consolas" panose="020B0609020204030204" pitchFamily="49" charset="0"/>
              </a:rPr>
              <a:t>1 in y = True</a:t>
            </a:r>
          </a:p>
        </p:txBody>
      </p:sp>
      <p:sp>
        <p:nvSpPr>
          <p:cNvPr id="8" name="Rectangle: Top Corners Rounded 6">
            <a:extLst>
              <a:ext uri="{FF2B5EF4-FFF2-40B4-BE49-F238E27FC236}">
                <a16:creationId xmlns:a16="http://schemas.microsoft.com/office/drawing/2014/main" id="{ECE420CF-6D12-AE41-8275-CB62DCDBF9DC}"/>
              </a:ext>
            </a:extLst>
          </p:cNvPr>
          <p:cNvSpPr/>
          <p:nvPr/>
        </p:nvSpPr>
        <p:spPr>
          <a:xfrm>
            <a:off x="7382861" y="1098724"/>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9162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bg/>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
                                            <p:txEl>
                                              <p:pRg st="3" end="3"/>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
                                            <p:txEl>
                                              <p:pRg st="4" end="4"/>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in python</a:t>
            </a:r>
          </a:p>
        </p:txBody>
      </p:sp>
      <p:sp>
        <p:nvSpPr>
          <p:cNvPr id="3" name="Content Placeholder 2"/>
          <p:cNvSpPr>
            <a:spLocks noGrp="1"/>
          </p:cNvSpPr>
          <p:nvPr>
            <p:ph idx="1"/>
          </p:nvPr>
        </p:nvSpPr>
        <p:spPr/>
        <p:txBody>
          <a:bodyPr/>
          <a:lstStyle/>
          <a:p>
            <a:r>
              <a:rPr lang="en-US" dirty="0"/>
              <a:t>There are four built-in data structures in Python - </a:t>
            </a:r>
            <a:r>
              <a:rPr lang="en-US" i="1" dirty="0"/>
              <a:t>list, dictionary, </a:t>
            </a:r>
            <a:r>
              <a:rPr lang="en-US" i="1" dirty="0" err="1"/>
              <a:t>tuple</a:t>
            </a:r>
            <a:r>
              <a:rPr lang="en-US" i="1" dirty="0"/>
              <a:t> and set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explore all the data structures in detail…</a:t>
            </a:r>
          </a:p>
        </p:txBody>
      </p:sp>
      <p:graphicFrame>
        <p:nvGraphicFramePr>
          <p:cNvPr id="21"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69291" y="1490045"/>
          <a:ext cx="11413358"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err="1">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a:t>
            </a:r>
          </a:p>
        </p:txBody>
      </p:sp>
      <p:sp>
        <p:nvSpPr>
          <p:cNvPr id="3" name="Content Placeholder 2"/>
          <p:cNvSpPr>
            <a:spLocks noGrp="1"/>
          </p:cNvSpPr>
          <p:nvPr>
            <p:ph idx="1"/>
          </p:nvPr>
        </p:nvSpPr>
        <p:spPr/>
        <p:txBody>
          <a:bodyPr/>
          <a:lstStyle/>
          <a:p>
            <a:r>
              <a:rPr lang="en-US" dirty="0"/>
              <a:t>List is a </a:t>
            </a:r>
            <a:r>
              <a:rPr lang="en-US" dirty="0">
                <a:solidFill>
                  <a:srgbClr val="C00000"/>
                </a:solidFill>
              </a:rPr>
              <a:t>mutable ordered sequence of objects</a:t>
            </a:r>
            <a:r>
              <a:rPr lang="en-US" dirty="0"/>
              <a:t>, duplicate values are allowed inside list.</a:t>
            </a:r>
          </a:p>
          <a:p>
            <a:r>
              <a:rPr lang="en-US" dirty="0"/>
              <a:t>List will be represented by </a:t>
            </a:r>
            <a:r>
              <a:rPr lang="en-US" dirty="0">
                <a:solidFill>
                  <a:srgbClr val="C00000"/>
                </a:solidFill>
              </a:rPr>
              <a:t>square brackets </a:t>
            </a:r>
            <a:r>
              <a:rPr lang="en-US" dirty="0"/>
              <a:t>[ ].</a:t>
            </a:r>
          </a:p>
          <a:p>
            <a:r>
              <a:rPr lang="en-US" dirty="0"/>
              <a:t>Python does not have array, List can be used similar to Array.</a:t>
            </a:r>
          </a:p>
          <a:p>
            <a:endParaRPr lang="en-US" dirty="0"/>
          </a:p>
          <a:p>
            <a:endParaRPr lang="en-US" dirty="0"/>
          </a:p>
          <a:p>
            <a:endParaRPr lang="en-US" dirty="0"/>
          </a:p>
          <a:p>
            <a:endParaRPr lang="en-US" dirty="0"/>
          </a:p>
          <a:p>
            <a:endParaRPr lang="en-US" dirty="0"/>
          </a:p>
          <a:p>
            <a:r>
              <a:rPr lang="en-US" dirty="0"/>
              <a:t>We can use slicing similar to string in order to get the sub list from the list.</a:t>
            </a:r>
          </a:p>
        </p:txBody>
      </p:sp>
      <p:sp>
        <p:nvSpPr>
          <p:cNvPr id="4" name="Rectangle 3">
            <a:extLst>
              <a:ext uri="{FF2B5EF4-FFF2-40B4-BE49-F238E27FC236}">
                <a16:creationId xmlns:a16="http://schemas.microsoft.com/office/drawing/2014/main" id="{D456EBDA-49A4-A843-A786-6989C63A54AA}"/>
              </a:ext>
            </a:extLst>
          </p:cNvPr>
          <p:cNvSpPr/>
          <p:nvPr/>
        </p:nvSpPr>
        <p:spPr>
          <a:xfrm>
            <a:off x="1022635" y="2614991"/>
            <a:ext cx="8472276" cy="1569660"/>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b="0" dirty="0">
                <a:solidFill>
                  <a:srgbClr val="000000"/>
                </a:solidFill>
                <a:latin typeface="Consolas"/>
              </a:rPr>
              <a:t>print(</a:t>
            </a:r>
            <a:r>
              <a:rPr lang="en-US" sz="1600" b="0" dirty="0" err="1">
                <a:solidFill>
                  <a:srgbClr val="000000"/>
                </a:solidFill>
                <a:latin typeface="Consolas"/>
              </a:rPr>
              <a:t>my_list</a:t>
            </a:r>
            <a:r>
              <a:rPr lang="en-US" sz="1600" b="0" dirty="0">
                <a:solidFill>
                  <a:srgbClr val="000000"/>
                </a:solidFill>
                <a:latin typeface="Consolas"/>
              </a:rPr>
              <a:t>[-1])</a:t>
            </a:r>
          </a:p>
        </p:txBody>
      </p:sp>
      <p:sp>
        <p:nvSpPr>
          <p:cNvPr id="5" name="Rectangle 4">
            <a:extLst>
              <a:ext uri="{FF2B5EF4-FFF2-40B4-BE49-F238E27FC236}">
                <a16:creationId xmlns:a16="http://schemas.microsoft.com/office/drawing/2014/main" id="{35F9F4A0-4592-C04D-B2D0-0BF66A3BFA20}"/>
              </a:ext>
            </a:extLst>
          </p:cNvPr>
          <p:cNvSpPr/>
          <p:nvPr/>
        </p:nvSpPr>
        <p:spPr>
          <a:xfrm>
            <a:off x="522642" y="2614991"/>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7" name="Line Callout 1 6"/>
          <p:cNvSpPr/>
          <p:nvPr/>
        </p:nvSpPr>
        <p:spPr>
          <a:xfrm>
            <a:off x="6260060" y="2792675"/>
            <a:ext cx="5220900" cy="428493"/>
          </a:xfrm>
          <a:prstGeom prst="borderCallout1">
            <a:avLst>
              <a:gd name="adj1" fmla="val 53885"/>
              <a:gd name="adj2" fmla="val -612"/>
              <a:gd name="adj3" fmla="val 107614"/>
              <a:gd name="adj4" fmla="val -5721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(length of the List)</a:t>
            </a:r>
            <a:endParaRPr lang="en-US" b="1" dirty="0">
              <a:solidFill>
                <a:srgbClr val="FF0000"/>
              </a:solidFill>
            </a:endParaRPr>
          </a:p>
        </p:txBody>
      </p:sp>
      <p:sp>
        <p:nvSpPr>
          <p:cNvPr id="8" name="Line Callout 1 7"/>
          <p:cNvSpPr/>
          <p:nvPr/>
        </p:nvSpPr>
        <p:spPr>
          <a:xfrm>
            <a:off x="6260059" y="2319501"/>
            <a:ext cx="5220900" cy="428493"/>
          </a:xfrm>
          <a:prstGeom prst="borderCallout1">
            <a:avLst>
              <a:gd name="adj1" fmla="val 53885"/>
              <a:gd name="adj2" fmla="val -612"/>
              <a:gd name="adj3" fmla="val 164842"/>
              <a:gd name="adj4" fmla="val -6126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dirty="0">
                <a:solidFill>
                  <a:schemeClr val="tx1"/>
                </a:solidFill>
              </a:rPr>
              <a:t>(List index starts with 0)</a:t>
            </a:r>
            <a:endParaRPr lang="en-US" b="1" dirty="0">
              <a:solidFill>
                <a:srgbClr val="FF0000"/>
              </a:solidFill>
            </a:endParaRPr>
          </a:p>
        </p:txBody>
      </p:sp>
      <p:sp>
        <p:nvSpPr>
          <p:cNvPr id="9" name="Line Callout 1 8"/>
          <p:cNvSpPr/>
          <p:nvPr/>
        </p:nvSpPr>
        <p:spPr>
          <a:xfrm>
            <a:off x="6251433" y="3257383"/>
            <a:ext cx="5220900" cy="624504"/>
          </a:xfrm>
          <a:prstGeom prst="borderCallout1">
            <a:avLst>
              <a:gd name="adj1" fmla="val 53885"/>
              <a:gd name="adj2" fmla="val -612"/>
              <a:gd name="adj3" fmla="val 77979"/>
              <a:gd name="adj4" fmla="val -6791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spelling of </a:t>
            </a:r>
            <a:r>
              <a:rPr lang="en-IN" i="1" dirty="0" err="1">
                <a:solidFill>
                  <a:schemeClr val="tx1"/>
                </a:solidFill>
              </a:rPr>
              <a:t>rajkot</a:t>
            </a:r>
            <a:r>
              <a:rPr lang="en-IN" i="1" dirty="0">
                <a:solidFill>
                  <a:schemeClr val="tx1"/>
                </a:solidFill>
              </a:rPr>
              <a:t> is updated</a:t>
            </a:r>
            <a:endParaRPr lang="en-US" b="1" dirty="0">
              <a:solidFill>
                <a:srgbClr val="FF0000"/>
              </a:solidFill>
            </a:endParaRPr>
          </a:p>
        </p:txBody>
      </p:sp>
      <p:sp>
        <p:nvSpPr>
          <p:cNvPr id="10" name="Rectangle 9">
            <a:extLst>
              <a:ext uri="{FF2B5EF4-FFF2-40B4-BE49-F238E27FC236}">
                <a16:creationId xmlns:a16="http://schemas.microsoft.com/office/drawing/2014/main" id="{D456EBDA-49A4-A843-A786-6989C63A54AA}"/>
              </a:ext>
            </a:extLst>
          </p:cNvPr>
          <p:cNvSpPr/>
          <p:nvPr/>
        </p:nvSpPr>
        <p:spPr>
          <a:xfrm>
            <a:off x="1022635" y="52227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endParaRPr lang="en-US" sz="1600" b="0" dirty="0">
              <a:solidFill>
                <a:srgbClr val="000000"/>
              </a:solidFill>
              <a:latin typeface="Consolas"/>
            </a:endParaRPr>
          </a:p>
        </p:txBody>
      </p:sp>
      <p:sp>
        <p:nvSpPr>
          <p:cNvPr id="11" name="Rectangle 10">
            <a:extLst>
              <a:ext uri="{FF2B5EF4-FFF2-40B4-BE49-F238E27FC236}">
                <a16:creationId xmlns:a16="http://schemas.microsoft.com/office/drawing/2014/main" id="{35F9F4A0-4592-C04D-B2D0-0BF66A3BFA20}"/>
              </a:ext>
            </a:extLst>
          </p:cNvPr>
          <p:cNvSpPr/>
          <p:nvPr/>
        </p:nvSpPr>
        <p:spPr>
          <a:xfrm>
            <a:off x="522642" y="52227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2" name="Rectangle: Top Corners Rounded 6">
            <a:extLst>
              <a:ext uri="{FF2B5EF4-FFF2-40B4-BE49-F238E27FC236}">
                <a16:creationId xmlns:a16="http://schemas.microsoft.com/office/drawing/2014/main" id="{0336C271-A2A3-9445-9946-5006F0A250F4}"/>
              </a:ext>
            </a:extLst>
          </p:cNvPr>
          <p:cNvSpPr/>
          <p:nvPr/>
        </p:nvSpPr>
        <p:spPr>
          <a:xfrm>
            <a:off x="522642" y="48935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13" name="Line Callout 1 12"/>
          <p:cNvSpPr/>
          <p:nvPr/>
        </p:nvSpPr>
        <p:spPr>
          <a:xfrm>
            <a:off x="6251433" y="5616707"/>
            <a:ext cx="5220900" cy="716360"/>
          </a:xfrm>
          <a:prstGeom prst="borderCallout1">
            <a:avLst>
              <a:gd name="adj1" fmla="val 53885"/>
              <a:gd name="adj2" fmla="val -612"/>
              <a:gd name="adj3" fmla="val 13685"/>
              <a:gd name="adj4" fmla="val -5785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end index not included</a:t>
            </a:r>
            <a:endParaRPr lang="en-US" b="1" dirty="0">
              <a:solidFill>
                <a:srgbClr val="FF0000"/>
              </a:solidFill>
            </a:endParaRPr>
          </a:p>
        </p:txBody>
      </p:sp>
      <p:sp>
        <p:nvSpPr>
          <p:cNvPr id="14" name="Line Callout 1 13"/>
          <p:cNvSpPr/>
          <p:nvPr/>
        </p:nvSpPr>
        <p:spPr>
          <a:xfrm>
            <a:off x="6260060" y="3931362"/>
            <a:ext cx="5220900" cy="428493"/>
          </a:xfrm>
          <a:prstGeom prst="borderCallout1">
            <a:avLst>
              <a:gd name="adj1" fmla="val 53885"/>
              <a:gd name="adj2" fmla="val -612"/>
              <a:gd name="adj3" fmla="val 27086"/>
              <a:gd name="adj4" fmla="val -5920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a:t>
            </a:r>
            <a:r>
              <a:rPr lang="en-IN" dirty="0">
                <a:solidFill>
                  <a:schemeClr val="tx1"/>
                </a:solidFill>
              </a:rPr>
              <a:t>(-1 represent last element)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
                                            <p:bg/>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6" grpId="0" animBg="1"/>
      <p:bldP spid="7" grpId="0" animBg="1"/>
      <p:bldP spid="7" grpId="1" animBg="1"/>
      <p:bldP spid="8" grpId="0" animBg="1"/>
      <p:bldP spid="8" grpId="1" animBg="1"/>
      <p:bldP spid="9" grpId="0" animBg="1"/>
      <p:bldP spid="9" grpId="1" animBg="1"/>
      <p:bldP spid="10" grpId="0" build="p" animBg="1"/>
      <p:bldP spid="11" grpId="0" animBg="1"/>
      <p:bldP spid="12" grpId="0" animBg="1"/>
      <p:bldP spid="13" grpId="0" animBg="1"/>
      <p:bldP spid="13" grpId="1" animBg="1"/>
      <p:bldP spid="14" grpId="0" animBg="1"/>
      <p:bldP spid="1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a:t>
            </a:r>
          </a:p>
        </p:txBody>
      </p:sp>
      <p:sp>
        <p:nvSpPr>
          <p:cNvPr id="3" name="Content Placeholder 2"/>
          <p:cNvSpPr>
            <a:spLocks noGrp="1"/>
          </p:cNvSpPr>
          <p:nvPr>
            <p:ph idx="1"/>
          </p:nvPr>
        </p:nvSpPr>
        <p:spPr/>
        <p:txBody>
          <a:bodyPr/>
          <a:lstStyle/>
          <a:p>
            <a:r>
              <a:rPr lang="en-US" dirty="0"/>
              <a:t>append() method will </a:t>
            </a:r>
            <a:r>
              <a:rPr lang="en-US" dirty="0">
                <a:solidFill>
                  <a:srgbClr val="C00000"/>
                </a:solidFill>
              </a:rPr>
              <a:t>add element </a:t>
            </a:r>
            <a:r>
              <a:rPr lang="en-US" dirty="0"/>
              <a:t>at the end of the list.</a:t>
            </a:r>
          </a:p>
          <a:p>
            <a:endParaRPr lang="en-US" dirty="0"/>
          </a:p>
          <a:p>
            <a:endParaRPr lang="en-US" dirty="0"/>
          </a:p>
          <a:p>
            <a:pPr>
              <a:buNone/>
            </a:pPr>
            <a:endParaRPr lang="en-US" dirty="0"/>
          </a:p>
          <a:p>
            <a:r>
              <a:rPr lang="en-US" dirty="0"/>
              <a:t>insert() method will </a:t>
            </a:r>
            <a:r>
              <a:rPr lang="en-US" dirty="0">
                <a:solidFill>
                  <a:srgbClr val="C00000"/>
                </a:solidFill>
              </a:rPr>
              <a:t>add element </a:t>
            </a:r>
            <a:r>
              <a:rPr lang="en-US" dirty="0"/>
              <a:t>at the </a:t>
            </a:r>
            <a:r>
              <a:rPr lang="en-US" dirty="0">
                <a:solidFill>
                  <a:srgbClr val="C00000"/>
                </a:solidFill>
              </a:rPr>
              <a:t>specified index </a:t>
            </a:r>
            <a:r>
              <a:rPr lang="en-US" dirty="0"/>
              <a:t>in the list</a:t>
            </a:r>
          </a:p>
          <a:p>
            <a:endParaRPr lang="en-US" dirty="0"/>
          </a:p>
          <a:p>
            <a:endParaRPr lang="en-US" dirty="0"/>
          </a:p>
          <a:p>
            <a:endParaRPr lang="en-US" dirty="0"/>
          </a:p>
          <a:p>
            <a:endParaRPr lang="en-US" sz="700" dirty="0"/>
          </a:p>
          <a:p>
            <a:r>
              <a:rPr lang="en-US" dirty="0"/>
              <a:t>extend() method will add </a:t>
            </a:r>
            <a:r>
              <a:rPr lang="en-US" dirty="0">
                <a:solidFill>
                  <a:srgbClr val="C00000"/>
                </a:solidFill>
              </a:rPr>
              <a:t>one data structure </a:t>
            </a:r>
            <a:r>
              <a:rPr lang="en-US" dirty="0"/>
              <a:t>(List or any) to current List</a:t>
            </a:r>
          </a:p>
          <a:p>
            <a:endParaRPr lang="en-US" dirty="0"/>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my_list.append</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appendlistdemo.py</a:t>
            </a:r>
          </a:p>
        </p:txBody>
      </p:sp>
      <p:sp>
        <p:nvSpPr>
          <p:cNvPr id="15" name="Line Callout 1 14"/>
          <p:cNvSpPr/>
          <p:nvPr/>
        </p:nvSpPr>
        <p:spPr>
          <a:xfrm>
            <a:off x="5980499" y="1942174"/>
            <a:ext cx="5220900" cy="428493"/>
          </a:xfrm>
          <a:prstGeom prst="borderCallout1">
            <a:avLst>
              <a:gd name="adj1" fmla="val 53885"/>
              <a:gd name="adj2" fmla="val -612"/>
              <a:gd name="adj3" fmla="val 90987"/>
              <a:gd name="adj4" fmla="val -617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insertlistdemo.py</a:t>
            </a:r>
          </a:p>
        </p:txBody>
      </p:sp>
      <p:sp>
        <p:nvSpPr>
          <p:cNvPr id="30" name="Line Callout 1 29"/>
          <p:cNvSpPr/>
          <p:nvPr/>
        </p:nvSpPr>
        <p:spPr>
          <a:xfrm>
            <a:off x="5980499" y="3737107"/>
            <a:ext cx="5220900" cy="428493"/>
          </a:xfrm>
          <a:prstGeom prst="borderCallout1">
            <a:avLst>
              <a:gd name="adj1" fmla="val 53885"/>
              <a:gd name="adj2" fmla="val -612"/>
              <a:gd name="adj3" fmla="val 150265"/>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54682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my_list1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a:t>
            </a:r>
          </a:p>
          <a:p>
            <a:r>
              <a:rPr lang="en-US" sz="1600" dirty="0">
                <a:solidFill>
                  <a:srgbClr val="000000"/>
                </a:solidFill>
                <a:latin typeface="Consolas"/>
              </a:rPr>
              <a:t>my_list2 =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my_list1.extend(my_list2)</a:t>
            </a:r>
          </a:p>
          <a:p>
            <a:r>
              <a:rPr lang="en-US" sz="1600" dirty="0">
                <a:solidFill>
                  <a:srgbClr val="000000"/>
                </a:solidFill>
                <a:latin typeface="Consolas"/>
              </a:rPr>
              <a:t>print(my_list1)</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5468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5139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extendlistdemo.py</a:t>
            </a:r>
          </a:p>
        </p:txBody>
      </p:sp>
      <p:sp>
        <p:nvSpPr>
          <p:cNvPr id="35" name="Line Callout 1 34"/>
          <p:cNvSpPr/>
          <p:nvPr/>
        </p:nvSpPr>
        <p:spPr>
          <a:xfrm>
            <a:off x="4194033" y="6065440"/>
            <a:ext cx="5220900" cy="428493"/>
          </a:xfrm>
          <a:prstGeom prst="borderCallout1">
            <a:avLst>
              <a:gd name="adj1" fmla="val 53885"/>
              <a:gd name="adj2" fmla="val -612"/>
              <a:gd name="adj3" fmla="val 70147"/>
              <a:gd name="adj4" fmla="val -2463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5" grpId="0" animBg="1"/>
      <p:bldP spid="3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pop() method will remove the </a:t>
            </a:r>
            <a:r>
              <a:rPr lang="en-US" dirty="0">
                <a:solidFill>
                  <a:srgbClr val="C00000"/>
                </a:solidFill>
              </a:rPr>
              <a:t>last element </a:t>
            </a:r>
            <a:r>
              <a:rPr lang="en-US" dirty="0"/>
              <a:t>from the list and return it.</a:t>
            </a:r>
          </a:p>
          <a:p>
            <a:endParaRPr lang="en-US" dirty="0"/>
          </a:p>
          <a:p>
            <a:endParaRPr lang="en-US" dirty="0"/>
          </a:p>
          <a:p>
            <a:pPr>
              <a:buNone/>
            </a:pPr>
            <a:endParaRPr lang="en-US" dirty="0"/>
          </a:p>
          <a:p>
            <a:r>
              <a:rPr lang="en-US" dirty="0"/>
              <a:t>remove() method will remove </a:t>
            </a:r>
            <a:r>
              <a:rPr lang="en-US" dirty="0">
                <a:solidFill>
                  <a:srgbClr val="C00000"/>
                </a:solidFill>
              </a:rPr>
              <a:t>first occurrence </a:t>
            </a:r>
            <a:r>
              <a:rPr lang="en-US" dirty="0"/>
              <a:t>of specified element</a:t>
            </a:r>
          </a:p>
          <a:p>
            <a:endParaRPr lang="en-US" dirty="0"/>
          </a:p>
          <a:p>
            <a:endParaRPr lang="en-US" dirty="0"/>
          </a:p>
          <a:p>
            <a:pPr>
              <a:buNone/>
            </a:pPr>
            <a:endParaRPr lang="en-US" sz="700" dirty="0"/>
          </a:p>
          <a:p>
            <a:r>
              <a:rPr lang="en-US" dirty="0"/>
              <a:t>clear() method will </a:t>
            </a:r>
            <a:r>
              <a:rPr lang="en-US" dirty="0">
                <a:solidFill>
                  <a:srgbClr val="C00000"/>
                </a:solidFill>
              </a:rPr>
              <a:t>remove all </a:t>
            </a:r>
            <a:r>
              <a:rPr lang="en-US" dirty="0"/>
              <a:t>the elements from the List</a:t>
            </a:r>
          </a:p>
          <a:p>
            <a:endParaRPr lang="en-US" dirty="0"/>
          </a:p>
          <a:p>
            <a:endParaRPr lang="en-US" dirty="0"/>
          </a:p>
          <a:p>
            <a:endParaRPr lang="en-US" dirty="0"/>
          </a:p>
          <a:p>
            <a:r>
              <a:rPr lang="en-US" dirty="0"/>
              <a:t>index() method will return </a:t>
            </a:r>
            <a:r>
              <a:rPr lang="en-US" dirty="0">
                <a:solidFill>
                  <a:srgbClr val="C00000"/>
                </a:solidFill>
              </a:rPr>
              <a:t>first index </a:t>
            </a:r>
            <a:r>
              <a:rPr lang="en-US" dirty="0"/>
              <a:t>of the specified element.</a:t>
            </a:r>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temp = my_list.pop()</a:t>
            </a:r>
          </a:p>
          <a:p>
            <a:r>
              <a:rPr lang="en-US" sz="1600" dirty="0">
                <a:solidFill>
                  <a:srgbClr val="000000"/>
                </a:solidFill>
                <a:latin typeface="Consolas"/>
              </a:rPr>
              <a:t>print(temp)</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poplistdemo.py</a:t>
            </a:r>
          </a:p>
        </p:txBody>
      </p:sp>
      <p:sp>
        <p:nvSpPr>
          <p:cNvPr id="15" name="Line Callout 1 14"/>
          <p:cNvSpPr/>
          <p:nvPr/>
        </p:nvSpPr>
        <p:spPr>
          <a:xfrm>
            <a:off x="5989126" y="1761019"/>
            <a:ext cx="5220900" cy="428493"/>
          </a:xfrm>
          <a:prstGeom prst="borderCallout1">
            <a:avLst>
              <a:gd name="adj1" fmla="val 53885"/>
              <a:gd name="adj2" fmla="val -612"/>
              <a:gd name="adj3" fmla="val 131251"/>
              <a:gd name="adj4" fmla="val -6868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my_list.remove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removelistdemo.py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my_list.clear</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clearlistdemo.py</a:t>
            </a:r>
          </a:p>
        </p:txBody>
      </p:sp>
      <p:sp>
        <p:nvSpPr>
          <p:cNvPr id="34" name="Line Callout 1 33"/>
          <p:cNvSpPr/>
          <p:nvPr/>
        </p:nvSpPr>
        <p:spPr>
          <a:xfrm>
            <a:off x="5997432" y="5294655"/>
            <a:ext cx="3180435" cy="428493"/>
          </a:xfrm>
          <a:prstGeom prst="borderCallout1">
            <a:avLst>
              <a:gd name="adj1" fmla="val 53885"/>
              <a:gd name="adj2" fmla="val -612"/>
              <a:gd name="adj3" fmla="val 82824"/>
              <a:gd name="adj4" fmla="val -10067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endParaRPr lang="en-US" b="1" i="1" dirty="0">
              <a:solidFill>
                <a:srgbClr val="FF0000"/>
              </a:solidFill>
            </a:endParaRPr>
          </a:p>
        </p:txBody>
      </p:sp>
      <p:sp>
        <p:nvSpPr>
          <p:cNvPr id="16" name="Line Callout 1 15"/>
          <p:cNvSpPr/>
          <p:nvPr/>
        </p:nvSpPr>
        <p:spPr>
          <a:xfrm>
            <a:off x="5989126" y="2244098"/>
            <a:ext cx="5220900" cy="428493"/>
          </a:xfrm>
          <a:prstGeom prst="borderCallout1">
            <a:avLst>
              <a:gd name="adj1" fmla="val 53885"/>
              <a:gd name="adj2" fmla="val -612"/>
              <a:gd name="adj3" fmla="val 74882"/>
              <a:gd name="adj4" fmla="val -620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bg/>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3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38F9-DBF8-6748-BE8B-7E6B7F93BB60}"/>
              </a:ext>
            </a:extLst>
          </p:cNvPr>
          <p:cNvSpPr>
            <a:spLocks noGrp="1"/>
          </p:cNvSpPr>
          <p:nvPr>
            <p:ph type="title"/>
          </p:nvPr>
        </p:nvSpPr>
        <p:spPr/>
        <p:txBody>
          <a:bodyPr/>
          <a:lstStyle/>
          <a:p>
            <a:r>
              <a:rPr lang="en-IN" dirty="0"/>
              <a:t>Advantages of Python(cont.)</a:t>
            </a:r>
            <a:endParaRPr lang="en-US" dirty="0"/>
          </a:p>
        </p:txBody>
      </p:sp>
      <p:sp>
        <p:nvSpPr>
          <p:cNvPr id="3" name="Content Placeholder 2">
            <a:extLst>
              <a:ext uri="{FF2B5EF4-FFF2-40B4-BE49-F238E27FC236}">
                <a16:creationId xmlns:a16="http://schemas.microsoft.com/office/drawing/2014/main" id="{A9A378B9-13E3-1F40-BB5D-41965DDE4314}"/>
              </a:ext>
            </a:extLst>
          </p:cNvPr>
          <p:cNvSpPr>
            <a:spLocks noGrp="1"/>
          </p:cNvSpPr>
          <p:nvPr>
            <p:ph idx="1"/>
          </p:nvPr>
        </p:nvSpPr>
        <p:spPr>
          <a:xfrm>
            <a:off x="131181" y="863445"/>
            <a:ext cx="6588099" cy="5381712"/>
          </a:xfrm>
        </p:spPr>
        <p:txBody>
          <a:bodyPr/>
          <a:lstStyle/>
          <a:p>
            <a:r>
              <a:rPr lang="en-IN" b="1" dirty="0">
                <a:solidFill>
                  <a:srgbClr val="C00000"/>
                </a:solidFill>
              </a:rPr>
              <a:t>Vast Libraries Support</a:t>
            </a:r>
          </a:p>
          <a:p>
            <a:pPr lvl="1"/>
            <a:r>
              <a:rPr lang="en-IN" dirty="0"/>
              <a:t>Python has huge libraries available.</a:t>
            </a:r>
          </a:p>
          <a:p>
            <a:pPr lvl="1"/>
            <a:r>
              <a:rPr lang="en-IN" dirty="0"/>
              <a:t>The standard library of Python is huge, you can find almost all the functions needed for your task. So, you don’t have to depend on external libraries.</a:t>
            </a:r>
            <a:endParaRPr lang="en-US" dirty="0">
              <a:solidFill>
                <a:srgbClr val="C00000"/>
              </a:solidFill>
            </a:endParaRPr>
          </a:p>
          <a:p>
            <a:r>
              <a:rPr lang="en-IN" b="1" dirty="0">
                <a:solidFill>
                  <a:srgbClr val="C00000"/>
                </a:solidFill>
              </a:rPr>
              <a:t>Improved Productivity</a:t>
            </a:r>
          </a:p>
          <a:p>
            <a:pPr lvl="1"/>
            <a:r>
              <a:rPr lang="en-IN" dirty="0"/>
              <a:t>Python is a very</a:t>
            </a:r>
            <a:r>
              <a:rPr lang="en-IN" dirty="0">
                <a:solidFill>
                  <a:srgbClr val="C00000"/>
                </a:solidFill>
              </a:rPr>
              <a:t> productive language</a:t>
            </a:r>
            <a:r>
              <a:rPr lang="en-IN" dirty="0"/>
              <a:t>. </a:t>
            </a:r>
          </a:p>
          <a:p>
            <a:pPr lvl="1"/>
            <a:r>
              <a:rPr lang="en-IN" dirty="0"/>
              <a:t>Due to the simplicity of Python, developers can focus on solving the problem.</a:t>
            </a:r>
            <a:endParaRPr lang="en-US" dirty="0">
              <a:solidFill>
                <a:srgbClr val="C00000"/>
              </a:solidFill>
            </a:endParaRPr>
          </a:p>
          <a:p>
            <a:r>
              <a:rPr lang="en-US" b="1" dirty="0">
                <a:solidFill>
                  <a:srgbClr val="C00000"/>
                </a:solidFill>
              </a:rPr>
              <a:t>It’s Safe</a:t>
            </a:r>
          </a:p>
          <a:p>
            <a:pPr lvl="1"/>
            <a:r>
              <a:rPr lang="en-US" dirty="0"/>
              <a:t>Python </a:t>
            </a:r>
            <a:r>
              <a:rPr lang="en-US" dirty="0">
                <a:solidFill>
                  <a:srgbClr val="C00000"/>
                </a:solidFill>
              </a:rPr>
              <a:t>doesn’t have pointers </a:t>
            </a:r>
            <a:r>
              <a:rPr lang="en-US" dirty="0"/>
              <a:t>like other C-based languages, making it much more reliable.</a:t>
            </a:r>
          </a:p>
          <a:p>
            <a:pPr lvl="1"/>
            <a:r>
              <a:rPr lang="en-US" dirty="0"/>
              <a:t>Along with that</a:t>
            </a:r>
            <a:r>
              <a:rPr lang="en-US" b="1" dirty="0"/>
              <a:t>, </a:t>
            </a:r>
            <a:r>
              <a:rPr lang="en-US" dirty="0">
                <a:solidFill>
                  <a:srgbClr val="C00000"/>
                </a:solidFill>
              </a:rPr>
              <a:t>errors never pass silently </a:t>
            </a:r>
            <a:r>
              <a:rPr lang="en-US" dirty="0"/>
              <a:t>unless they’re explicitly silenced. </a:t>
            </a:r>
            <a:endParaRPr lang="en-IN" dirty="0"/>
          </a:p>
          <a:p>
            <a:pPr lvl="1"/>
            <a:r>
              <a:rPr lang="en-US" dirty="0"/>
              <a:t>This allows you to see and read why the program crashed and where to correct your error. </a:t>
            </a:r>
            <a:endParaRPr lang="en-US" dirty="0">
              <a:solidFill>
                <a:srgbClr val="C00000"/>
              </a:solidFill>
            </a:endParaRPr>
          </a:p>
          <a:p>
            <a:pPr lvl="1"/>
            <a:endParaRPr lang="en-US" dirty="0"/>
          </a:p>
        </p:txBody>
      </p:sp>
      <p:pic>
        <p:nvPicPr>
          <p:cNvPr id="5" name="Picture 4">
            <a:extLst>
              <a:ext uri="{FF2B5EF4-FFF2-40B4-BE49-F238E27FC236}">
                <a16:creationId xmlns:a16="http://schemas.microsoft.com/office/drawing/2014/main" id="{DF8014D3-2441-353B-8EC1-0713EC93245D}"/>
              </a:ext>
            </a:extLst>
          </p:cNvPr>
          <p:cNvPicPr>
            <a:picLocks noChangeAspect="1"/>
          </p:cNvPicPr>
          <p:nvPr/>
        </p:nvPicPr>
        <p:blipFill>
          <a:blip r:embed="rId2"/>
          <a:stretch>
            <a:fillRect/>
          </a:stretch>
        </p:blipFill>
        <p:spPr>
          <a:xfrm>
            <a:off x="6719280" y="1658566"/>
            <a:ext cx="5472720" cy="3540868"/>
          </a:xfrm>
          <a:prstGeom prst="rect">
            <a:avLst/>
          </a:prstGeom>
        </p:spPr>
      </p:pic>
    </p:spTree>
    <p:extLst>
      <p:ext uri="{BB962C8B-B14F-4D97-AF65-F5344CB8AC3E}">
        <p14:creationId xmlns:p14="http://schemas.microsoft.com/office/powerpoint/2010/main" val="24729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count() method will return the </a:t>
            </a:r>
            <a:r>
              <a:rPr lang="en-US" dirty="0">
                <a:solidFill>
                  <a:srgbClr val="C00000"/>
                </a:solidFill>
              </a:rPr>
              <a:t>number of occurrence </a:t>
            </a:r>
            <a:r>
              <a:rPr lang="en-US" dirty="0"/>
              <a:t>of the specified element.</a:t>
            </a:r>
          </a:p>
          <a:p>
            <a:endParaRPr lang="en-US" dirty="0"/>
          </a:p>
          <a:p>
            <a:endParaRPr lang="en-US" dirty="0"/>
          </a:p>
          <a:p>
            <a:pPr>
              <a:buNone/>
            </a:pPr>
            <a:endParaRPr lang="en-US" dirty="0"/>
          </a:p>
          <a:p>
            <a:r>
              <a:rPr lang="en-US" dirty="0"/>
              <a:t>reverse() method will </a:t>
            </a:r>
            <a:r>
              <a:rPr lang="en-US" dirty="0">
                <a:solidFill>
                  <a:srgbClr val="C00000"/>
                </a:solidFill>
              </a:rPr>
              <a:t>reverse</a:t>
            </a:r>
            <a:r>
              <a:rPr lang="en-US" dirty="0"/>
              <a:t> the elements of the List</a:t>
            </a:r>
          </a:p>
          <a:p>
            <a:endParaRPr lang="en-US" dirty="0"/>
          </a:p>
          <a:p>
            <a:endParaRPr lang="en-US" dirty="0"/>
          </a:p>
          <a:p>
            <a:pPr>
              <a:buNone/>
            </a:pPr>
            <a:endParaRPr lang="en-US" sz="700" dirty="0"/>
          </a:p>
          <a:p>
            <a:r>
              <a:rPr lang="en-US" dirty="0"/>
              <a:t>sort() method will </a:t>
            </a:r>
            <a:r>
              <a:rPr lang="en-US" dirty="0">
                <a:solidFill>
                  <a:srgbClr val="C00000"/>
                </a:solidFill>
              </a:rPr>
              <a:t>sort</a:t>
            </a:r>
            <a:r>
              <a:rPr lang="en-US" dirty="0"/>
              <a:t> the elements in the List</a:t>
            </a:r>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c = </a:t>
            </a:r>
            <a:r>
              <a:rPr lang="en-US" sz="1600" dirty="0" err="1">
                <a:solidFill>
                  <a:srgbClr val="000000"/>
                </a:solidFill>
                <a:latin typeface="Consolas"/>
              </a:rPr>
              <a:t>my_list.count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print(c)</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countlistdemo.py</a:t>
            </a:r>
          </a:p>
        </p:txBody>
      </p:sp>
      <p:sp>
        <p:nvSpPr>
          <p:cNvPr id="15" name="Line Callout 1 14"/>
          <p:cNvSpPr/>
          <p:nvPr/>
        </p:nvSpPr>
        <p:spPr>
          <a:xfrm>
            <a:off x="5989126" y="1761019"/>
            <a:ext cx="5220900" cy="428493"/>
          </a:xfrm>
          <a:prstGeom prst="borderCallout1">
            <a:avLst>
              <a:gd name="adj1" fmla="val 53885"/>
              <a:gd name="adj2" fmla="val -612"/>
              <a:gd name="adj3" fmla="val 127225"/>
              <a:gd name="adj4" fmla="val -741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i="1" dirty="0">
              <a:solidFill>
                <a:srgbClr val="FF0000"/>
              </a:solidFill>
            </a:endParaRP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my_list.reverse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reverselistdemo.py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a:t>
            </a:r>
            <a:r>
              <a:rPr lang="en-IN" i="1" dirty="0" err="1">
                <a:solidFill>
                  <a:schemeClr val="tx1"/>
                </a:solidFill>
              </a:rPr>
              <a:t>institute','darshan</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college'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'enginnering'</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(reverse=</a:t>
            </a:r>
            <a:r>
              <a:rPr lang="en-US" sz="1600" dirty="0">
                <a:solidFill>
                  <a:srgbClr val="0000FF"/>
                </a:solidFill>
                <a:latin typeface="Consolas"/>
              </a:rPr>
              <a:t>True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sortlistdemo.py</a:t>
            </a:r>
          </a:p>
        </p:txBody>
      </p:sp>
      <p:sp>
        <p:nvSpPr>
          <p:cNvPr id="34" name="Line Callout 1 33"/>
          <p:cNvSpPr/>
          <p:nvPr/>
        </p:nvSpPr>
        <p:spPr>
          <a:xfrm>
            <a:off x="5997431" y="5294655"/>
            <a:ext cx="5165149" cy="428493"/>
          </a:xfrm>
          <a:prstGeom prst="borderCallout1">
            <a:avLst>
              <a:gd name="adj1" fmla="val 53885"/>
              <a:gd name="adj2" fmla="val -612"/>
              <a:gd name="adj3" fmla="val 84837"/>
              <a:gd name="adj4" fmla="val -6276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a:t>
            </a:r>
            <a:r>
              <a:rPr lang="en-IN" i="1" dirty="0" err="1">
                <a:solidFill>
                  <a:schemeClr val="tx1"/>
                </a:solidFill>
              </a:rPr>
              <a:t>enginnering</a:t>
            </a:r>
            <a:r>
              <a:rPr lang="en-IN" i="1" dirty="0">
                <a:solidFill>
                  <a:schemeClr val="tx1"/>
                </a:solidFill>
              </a:rPr>
              <a:t>', 'of',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17" name="Line Callout 1 16"/>
          <p:cNvSpPr/>
          <p:nvPr/>
        </p:nvSpPr>
        <p:spPr>
          <a:xfrm>
            <a:off x="5997431" y="5794987"/>
            <a:ext cx="5165149" cy="428493"/>
          </a:xfrm>
          <a:prstGeom prst="borderCallout1">
            <a:avLst>
              <a:gd name="adj1" fmla="val 53885"/>
              <a:gd name="adj2" fmla="val -612"/>
              <a:gd name="adj3" fmla="val 80811"/>
              <a:gd name="adj4" fmla="val -63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'of', '</a:t>
            </a:r>
            <a:r>
              <a:rPr lang="en-IN" i="1" dirty="0" err="1">
                <a:solidFill>
                  <a:schemeClr val="tx1"/>
                </a:solidFill>
              </a:rPr>
              <a:t>enginnering</a:t>
            </a:r>
            <a:r>
              <a:rPr lang="en-IN" i="1" dirty="0">
                <a:solidFill>
                  <a:schemeClr val="tx1"/>
                </a:solidFill>
              </a:rPr>
              <a:t>', '</a:t>
            </a:r>
            <a:r>
              <a:rPr lang="en-IN" i="1" dirty="0" err="1">
                <a:solidFill>
                  <a:schemeClr val="tx1"/>
                </a:solidFill>
              </a:rPr>
              <a:t>darshan</a:t>
            </a:r>
            <a:r>
              <a:rPr lang="en-IN" i="1" dirty="0">
                <a:solidFill>
                  <a:schemeClr val="tx1"/>
                </a:solidFill>
              </a:rPr>
              <a:t>', 'college']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bg/>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7" grpId="0" animBg="1"/>
      <p:bldP spid="17"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7903-D47C-B749-A7BE-4A2268DFF201}"/>
              </a:ext>
            </a:extLst>
          </p:cNvPr>
          <p:cNvSpPr>
            <a:spLocks noGrp="1"/>
          </p:cNvSpPr>
          <p:nvPr>
            <p:ph type="title"/>
          </p:nvPr>
        </p:nvSpPr>
        <p:spPr/>
        <p:txBody>
          <a:bodyPr>
            <a:normAutofit/>
          </a:bodyPr>
          <a:lstStyle/>
          <a:p>
            <a:r>
              <a:rPr lang="en-US" dirty="0"/>
              <a:t>List Comprehension</a:t>
            </a:r>
          </a:p>
        </p:txBody>
      </p:sp>
      <p:sp>
        <p:nvSpPr>
          <p:cNvPr id="3" name="Content Placeholder 2">
            <a:extLst>
              <a:ext uri="{FF2B5EF4-FFF2-40B4-BE49-F238E27FC236}">
                <a16:creationId xmlns:a16="http://schemas.microsoft.com/office/drawing/2014/main" id="{4F6FCF50-7584-A14C-B2F1-0E0B509DFE71}"/>
              </a:ext>
            </a:extLst>
          </p:cNvPr>
          <p:cNvSpPr>
            <a:spLocks noGrp="1"/>
          </p:cNvSpPr>
          <p:nvPr>
            <p:ph idx="1"/>
          </p:nvPr>
        </p:nvSpPr>
        <p:spPr/>
        <p:txBody>
          <a:bodyPr/>
          <a:lstStyle/>
          <a:p>
            <a:r>
              <a:rPr lang="en-US" dirty="0"/>
              <a:t>List comprehensions offer a way to </a:t>
            </a:r>
            <a:r>
              <a:rPr lang="en-US" dirty="0">
                <a:solidFill>
                  <a:srgbClr val="C00000"/>
                </a:solidFill>
              </a:rPr>
              <a:t>create</a:t>
            </a:r>
            <a:r>
              <a:rPr lang="en-US" dirty="0"/>
              <a:t> </a:t>
            </a:r>
            <a:r>
              <a:rPr lang="en-US" dirty="0">
                <a:solidFill>
                  <a:srgbClr val="C00000"/>
                </a:solidFill>
              </a:rPr>
              <a:t>lists</a:t>
            </a:r>
            <a:r>
              <a:rPr lang="en-US" dirty="0"/>
              <a:t> based on </a:t>
            </a:r>
            <a:r>
              <a:rPr lang="en-US" dirty="0">
                <a:solidFill>
                  <a:srgbClr val="C00000"/>
                </a:solidFill>
              </a:rPr>
              <a:t>existing </a:t>
            </a:r>
            <a:r>
              <a:rPr lang="en-US" dirty="0" err="1">
                <a:solidFill>
                  <a:srgbClr val="C00000"/>
                </a:solidFill>
              </a:rPr>
              <a:t>iterable</a:t>
            </a:r>
            <a:r>
              <a:rPr lang="en-US" dirty="0"/>
              <a:t>. When using list comprehensions, lists can be </a:t>
            </a:r>
            <a:r>
              <a:rPr lang="en-US" dirty="0">
                <a:solidFill>
                  <a:srgbClr val="C00000"/>
                </a:solidFill>
              </a:rPr>
              <a:t>built</a:t>
            </a:r>
            <a:r>
              <a:rPr lang="en-US" dirty="0"/>
              <a:t> by using any </a:t>
            </a:r>
            <a:r>
              <a:rPr lang="en-US" dirty="0" err="1">
                <a:solidFill>
                  <a:srgbClr val="C00000"/>
                </a:solidFill>
              </a:rPr>
              <a:t>iterable</a:t>
            </a:r>
            <a:r>
              <a:rPr lang="en-US" dirty="0"/>
              <a:t>, including </a:t>
            </a:r>
            <a:r>
              <a:rPr lang="en-US" dirty="0">
                <a:solidFill>
                  <a:srgbClr val="C00000"/>
                </a:solidFill>
              </a:rPr>
              <a:t>strings</a:t>
            </a:r>
            <a:r>
              <a:rPr lang="en-US" dirty="0"/>
              <a:t>, </a:t>
            </a:r>
            <a:r>
              <a:rPr lang="en-US" dirty="0">
                <a:solidFill>
                  <a:srgbClr val="C00000"/>
                </a:solidFill>
              </a:rPr>
              <a:t>list</a:t>
            </a:r>
            <a:r>
              <a:rPr lang="en-US" dirty="0"/>
              <a:t>, </a:t>
            </a:r>
            <a:r>
              <a:rPr lang="en-US" dirty="0">
                <a:solidFill>
                  <a:srgbClr val="C00000"/>
                </a:solidFill>
              </a:rPr>
              <a:t>tuples</a:t>
            </a:r>
            <a:r>
              <a:rPr lang="en-US" dirty="0"/>
              <a:t>.</a:t>
            </a:r>
            <a:endParaRPr lang="en-IN" dirty="0"/>
          </a:p>
          <a:p>
            <a:r>
              <a:rPr lang="en-US" dirty="0"/>
              <a:t>For example, if we want to create a list of characters from the string, we can use for loop like below example,</a:t>
            </a:r>
            <a:endParaRPr lang="en-IN" dirty="0"/>
          </a:p>
          <a:p>
            <a:endParaRPr lang="en-US" dirty="0"/>
          </a:p>
        </p:txBody>
      </p:sp>
      <p:sp>
        <p:nvSpPr>
          <p:cNvPr id="4" name="Rectangle 3">
            <a:extLst>
              <a:ext uri="{FF2B5EF4-FFF2-40B4-BE49-F238E27FC236}">
                <a16:creationId xmlns:a16="http://schemas.microsoft.com/office/drawing/2014/main" id="{1E2181BE-ED75-C34E-9799-2E45E5B93E34}"/>
              </a:ext>
            </a:extLst>
          </p:cNvPr>
          <p:cNvSpPr/>
          <p:nvPr/>
        </p:nvSpPr>
        <p:spPr>
          <a:xfrm>
            <a:off x="966879" y="3013501"/>
            <a:ext cx="2980653" cy="1323439"/>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BA2121"/>
                </a:solidFill>
                <a:latin typeface="Consolas" panose="020B0609020204030204" pitchFamily="49" charset="0"/>
                <a:ea typeface="Times New Roman" panose="02020603050405020304" pitchFamily="18" charset="0"/>
                <a:cs typeface="Consolas" panose="020B0609020204030204" pitchFamily="49" charset="0"/>
              </a:rPr>
              <a:t>'darshan'</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8000"/>
                </a:solidFill>
                <a:latin typeface="Consolas" panose="020B0609020204030204" pitchFamily="49" charset="0"/>
                <a:ea typeface="Times New Roman" panose="02020603050405020304" pitchFamily="18" charset="0"/>
                <a:cs typeface="Consolas" panose="020B06090202040302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nsolas" panose="020B0609020204030204" pitchFamily="49" charset="0"/>
              </a:rPr>
              <a:t>in</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err="1">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append</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(c)</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p:txBody>
      </p:sp>
      <p:sp>
        <p:nvSpPr>
          <p:cNvPr id="5" name="Rectangle 4">
            <a:extLst>
              <a:ext uri="{FF2B5EF4-FFF2-40B4-BE49-F238E27FC236}">
                <a16:creationId xmlns:a16="http://schemas.microsoft.com/office/drawing/2014/main" id="{DC46F95E-42B4-2043-9507-D41CADC01B4C}"/>
              </a:ext>
            </a:extLst>
          </p:cNvPr>
          <p:cNvSpPr/>
          <p:nvPr/>
        </p:nvSpPr>
        <p:spPr>
          <a:xfrm>
            <a:off x="466886" y="301350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88B08C7D-DD38-0E4B-8283-41F68EEE15C6}"/>
              </a:ext>
            </a:extLst>
          </p:cNvPr>
          <p:cNvSpPr/>
          <p:nvPr/>
        </p:nvSpPr>
        <p:spPr>
          <a:xfrm>
            <a:off x="466886" y="268431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ForLoop.py</a:t>
            </a:r>
            <a:endParaRPr lang="en-US" sz="1600" dirty="0">
              <a:solidFill>
                <a:schemeClr val="bg1"/>
              </a:solidFill>
            </a:endParaRPr>
          </a:p>
        </p:txBody>
      </p:sp>
      <p:sp>
        <p:nvSpPr>
          <p:cNvPr id="7" name="Rectangle 6">
            <a:extLst>
              <a:ext uri="{FF2B5EF4-FFF2-40B4-BE49-F238E27FC236}">
                <a16:creationId xmlns:a16="http://schemas.microsoft.com/office/drawing/2014/main" id="{2BC0E1D2-AF07-A844-AC8D-82D457F47448}"/>
              </a:ext>
            </a:extLst>
          </p:cNvPr>
          <p:cNvSpPr/>
          <p:nvPr/>
        </p:nvSpPr>
        <p:spPr>
          <a:xfrm>
            <a:off x="466886" y="4806816"/>
            <a:ext cx="410692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['d', 'a', 'r', 's', 'h', 'a', 'n']</a:t>
            </a:r>
          </a:p>
        </p:txBody>
      </p:sp>
      <p:sp>
        <p:nvSpPr>
          <p:cNvPr id="9" name="Rectangle: Top Corners Rounded 6">
            <a:extLst>
              <a:ext uri="{FF2B5EF4-FFF2-40B4-BE49-F238E27FC236}">
                <a16:creationId xmlns:a16="http://schemas.microsoft.com/office/drawing/2014/main" id="{E7496F0F-88D7-F04D-9BE8-F8E170CA079C}"/>
              </a:ext>
            </a:extLst>
          </p:cNvPr>
          <p:cNvSpPr/>
          <p:nvPr/>
        </p:nvSpPr>
        <p:spPr>
          <a:xfrm>
            <a:off x="466886" y="450519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3" name="Rectangle 12">
            <a:extLst>
              <a:ext uri="{FF2B5EF4-FFF2-40B4-BE49-F238E27FC236}">
                <a16:creationId xmlns:a16="http://schemas.microsoft.com/office/drawing/2014/main" id="{EB22F795-2948-AE4B-AC36-AC4520601224}"/>
              </a:ext>
            </a:extLst>
          </p:cNvPr>
          <p:cNvSpPr/>
          <p:nvPr/>
        </p:nvSpPr>
        <p:spPr>
          <a:xfrm>
            <a:off x="5096107" y="2550271"/>
            <a:ext cx="6289288" cy="830997"/>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OR</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if condition ]</a:t>
            </a:r>
          </a:p>
        </p:txBody>
      </p:sp>
      <p:sp>
        <p:nvSpPr>
          <p:cNvPr id="15" name="Rectangle: Top Corners Rounded 6">
            <a:extLst>
              <a:ext uri="{FF2B5EF4-FFF2-40B4-BE49-F238E27FC236}">
                <a16:creationId xmlns:a16="http://schemas.microsoft.com/office/drawing/2014/main" id="{C3AA2CF3-FE0A-394A-BCCC-7040519F1EFA}"/>
              </a:ext>
            </a:extLst>
          </p:cNvPr>
          <p:cNvSpPr/>
          <p:nvPr/>
        </p:nvSpPr>
        <p:spPr>
          <a:xfrm>
            <a:off x="5096107" y="223758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6" name="Rectangle 15">
            <a:extLst>
              <a:ext uri="{FF2B5EF4-FFF2-40B4-BE49-F238E27FC236}">
                <a16:creationId xmlns:a16="http://schemas.microsoft.com/office/drawing/2014/main" id="{A75B3260-559D-1940-B76B-E4510377D6F8}"/>
              </a:ext>
            </a:extLst>
          </p:cNvPr>
          <p:cNvSpPr/>
          <p:nvPr/>
        </p:nvSpPr>
        <p:spPr>
          <a:xfrm>
            <a:off x="5573798" y="4023141"/>
            <a:ext cx="4106926" cy="641651"/>
          </a:xfrm>
          <a:prstGeom prst="rect">
            <a:avLst/>
          </a:prstGeom>
          <a:solidFill>
            <a:schemeClr val="bg1">
              <a:lumMod val="95000"/>
            </a:schemeClr>
          </a:solidFill>
          <a:ln>
            <a:noFill/>
          </a:ln>
        </p:spPr>
        <p:txBody>
          <a:bodyPr wrap="square">
            <a:spAutoFit/>
          </a:bodyPr>
          <a:lstStyle/>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BA2121"/>
                </a:solidFill>
                <a:latin typeface="Consolas" panose="020B0609020204030204" pitchFamily="49" charset="0"/>
                <a:ea typeface="Times New Roman" panose="02020603050405020304" pitchFamily="18" charset="0"/>
                <a:cs typeface="Courier New" panose="02070309020205020404" pitchFamily="49" charset="0"/>
              </a:rPr>
              <a:t>'darshan'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682BEDAC-D54A-BA48-A24F-EF875CB014C5}"/>
              </a:ext>
            </a:extLst>
          </p:cNvPr>
          <p:cNvSpPr/>
          <p:nvPr/>
        </p:nvSpPr>
        <p:spPr>
          <a:xfrm>
            <a:off x="5073805" y="402314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8" name="Rectangle: Top Corners Rounded 6">
            <a:extLst>
              <a:ext uri="{FF2B5EF4-FFF2-40B4-BE49-F238E27FC236}">
                <a16:creationId xmlns:a16="http://schemas.microsoft.com/office/drawing/2014/main" id="{AE35BFE9-3C3E-B44B-B12D-6E25A1881ECD}"/>
              </a:ext>
            </a:extLst>
          </p:cNvPr>
          <p:cNvSpPr/>
          <p:nvPr/>
        </p:nvSpPr>
        <p:spPr>
          <a:xfrm>
            <a:off x="5073805" y="369395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Tree>
    <p:extLst>
      <p:ext uri="{BB962C8B-B14F-4D97-AF65-F5344CB8AC3E}">
        <p14:creationId xmlns:p14="http://schemas.microsoft.com/office/powerpoint/2010/main" val="22434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9" grpId="0" animBg="1"/>
      <p:bldP spid="13" grpId="0" build="p" animBg="1"/>
      <p:bldP spid="15" grpId="0" animBg="1"/>
      <p:bldP spid="16" grpId="0" build="p"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609B-5896-FD41-8633-E181C241E987}"/>
              </a:ext>
            </a:extLst>
          </p:cNvPr>
          <p:cNvSpPr>
            <a:spLocks noGrp="1"/>
          </p:cNvSpPr>
          <p:nvPr>
            <p:ph type="title"/>
          </p:nvPr>
        </p:nvSpPr>
        <p:spPr/>
        <p:txBody>
          <a:bodyPr/>
          <a:lstStyle/>
          <a:p>
            <a:r>
              <a:rPr lang="en-US" dirty="0"/>
              <a:t>List Comprehension (cont.)</a:t>
            </a:r>
          </a:p>
        </p:txBody>
      </p:sp>
      <p:sp>
        <p:nvSpPr>
          <p:cNvPr id="3" name="Content Placeholder 2">
            <a:extLst>
              <a:ext uri="{FF2B5EF4-FFF2-40B4-BE49-F238E27FC236}">
                <a16:creationId xmlns:a16="http://schemas.microsoft.com/office/drawing/2014/main" id="{F38C8663-615F-3144-8FEE-FA89CB42F6D8}"/>
              </a:ext>
            </a:extLst>
          </p:cNvPr>
          <p:cNvSpPr>
            <a:spLocks noGrp="1"/>
          </p:cNvSpPr>
          <p:nvPr>
            <p:ph idx="1"/>
          </p:nvPr>
        </p:nvSpPr>
        <p:spPr/>
        <p:txBody>
          <a:bodyPr/>
          <a:lstStyle/>
          <a:p>
            <a:pPr lvl="0"/>
            <a:r>
              <a:rPr lang="en-US" dirty="0"/>
              <a:t>Similarly, we can use list comprehensions in many cases where we want to create a list out of </a:t>
            </a:r>
            <a:r>
              <a:rPr lang="en-US" dirty="0">
                <a:solidFill>
                  <a:srgbClr val="C00000"/>
                </a:solidFill>
              </a:rPr>
              <a:t>other </a:t>
            </a:r>
            <a:r>
              <a:rPr lang="en-US" dirty="0" err="1">
                <a:solidFill>
                  <a:srgbClr val="C00000"/>
                </a:solidFill>
              </a:rPr>
              <a:t>iterable</a:t>
            </a:r>
            <a:r>
              <a:rPr lang="en-US" dirty="0"/>
              <a:t>, let’s see another example of the use of List Comprehension.</a:t>
            </a:r>
            <a:endParaRPr lang="en-IN" dirty="0"/>
          </a:p>
          <a:p>
            <a:pPr lvl="0"/>
            <a:r>
              <a:rPr lang="en-US" dirty="0"/>
              <a:t>Example (Using for loop):</a:t>
            </a:r>
            <a:endParaRPr lang="en-IN" dirty="0"/>
          </a:p>
          <a:p>
            <a:endParaRPr lang="en-US" dirty="0"/>
          </a:p>
        </p:txBody>
      </p:sp>
      <p:sp>
        <p:nvSpPr>
          <p:cNvPr id="4" name="Rectangle 3">
            <a:extLst>
              <a:ext uri="{FF2B5EF4-FFF2-40B4-BE49-F238E27FC236}">
                <a16:creationId xmlns:a16="http://schemas.microsoft.com/office/drawing/2014/main" id="{65B3FDC6-1B2A-404C-8606-020D1C217545}"/>
              </a:ext>
            </a:extLst>
          </p:cNvPr>
          <p:cNvSpPr/>
          <p:nvPr/>
        </p:nvSpPr>
        <p:spPr>
          <a:xfrm>
            <a:off x="966879" y="2600906"/>
            <a:ext cx="4040019" cy="1323439"/>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err="1">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append</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5" name="Rectangle 4">
            <a:extLst>
              <a:ext uri="{FF2B5EF4-FFF2-40B4-BE49-F238E27FC236}">
                <a16:creationId xmlns:a16="http://schemas.microsoft.com/office/drawing/2014/main" id="{108387EF-4C81-384D-86F8-5E74D6E6CEA8}"/>
              </a:ext>
            </a:extLst>
          </p:cNvPr>
          <p:cNvSpPr/>
          <p:nvPr/>
        </p:nvSpPr>
        <p:spPr>
          <a:xfrm>
            <a:off x="466886" y="2600906"/>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83BB5533-03B9-0F47-8D36-94B9FB9D97DC}"/>
              </a:ext>
            </a:extLst>
          </p:cNvPr>
          <p:cNvSpPr/>
          <p:nvPr/>
        </p:nvSpPr>
        <p:spPr>
          <a:xfrm>
            <a:off x="466886"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ForLoop1.py</a:t>
            </a:r>
          </a:p>
        </p:txBody>
      </p:sp>
      <p:sp>
        <p:nvSpPr>
          <p:cNvPr id="15" name="Rectangle 14">
            <a:extLst>
              <a:ext uri="{FF2B5EF4-FFF2-40B4-BE49-F238E27FC236}">
                <a16:creationId xmlns:a16="http://schemas.microsoft.com/office/drawing/2014/main" id="{920DBC3B-B0F1-EC40-B96D-4FEDE1ED2454}"/>
              </a:ext>
            </a:extLst>
          </p:cNvPr>
          <p:cNvSpPr/>
          <p:nvPr/>
        </p:nvSpPr>
        <p:spPr>
          <a:xfrm>
            <a:off x="466886" y="4555155"/>
            <a:ext cx="4841094"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 4, 9, 16, 25, 36, 49, 64, 81, 100]</a:t>
            </a:r>
          </a:p>
        </p:txBody>
      </p:sp>
      <p:sp>
        <p:nvSpPr>
          <p:cNvPr id="16" name="Rectangle: Top Corners Rounded 6">
            <a:extLst>
              <a:ext uri="{FF2B5EF4-FFF2-40B4-BE49-F238E27FC236}">
                <a16:creationId xmlns:a16="http://schemas.microsoft.com/office/drawing/2014/main" id="{1E66B573-50DE-5C42-B785-B70BFBED77CF}"/>
              </a:ext>
            </a:extLst>
          </p:cNvPr>
          <p:cNvSpPr/>
          <p:nvPr/>
        </p:nvSpPr>
        <p:spPr>
          <a:xfrm>
            <a:off x="466886" y="425352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6C5B5C6-3403-1D41-A754-B9503370094E}"/>
              </a:ext>
            </a:extLst>
          </p:cNvPr>
          <p:cNvSpPr/>
          <p:nvPr/>
        </p:nvSpPr>
        <p:spPr>
          <a:xfrm>
            <a:off x="6730393" y="2600906"/>
            <a:ext cx="4710758" cy="830997"/>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 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18" name="Rectangle 17">
            <a:extLst>
              <a:ext uri="{FF2B5EF4-FFF2-40B4-BE49-F238E27FC236}">
                <a16:creationId xmlns:a16="http://schemas.microsoft.com/office/drawing/2014/main" id="{EE17CA24-15D2-8943-942B-F3B19F563B43}"/>
              </a:ext>
            </a:extLst>
          </p:cNvPr>
          <p:cNvSpPr/>
          <p:nvPr/>
        </p:nvSpPr>
        <p:spPr>
          <a:xfrm>
            <a:off x="6230400" y="26009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9" name="Rectangle: Top Corners Rounded 6">
            <a:extLst>
              <a:ext uri="{FF2B5EF4-FFF2-40B4-BE49-F238E27FC236}">
                <a16:creationId xmlns:a16="http://schemas.microsoft.com/office/drawing/2014/main" id="{45DCA462-BE19-FC4C-B320-1EE219AB42F6}"/>
              </a:ext>
            </a:extLst>
          </p:cNvPr>
          <p:cNvSpPr/>
          <p:nvPr/>
        </p:nvSpPr>
        <p:spPr>
          <a:xfrm>
            <a:off x="6230400"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Tree>
    <p:extLst>
      <p:ext uri="{BB962C8B-B14F-4D97-AF65-F5344CB8AC3E}">
        <p14:creationId xmlns:p14="http://schemas.microsoft.com/office/powerpoint/2010/main" val="13094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5" grpId="0" uiExpand="1" build="p" animBg="1"/>
      <p:bldP spid="16" grpId="0" animBg="1"/>
      <p:bldP spid="17" grpId="0" build="p" animBg="1"/>
      <p:bldP spid="18"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a:t>
            </a:r>
            <a:endParaRPr lang="en-US" dirty="0"/>
          </a:p>
        </p:txBody>
      </p:sp>
      <p:sp>
        <p:nvSpPr>
          <p:cNvPr id="3" name="Content Placeholder 2"/>
          <p:cNvSpPr>
            <a:spLocks noGrp="1"/>
          </p:cNvSpPr>
          <p:nvPr>
            <p:ph idx="1"/>
          </p:nvPr>
        </p:nvSpPr>
        <p:spPr/>
        <p:txBody>
          <a:bodyPr/>
          <a:lstStyle/>
          <a:p>
            <a:r>
              <a:rPr lang="en-US" dirty="0" err="1"/>
              <a:t>Tuple</a:t>
            </a:r>
            <a:r>
              <a:rPr lang="en-US" dirty="0"/>
              <a:t> is a </a:t>
            </a:r>
            <a:r>
              <a:rPr lang="en-US" dirty="0">
                <a:solidFill>
                  <a:srgbClr val="C00000"/>
                </a:solidFill>
              </a:rPr>
              <a:t>immutable ordered sequence of objects</a:t>
            </a:r>
            <a:r>
              <a:rPr lang="en-US" dirty="0"/>
              <a:t>, </a:t>
            </a:r>
            <a:r>
              <a:rPr lang="en-US" dirty="0">
                <a:solidFill>
                  <a:srgbClr val="C00000"/>
                </a:solidFill>
              </a:rPr>
              <a:t>duplicate</a:t>
            </a:r>
            <a:r>
              <a:rPr lang="en-US" dirty="0"/>
              <a:t> values are allowed inside list.</a:t>
            </a:r>
          </a:p>
          <a:p>
            <a:r>
              <a:rPr lang="en-US" dirty="0" err="1"/>
              <a:t>Tuple</a:t>
            </a:r>
            <a:r>
              <a:rPr lang="en-US" dirty="0"/>
              <a:t> will be represented by </a:t>
            </a:r>
            <a:r>
              <a:rPr lang="en-US" dirty="0">
                <a:solidFill>
                  <a:srgbClr val="C00000"/>
                </a:solidFill>
              </a:rPr>
              <a:t>round brackets </a:t>
            </a:r>
            <a:r>
              <a:rPr lang="en-US" dirty="0"/>
              <a:t>( ).</a:t>
            </a:r>
          </a:p>
          <a:p>
            <a:r>
              <a:rPr lang="en-US" dirty="0" err="1"/>
              <a:t>Tuple</a:t>
            </a:r>
            <a:r>
              <a:rPr lang="en-US" dirty="0"/>
              <a:t> is similar to List but List is mutable whereas </a:t>
            </a:r>
            <a:r>
              <a:rPr lang="en-US" dirty="0" err="1"/>
              <a:t>Tuple</a:t>
            </a:r>
            <a:r>
              <a:rPr lang="en-US" dirty="0"/>
              <a:t> is </a:t>
            </a:r>
            <a:r>
              <a:rPr lang="en-US" dirty="0">
                <a:solidFill>
                  <a:srgbClr val="C00000"/>
                </a:solidFill>
              </a:rPr>
              <a:t>immutable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2614991"/>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my_tuple</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'engineering'</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my_tuple.index</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my_tuple.count</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261499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tupledemo.py</a:t>
            </a:r>
          </a:p>
        </p:txBody>
      </p:sp>
      <p:sp>
        <p:nvSpPr>
          <p:cNvPr id="7" name="Line Callout 1 6"/>
          <p:cNvSpPr/>
          <p:nvPr/>
        </p:nvSpPr>
        <p:spPr>
          <a:xfrm>
            <a:off x="6251433" y="3042841"/>
            <a:ext cx="5220900" cy="428493"/>
          </a:xfrm>
          <a:prstGeom prst="borderCallout1">
            <a:avLst>
              <a:gd name="adj1" fmla="val 53885"/>
              <a:gd name="adj2" fmla="val -612"/>
              <a:gd name="adj3" fmla="val 59298"/>
              <a:gd name="adj4" fmla="val -2020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(index of ‘engineering’)</a:t>
            </a:r>
            <a:endParaRPr lang="en-US" b="1" dirty="0">
              <a:solidFill>
                <a:srgbClr val="FF0000"/>
              </a:solidFill>
            </a:endParaRPr>
          </a:p>
        </p:txBody>
      </p:sp>
      <p:sp>
        <p:nvSpPr>
          <p:cNvPr id="8" name="Line Callout 1 7"/>
          <p:cNvSpPr/>
          <p:nvPr/>
        </p:nvSpPr>
        <p:spPr>
          <a:xfrm>
            <a:off x="6251432" y="2517908"/>
            <a:ext cx="5808295" cy="428493"/>
          </a:xfrm>
          <a:prstGeom prst="borderCallout1">
            <a:avLst>
              <a:gd name="adj1" fmla="val 53885"/>
              <a:gd name="adj2" fmla="val -612"/>
              <a:gd name="adj3" fmla="val 122565"/>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'of', '</a:t>
            </a:r>
            <a:r>
              <a:rPr lang="en-IN" i="1" dirty="0" err="1">
                <a:solidFill>
                  <a:schemeClr val="tx1"/>
                </a:solidFill>
              </a:rPr>
              <a:t>rajkot</a:t>
            </a:r>
            <a:r>
              <a:rPr lang="en-IN" i="1" dirty="0">
                <a:solidFill>
                  <a:schemeClr val="tx1"/>
                </a:solidFill>
              </a:rPr>
              <a:t>')</a:t>
            </a:r>
            <a:endParaRPr lang="en-US" b="1" dirty="0">
              <a:solidFill>
                <a:srgbClr val="FF0000"/>
              </a:solidFill>
            </a:endParaRPr>
          </a:p>
        </p:txBody>
      </p:sp>
      <p:sp>
        <p:nvSpPr>
          <p:cNvPr id="9" name="Line Callout 1 8"/>
          <p:cNvSpPr/>
          <p:nvPr/>
        </p:nvSpPr>
        <p:spPr>
          <a:xfrm>
            <a:off x="6251433" y="3559307"/>
            <a:ext cx="5220900" cy="434723"/>
          </a:xfrm>
          <a:prstGeom prst="borderCallout1">
            <a:avLst>
              <a:gd name="adj1" fmla="val 53885"/>
              <a:gd name="adj2" fmla="val -612"/>
              <a:gd name="adj3" fmla="val -4757"/>
              <a:gd name="adj4" fmla="val -388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dirty="0">
              <a:solidFill>
                <a:srgbClr val="FF0000"/>
              </a:solidFill>
            </a:endParaRPr>
          </a:p>
        </p:txBody>
      </p:sp>
      <p:sp>
        <p:nvSpPr>
          <p:cNvPr id="14" name="Line Callout 1 13"/>
          <p:cNvSpPr/>
          <p:nvPr/>
        </p:nvSpPr>
        <p:spPr>
          <a:xfrm>
            <a:off x="6251433" y="4076892"/>
            <a:ext cx="5220900" cy="434723"/>
          </a:xfrm>
          <a:prstGeom prst="borderCallout1">
            <a:avLst>
              <a:gd name="adj1" fmla="val 53885"/>
              <a:gd name="adj2" fmla="val -612"/>
              <a:gd name="adj3" fmla="val -70241"/>
              <a:gd name="adj4" fmla="val -5651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P spid="5" grpId="0" animBg="1"/>
      <p:bldP spid="6" grpId="0" animBg="1"/>
      <p:bldP spid="7" grpId="0" animBg="1"/>
      <p:bldP spid="7" grpId="1" animBg="1"/>
      <p:bldP spid="8" grpId="0" animBg="1"/>
      <p:bldP spid="8" grpId="1" animBg="1"/>
      <p:bldP spid="9" grpId="0" animBg="1"/>
      <p:bldP spid="9" grpId="1" animBg="1"/>
      <p:bldP spid="14" grpId="0" animBg="1"/>
      <p:bldP spid="14"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p:txBody>
          <a:bodyPr/>
          <a:lstStyle/>
          <a:p>
            <a:r>
              <a:rPr lang="en-US" dirty="0"/>
              <a:t>Set is </a:t>
            </a:r>
            <a:r>
              <a:rPr lang="en-US" dirty="0">
                <a:solidFill>
                  <a:srgbClr val="C00000"/>
                </a:solidFill>
              </a:rPr>
              <a:t>a unordered collection of unique objects</a:t>
            </a:r>
            <a:r>
              <a:rPr lang="en-US" dirty="0"/>
              <a:t>.</a:t>
            </a:r>
          </a:p>
          <a:p>
            <a:r>
              <a:rPr lang="en-US" dirty="0"/>
              <a:t>Set will be represented by </a:t>
            </a:r>
            <a:r>
              <a:rPr lang="en-US" dirty="0">
                <a:solidFill>
                  <a:srgbClr val="C00000"/>
                </a:solidFill>
              </a:rPr>
              <a:t>curly brackets </a:t>
            </a:r>
            <a:r>
              <a:rPr lang="en-US" dirty="0"/>
              <a:t>{ }.</a:t>
            </a:r>
          </a:p>
          <a:p>
            <a:endParaRPr lang="en-US" dirty="0"/>
          </a:p>
          <a:p>
            <a:endParaRPr lang="en-US" dirty="0"/>
          </a:p>
          <a:p>
            <a:endParaRPr lang="en-US" dirty="0"/>
          </a:p>
          <a:p>
            <a:r>
              <a:rPr lang="en-US" dirty="0"/>
              <a:t>Set has many in-built methods such as add(), clear(), copy(), pop(), remove() etc.. which are similar to methods we have previously seen.</a:t>
            </a:r>
          </a:p>
          <a:p>
            <a:r>
              <a:rPr lang="en-US" dirty="0"/>
              <a:t>Only difference between Set and List is that Set will have only unique elements and List can have duplicate elements.</a:t>
            </a:r>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2209549"/>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my_set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my_set</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2209549"/>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188036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setdemo.py</a:t>
            </a:r>
          </a:p>
        </p:txBody>
      </p:sp>
      <p:sp>
        <p:nvSpPr>
          <p:cNvPr id="8" name="Line Callout 1 7"/>
          <p:cNvSpPr/>
          <p:nvPr/>
        </p:nvSpPr>
        <p:spPr>
          <a:xfrm>
            <a:off x="6035771" y="2267742"/>
            <a:ext cx="5808295" cy="428493"/>
          </a:xfrm>
          <a:prstGeom prst="borderCallout1">
            <a:avLst>
              <a:gd name="adj1" fmla="val 53885"/>
              <a:gd name="adj2" fmla="val -612"/>
              <a:gd name="adj3" fmla="val 88341"/>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{1, 2, 3, 5, 9}</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8" grpId="0" animBg="1"/>
      <p:bldP spid="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sp>
        <p:nvSpPr>
          <p:cNvPr id="3" name="Content Placeholder 2"/>
          <p:cNvSpPr>
            <a:spLocks noGrp="1"/>
          </p:cNvSpPr>
          <p:nvPr>
            <p:ph idx="1"/>
          </p:nvPr>
        </p:nvSpPr>
        <p:spPr/>
        <p:txBody>
          <a:bodyPr/>
          <a:lstStyle/>
          <a:p>
            <a:r>
              <a:rPr lang="en-US" dirty="0"/>
              <a:t>Dictionary is a </a:t>
            </a:r>
            <a:r>
              <a:rPr lang="en-US" dirty="0">
                <a:solidFill>
                  <a:srgbClr val="C00000"/>
                </a:solidFill>
              </a:rPr>
              <a:t>unordered</a:t>
            </a:r>
            <a:r>
              <a:rPr lang="en-US" dirty="0"/>
              <a:t> collection of </a:t>
            </a:r>
            <a:r>
              <a:rPr lang="en-US" dirty="0">
                <a:solidFill>
                  <a:srgbClr val="C00000"/>
                </a:solidFill>
              </a:rPr>
              <a:t>key value pairs</a:t>
            </a:r>
            <a:r>
              <a:rPr lang="en-US" dirty="0"/>
              <a:t>.</a:t>
            </a:r>
          </a:p>
          <a:p>
            <a:r>
              <a:rPr lang="en-US" dirty="0"/>
              <a:t>Dictionary will be represented by </a:t>
            </a:r>
            <a:r>
              <a:rPr lang="en-US" dirty="0">
                <a:solidFill>
                  <a:srgbClr val="C00000"/>
                </a:solidFill>
              </a:rPr>
              <a:t>curly brackets </a:t>
            </a:r>
            <a:r>
              <a:rPr lang="en-US" dirty="0"/>
              <a:t>{ }.</a:t>
            </a:r>
          </a:p>
          <a:p>
            <a:r>
              <a:rPr lang="en-US" dirty="0"/>
              <a:t>Dictionary is </a:t>
            </a:r>
            <a:r>
              <a:rPr lang="en-US" dirty="0">
                <a:solidFill>
                  <a:srgbClr val="C00000"/>
                </a:solidFill>
              </a:rPr>
              <a:t>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D456EBDA-49A4-A843-A786-6989C63A54AA}"/>
              </a:ext>
            </a:extLst>
          </p:cNvPr>
          <p:cNvSpPr/>
          <p:nvPr/>
        </p:nvSpPr>
        <p:spPr>
          <a:xfrm>
            <a:off x="1022635" y="4728462"/>
            <a:ext cx="8472276" cy="830997"/>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a:t>
            </a:r>
            <a:r>
              <a:rPr lang="en-US" sz="1600" dirty="0">
                <a:solidFill>
                  <a:srgbClr val="000000"/>
                </a:solidFill>
                <a:latin typeface="Consolas"/>
              </a:rPr>
              <a:t>[</a:t>
            </a:r>
            <a:r>
              <a:rPr lang="en-US" sz="1600" dirty="0">
                <a:solidFill>
                  <a:srgbClr val="A31515"/>
                </a:solidFill>
                <a:latin typeface="Consolas"/>
              </a:rPr>
              <a:t>'college'</a:t>
            </a:r>
            <a:r>
              <a:rPr lang="en-US" sz="1600" dirty="0">
                <a:solidFill>
                  <a:srgbClr val="000000"/>
                </a:solidFill>
                <a:latin typeface="Consolas"/>
              </a:rPr>
              <a:t>])</a:t>
            </a:r>
          </a:p>
          <a:p>
            <a:r>
              <a:rPr lang="en-US" sz="1600" dirty="0">
                <a:solidFill>
                  <a:srgbClr val="000000"/>
                </a:solidFill>
                <a:latin typeface="Consolas"/>
              </a:rPr>
              <a:t>print(my_dict.get(</a:t>
            </a:r>
            <a:r>
              <a:rPr lang="en-US" sz="1600" dirty="0">
                <a:solidFill>
                  <a:srgbClr val="A31515"/>
                </a:solidFill>
                <a:latin typeface="Consolas"/>
              </a:rPr>
              <a:t>'city'</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35F9F4A0-4592-C04D-B2D0-0BF66A3BFA20}"/>
              </a:ext>
            </a:extLst>
          </p:cNvPr>
          <p:cNvSpPr/>
          <p:nvPr/>
        </p:nvSpPr>
        <p:spPr>
          <a:xfrm>
            <a:off x="522642" y="47284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22642" y="43992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dictdemo.py</a:t>
            </a:r>
          </a:p>
        </p:txBody>
      </p:sp>
      <p:sp>
        <p:nvSpPr>
          <p:cNvPr id="7" name="Line Callout 1 6"/>
          <p:cNvSpPr/>
          <p:nvPr/>
        </p:nvSpPr>
        <p:spPr>
          <a:xfrm>
            <a:off x="5406044" y="5190818"/>
            <a:ext cx="5523624" cy="1020201"/>
          </a:xfrm>
          <a:prstGeom prst="borderCallout1">
            <a:avLst>
              <a:gd name="adj1" fmla="val 53885"/>
              <a:gd name="adj2" fmla="val -612"/>
              <a:gd name="adj3" fmla="val 5546"/>
              <a:gd name="adj4" fmla="val -2532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values can be accessed using key inside square brackets as well as using get() method</a:t>
            </a:r>
          </a:p>
          <a:p>
            <a:pPr algn="ctr"/>
            <a:r>
              <a:rPr lang="en-IN" dirty="0">
                <a:solidFill>
                  <a:schemeClr val="tx1"/>
                </a:solidFill>
              </a:rPr>
              <a:t>Output : </a:t>
            </a:r>
            <a:r>
              <a:rPr lang="en-IN" i="1" dirty="0" err="1">
                <a:solidFill>
                  <a:schemeClr val="tx1"/>
                </a:solidFill>
              </a:rPr>
              <a:t>darshan</a:t>
            </a:r>
            <a:endParaRPr lang="en-IN" i="1" dirty="0">
              <a:solidFill>
                <a:schemeClr val="tx1"/>
              </a:solidFill>
            </a:endParaRPr>
          </a:p>
          <a:p>
            <a:pPr algn="ctr"/>
            <a:r>
              <a:rPr lang="en-IN" i="1" dirty="0">
                <a:solidFill>
                  <a:schemeClr val="tx1"/>
                </a:solidFill>
              </a:rPr>
              <a:t>            </a:t>
            </a:r>
            <a:r>
              <a:rPr lang="en-IN" i="1" dirty="0" err="1">
                <a:solidFill>
                  <a:schemeClr val="tx1"/>
                </a:solidFill>
              </a:rPr>
              <a:t>rajkot</a:t>
            </a:r>
            <a:endParaRPr lang="en-US" dirty="0">
              <a:solidFill>
                <a:srgbClr val="FF0000"/>
              </a:solidFill>
            </a:endParaRPr>
          </a:p>
        </p:txBody>
      </p:sp>
      <p:sp>
        <p:nvSpPr>
          <p:cNvPr id="19" name="Rectangle 18">
            <a:extLst>
              <a:ext uri="{FF2B5EF4-FFF2-40B4-BE49-F238E27FC236}">
                <a16:creationId xmlns:a16="http://schemas.microsoft.com/office/drawing/2014/main" id="{D456EBDA-49A4-A843-A786-6989C63A54AA}"/>
              </a:ext>
            </a:extLst>
          </p:cNvPr>
          <p:cNvSpPr/>
          <p:nvPr/>
        </p:nvSpPr>
        <p:spPr>
          <a:xfrm>
            <a:off x="522641" y="2533680"/>
            <a:ext cx="10238491" cy="33855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 </a:t>
            </a:r>
            <a:r>
              <a:rPr lang="en-US" sz="1600" dirty="0">
                <a:solidFill>
                  <a:srgbClr val="A31515"/>
                </a:solidFill>
                <a:latin typeface="Consolas"/>
              </a:rPr>
              <a:t>'key1'</a:t>
            </a:r>
            <a:r>
              <a:rPr lang="en-US" sz="1600" dirty="0">
                <a:solidFill>
                  <a:srgbClr val="000000"/>
                </a:solidFill>
                <a:latin typeface="Consolas"/>
              </a:rPr>
              <a:t>:</a:t>
            </a:r>
            <a:r>
              <a:rPr lang="en-US" sz="1600" dirty="0">
                <a:solidFill>
                  <a:srgbClr val="A31515"/>
                </a:solidFill>
                <a:latin typeface="Consolas"/>
              </a:rPr>
              <a:t>'value1'</a:t>
            </a:r>
            <a:r>
              <a:rPr lang="en-US" sz="1600" dirty="0">
                <a:solidFill>
                  <a:srgbClr val="000000"/>
                </a:solidFill>
                <a:latin typeface="Consolas"/>
              </a:rPr>
              <a:t>, </a:t>
            </a:r>
            <a:r>
              <a:rPr lang="en-US" sz="1600" dirty="0">
                <a:solidFill>
                  <a:srgbClr val="A31515"/>
                </a:solidFill>
                <a:latin typeface="Consolas"/>
              </a:rPr>
              <a:t>'key2'</a:t>
            </a:r>
            <a:r>
              <a:rPr lang="en-US" sz="1600" dirty="0">
                <a:solidFill>
                  <a:srgbClr val="000000"/>
                </a:solidFill>
                <a:latin typeface="Consolas"/>
              </a:rPr>
              <a:t>:</a:t>
            </a:r>
            <a:r>
              <a:rPr lang="en-US" sz="1600" dirty="0">
                <a:solidFill>
                  <a:srgbClr val="A31515"/>
                </a:solidFill>
                <a:latin typeface="Consolas"/>
              </a:rPr>
              <a:t>'value2'</a:t>
            </a:r>
            <a:r>
              <a:rPr lang="en-US" sz="1600" dirty="0">
                <a:solidFill>
                  <a:srgbClr val="000000"/>
                </a:solidFill>
                <a:latin typeface="Consolas"/>
              </a:rPr>
              <a:t> }</a:t>
            </a:r>
          </a:p>
        </p:txBody>
      </p:sp>
      <p:sp>
        <p:nvSpPr>
          <p:cNvPr id="20" name="Rectangle: Top Corners Rounded 6">
            <a:extLst>
              <a:ext uri="{FF2B5EF4-FFF2-40B4-BE49-F238E27FC236}">
                <a16:creationId xmlns:a16="http://schemas.microsoft.com/office/drawing/2014/main" id="{0336C271-A2A3-9445-9946-5006F0A250F4}"/>
              </a:ext>
            </a:extLst>
          </p:cNvPr>
          <p:cNvSpPr/>
          <p:nvPr/>
        </p:nvSpPr>
        <p:spPr>
          <a:xfrm>
            <a:off x="522642" y="220449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1" name="Line Callout 1 20"/>
          <p:cNvSpPr/>
          <p:nvPr/>
        </p:nvSpPr>
        <p:spPr>
          <a:xfrm>
            <a:off x="946187" y="3237430"/>
            <a:ext cx="2754544" cy="626533"/>
          </a:xfrm>
          <a:prstGeom prst="borderCallout1">
            <a:avLst>
              <a:gd name="adj1" fmla="val 2941"/>
              <a:gd name="adj2" fmla="val 50044"/>
              <a:gd name="adj3" fmla="val -69174"/>
              <a:gd name="adj4" fmla="val 6142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is </a:t>
            </a:r>
            <a:r>
              <a:rPr lang="en-IN" dirty="0" err="1">
                <a:solidFill>
                  <a:schemeClr val="tx1"/>
                </a:solidFill>
              </a:rPr>
              <a:t>seperated</a:t>
            </a:r>
            <a:r>
              <a:rPr lang="en-IN" dirty="0">
                <a:solidFill>
                  <a:schemeClr val="tx1"/>
                </a:solidFill>
              </a:rPr>
              <a:t> by </a:t>
            </a:r>
            <a:r>
              <a:rPr lang="en-IN" b="1" dirty="0">
                <a:solidFill>
                  <a:srgbClr val="FF0000"/>
                </a:solidFill>
              </a:rPr>
              <a:t>:</a:t>
            </a:r>
            <a:endParaRPr lang="en-US" b="1" i="1" dirty="0">
              <a:solidFill>
                <a:srgbClr val="FF0000"/>
              </a:solidFill>
            </a:endParaRPr>
          </a:p>
        </p:txBody>
      </p:sp>
      <p:sp>
        <p:nvSpPr>
          <p:cNvPr id="22" name="Line Callout 1 21"/>
          <p:cNvSpPr/>
          <p:nvPr/>
        </p:nvSpPr>
        <p:spPr>
          <a:xfrm>
            <a:off x="4077575" y="3237430"/>
            <a:ext cx="3306635" cy="626533"/>
          </a:xfrm>
          <a:prstGeom prst="borderCallout1">
            <a:avLst>
              <a:gd name="adj1" fmla="val 2941"/>
              <a:gd name="adj2" fmla="val 50044"/>
              <a:gd name="adj3" fmla="val -60913"/>
              <a:gd name="adj4" fmla="val -1185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pairs is separated by </a:t>
            </a:r>
            <a:r>
              <a:rPr lang="en-IN" b="1" dirty="0">
                <a:solidFill>
                  <a:srgbClr val="FF0000"/>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animBg="1"/>
      <p:bldP spid="6" grpId="0" animBg="1"/>
      <p:bldP spid="7" grpId="0" animBg="1"/>
      <p:bldP spid="7" grpId="1" animBg="1"/>
      <p:bldP spid="19" grpId="0" uiExpand="1" build="p" animBg="1"/>
      <p:bldP spid="20" grpId="0" animBg="1"/>
      <p:bldP spid="21" grpId="0" animBg="1"/>
      <p:bldP spid="21" grpId="1" animBg="1"/>
      <p:bldP spid="22" grpId="0" animBg="1"/>
      <p:bldP spid="22"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methods</a:t>
            </a:r>
          </a:p>
        </p:txBody>
      </p:sp>
      <p:sp>
        <p:nvSpPr>
          <p:cNvPr id="3" name="Content Placeholder 2"/>
          <p:cNvSpPr>
            <a:spLocks noGrp="1"/>
          </p:cNvSpPr>
          <p:nvPr>
            <p:ph idx="1"/>
          </p:nvPr>
        </p:nvSpPr>
        <p:spPr/>
        <p:txBody>
          <a:bodyPr/>
          <a:lstStyle/>
          <a:p>
            <a:r>
              <a:rPr lang="en-US" dirty="0"/>
              <a:t>keys() method will return list of </a:t>
            </a:r>
            <a:r>
              <a:rPr lang="en-US" dirty="0">
                <a:solidFill>
                  <a:srgbClr val="C00000"/>
                </a:solidFill>
              </a:rPr>
              <a:t>all the keys </a:t>
            </a:r>
            <a:r>
              <a:rPr lang="en-US" dirty="0"/>
              <a:t>associated with the Dictionary.</a:t>
            </a:r>
          </a:p>
          <a:p>
            <a:endParaRPr lang="en-US" dirty="0"/>
          </a:p>
          <a:p>
            <a:endParaRPr lang="en-US" dirty="0"/>
          </a:p>
          <a:p>
            <a:pPr>
              <a:buNone/>
            </a:pPr>
            <a:endParaRPr lang="en-US" dirty="0"/>
          </a:p>
          <a:p>
            <a:r>
              <a:rPr lang="en-US" dirty="0"/>
              <a:t>values() method will return list of </a:t>
            </a:r>
            <a:r>
              <a:rPr lang="en-US" dirty="0">
                <a:solidFill>
                  <a:srgbClr val="C00000"/>
                </a:solidFill>
              </a:rPr>
              <a:t>all the values </a:t>
            </a:r>
            <a:r>
              <a:rPr lang="en-US" dirty="0"/>
              <a:t>associated with the Dictionary.</a:t>
            </a:r>
          </a:p>
          <a:p>
            <a:endParaRPr lang="en-US" dirty="0"/>
          </a:p>
          <a:p>
            <a:endParaRPr lang="en-US" dirty="0"/>
          </a:p>
          <a:p>
            <a:pPr>
              <a:buNone/>
            </a:pPr>
            <a:endParaRPr lang="en-US" sz="700" dirty="0"/>
          </a:p>
          <a:p>
            <a:r>
              <a:rPr lang="en-US" dirty="0"/>
              <a:t>items() method will return </a:t>
            </a:r>
            <a:r>
              <a:rPr lang="en-US" dirty="0">
                <a:solidFill>
                  <a:srgbClr val="C00000"/>
                </a:solidFill>
              </a:rPr>
              <a:t>list of </a:t>
            </a:r>
            <a:r>
              <a:rPr lang="en-US" dirty="0" err="1">
                <a:solidFill>
                  <a:srgbClr val="C00000"/>
                </a:solidFill>
              </a:rPr>
              <a:t>tuples</a:t>
            </a:r>
            <a:r>
              <a:rPr lang="en-US" dirty="0">
                <a:solidFill>
                  <a:srgbClr val="C00000"/>
                </a:solidFill>
              </a:rPr>
              <a:t> </a:t>
            </a:r>
            <a:r>
              <a:rPr lang="en-US" dirty="0"/>
              <a:t>for </a:t>
            </a:r>
            <a:r>
              <a:rPr lang="en-US" dirty="0">
                <a:solidFill>
                  <a:srgbClr val="C00000"/>
                </a:solidFill>
              </a:rPr>
              <a:t>each key value pair </a:t>
            </a:r>
            <a:r>
              <a:rPr lang="en-US" dirty="0"/>
              <a:t>associated with the Dictionary.</a:t>
            </a:r>
          </a:p>
          <a:p>
            <a:endParaRPr lang="en-US" dirty="0"/>
          </a:p>
          <a:p>
            <a:endParaRPr lang="en-US" dirty="0"/>
          </a:p>
          <a:p>
            <a:endParaRPr lang="en-US" dirty="0"/>
          </a:p>
          <a:p>
            <a:pPr>
              <a:buNone/>
            </a:pPr>
            <a:endParaRPr lang="en-US" dirty="0"/>
          </a:p>
        </p:txBody>
      </p:sp>
      <p:sp>
        <p:nvSpPr>
          <p:cNvPr id="12" name="Rectangle 11">
            <a:extLst>
              <a:ext uri="{FF2B5EF4-FFF2-40B4-BE49-F238E27FC236}">
                <a16:creationId xmlns:a16="http://schemas.microsoft.com/office/drawing/2014/main" id="{D456EBDA-49A4-A843-A786-6989C63A54AA}"/>
              </a:ext>
            </a:extLst>
          </p:cNvPr>
          <p:cNvSpPr/>
          <p:nvPr/>
        </p:nvSpPr>
        <p:spPr>
          <a:xfrm>
            <a:off x="1022635" y="16413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my_dict.keys</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id="{35F9F4A0-4592-C04D-B2D0-0BF66A3BFA20}"/>
              </a:ext>
            </a:extLst>
          </p:cNvPr>
          <p:cNvSpPr/>
          <p:nvPr/>
        </p:nvSpPr>
        <p:spPr>
          <a:xfrm>
            <a:off x="522642" y="16413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4" name="Rectangle: Top Corners Rounded 6">
            <a:extLst>
              <a:ext uri="{FF2B5EF4-FFF2-40B4-BE49-F238E27FC236}">
                <a16:creationId xmlns:a16="http://schemas.microsoft.com/office/drawing/2014/main"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keydemo.py</a:t>
            </a:r>
          </a:p>
        </p:txBody>
      </p:sp>
      <p:sp>
        <p:nvSpPr>
          <p:cNvPr id="21" name="Rectangle 20">
            <a:extLst>
              <a:ext uri="{FF2B5EF4-FFF2-40B4-BE49-F238E27FC236}">
                <a16:creationId xmlns:a16="http://schemas.microsoft.com/office/drawing/2014/main" id="{D456EBDA-49A4-A843-A786-6989C63A54AA}"/>
              </a:ext>
            </a:extLst>
          </p:cNvPr>
          <p:cNvSpPr/>
          <p:nvPr/>
        </p:nvSpPr>
        <p:spPr>
          <a:xfrm>
            <a:off x="1022635" y="3436257"/>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my_dict.values</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id="{35F9F4A0-4592-C04D-B2D0-0BF66A3BFA20}"/>
              </a:ext>
            </a:extLst>
          </p:cNvPr>
          <p:cNvSpPr/>
          <p:nvPr/>
        </p:nvSpPr>
        <p:spPr>
          <a:xfrm>
            <a:off x="522642" y="34362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9" name="Rectangle: Top Corners Rounded 6">
            <a:extLst>
              <a:ext uri="{FF2B5EF4-FFF2-40B4-BE49-F238E27FC236}">
                <a16:creationId xmlns:a16="http://schemas.microsoft.com/office/drawing/2014/main"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valuedemo.py</a:t>
            </a:r>
          </a:p>
        </p:txBody>
      </p:sp>
      <p:sp>
        <p:nvSpPr>
          <p:cNvPr id="30" name="Line Callout 1 29"/>
          <p:cNvSpPr/>
          <p:nvPr/>
        </p:nvSpPr>
        <p:spPr>
          <a:xfrm>
            <a:off x="5980499" y="3737107"/>
            <a:ext cx="5220900" cy="428493"/>
          </a:xfrm>
          <a:prstGeom prst="borderCallout1">
            <a:avLst>
              <a:gd name="adj1" fmla="val 53885"/>
              <a:gd name="adj2" fmla="val -612"/>
              <a:gd name="adj3" fmla="val 33499"/>
              <a:gd name="adj4" fmla="val -4290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 'engineering']</a:t>
            </a:r>
            <a:endParaRPr lang="en-US" b="1" i="1" dirty="0">
              <a:solidFill>
                <a:srgbClr val="FF0000"/>
              </a:solidFill>
            </a:endParaRPr>
          </a:p>
        </p:txBody>
      </p:sp>
      <p:sp>
        <p:nvSpPr>
          <p:cNvPr id="31" name="Rectangle 30">
            <a:extLst>
              <a:ext uri="{FF2B5EF4-FFF2-40B4-BE49-F238E27FC236}">
                <a16:creationId xmlns:a16="http://schemas.microsoft.com/office/drawing/2014/main" id="{D456EBDA-49A4-A843-A786-6989C63A54AA}"/>
              </a:ext>
            </a:extLst>
          </p:cNvPr>
          <p:cNvSpPr/>
          <p:nvPr/>
        </p:nvSpPr>
        <p:spPr>
          <a:xfrm>
            <a:off x="1039568" y="4993805"/>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my_dict.items</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id="{35F9F4A0-4592-C04D-B2D0-0BF66A3BFA20}"/>
              </a:ext>
            </a:extLst>
          </p:cNvPr>
          <p:cNvSpPr/>
          <p:nvPr/>
        </p:nvSpPr>
        <p:spPr>
          <a:xfrm>
            <a:off x="539575" y="4993805"/>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33" name="Rectangle: Top Corners Rounded 6">
            <a:extLst>
              <a:ext uri="{FF2B5EF4-FFF2-40B4-BE49-F238E27FC236}">
                <a16:creationId xmlns:a16="http://schemas.microsoft.com/office/drawing/2014/main"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itemsdemo.py</a:t>
            </a:r>
          </a:p>
        </p:txBody>
      </p:sp>
      <p:sp>
        <p:nvSpPr>
          <p:cNvPr id="34" name="Line Callout 1 33"/>
          <p:cNvSpPr/>
          <p:nvPr/>
        </p:nvSpPr>
        <p:spPr>
          <a:xfrm>
            <a:off x="5997432" y="5294655"/>
            <a:ext cx="4914983" cy="709330"/>
          </a:xfrm>
          <a:prstGeom prst="borderCallout1">
            <a:avLst>
              <a:gd name="adj1" fmla="val 53885"/>
              <a:gd name="adj2" fmla="val -612"/>
              <a:gd name="adj3" fmla="val 18739"/>
              <a:gd name="adj4" fmla="val -4811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('city', '</a:t>
            </a:r>
            <a:r>
              <a:rPr lang="en-IN" i="1" dirty="0" err="1">
                <a:solidFill>
                  <a:schemeClr val="tx1"/>
                </a:solidFill>
              </a:rPr>
              <a:t>rajkot</a:t>
            </a:r>
            <a:r>
              <a:rPr lang="en-IN" i="1" dirty="0">
                <a:solidFill>
                  <a:schemeClr val="tx1"/>
                </a:solidFill>
              </a:rPr>
              <a:t>'), ('type', 'engineering')]</a:t>
            </a:r>
            <a:endParaRPr lang="en-US" b="1" i="1" dirty="0">
              <a:solidFill>
                <a:srgbClr val="FF0000"/>
              </a:solidFill>
            </a:endParaRPr>
          </a:p>
        </p:txBody>
      </p:sp>
      <p:sp>
        <p:nvSpPr>
          <p:cNvPr id="16" name="Line Callout 1 15"/>
          <p:cNvSpPr/>
          <p:nvPr/>
        </p:nvSpPr>
        <p:spPr>
          <a:xfrm>
            <a:off x="5980499" y="2114701"/>
            <a:ext cx="5220900" cy="428493"/>
          </a:xfrm>
          <a:prstGeom prst="borderCallout1">
            <a:avLst>
              <a:gd name="adj1" fmla="val 53885"/>
              <a:gd name="adj2" fmla="val -612"/>
              <a:gd name="adj3" fmla="val -15712"/>
              <a:gd name="adj4" fmla="val -4720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'city', 'type']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1C05-4355-BD48-B6E5-6584D5415DDE}"/>
              </a:ext>
            </a:extLst>
          </p:cNvPr>
          <p:cNvSpPr>
            <a:spLocks noGrp="1"/>
          </p:cNvSpPr>
          <p:nvPr>
            <p:ph type="title"/>
          </p:nvPr>
        </p:nvSpPr>
        <p:spPr/>
        <p:txBody>
          <a:bodyPr>
            <a:normAutofit/>
          </a:bodyPr>
          <a:lstStyle/>
          <a:p>
            <a:r>
              <a:rPr lang="en-IN" dirty="0"/>
              <a:t>List vs. tuple vs. set vs. dictionary</a:t>
            </a:r>
            <a:endParaRPr lang="en-US" dirty="0"/>
          </a:p>
        </p:txBody>
      </p:sp>
      <p:graphicFrame>
        <p:nvGraphicFramePr>
          <p:cNvPr id="4" name="Content Placeholder 4">
            <a:extLst>
              <a:ext uri="{FF2B5EF4-FFF2-40B4-BE49-F238E27FC236}">
                <a16:creationId xmlns:a16="http://schemas.microsoft.com/office/drawing/2014/main" id="{27CA0CF7-2347-074D-ADAE-8BED1D18B0CB}"/>
              </a:ext>
            </a:extLst>
          </p:cNvPr>
          <p:cNvGraphicFramePr>
            <a:graphicFrameLocks/>
          </p:cNvGraphicFramePr>
          <p:nvPr/>
        </p:nvGraphicFramePr>
        <p:xfrm>
          <a:off x="266658" y="979973"/>
          <a:ext cx="11413357" cy="4130040"/>
        </p:xfrm>
        <a:graphic>
          <a:graphicData uri="http://schemas.openxmlformats.org/drawingml/2006/table">
            <a:tbl>
              <a:tblPr firstRow="1" bandRow="1">
                <a:tableStyleId>{8EC20E35-A176-4012-BC5E-935CFFF8708E}</a:tableStyleId>
              </a:tblPr>
              <a:tblGrid>
                <a:gridCol w="2565753">
                  <a:extLst>
                    <a:ext uri="{9D8B030D-6E8A-4147-A177-3AD203B41FA5}">
                      <a16:colId xmlns:a16="http://schemas.microsoft.com/office/drawing/2014/main" val="20000"/>
                    </a:ext>
                  </a:extLst>
                </a:gridCol>
                <a:gridCol w="2966224">
                  <a:extLst>
                    <a:ext uri="{9D8B030D-6E8A-4147-A177-3AD203B41FA5}">
                      <a16:colId xmlns:a16="http://schemas.microsoft.com/office/drawing/2014/main" val="20001"/>
                    </a:ext>
                  </a:extLst>
                </a:gridCol>
                <a:gridCol w="2754351">
                  <a:extLst>
                    <a:ext uri="{9D8B030D-6E8A-4147-A177-3AD203B41FA5}">
                      <a16:colId xmlns:a16="http://schemas.microsoft.com/office/drawing/2014/main" val="20002"/>
                    </a:ext>
                  </a:extLst>
                </a:gridCol>
                <a:gridCol w="3127029">
                  <a:extLst>
                    <a:ext uri="{9D8B030D-6E8A-4147-A177-3AD203B41FA5}">
                      <a16:colId xmlns:a16="http://schemas.microsoft.com/office/drawing/2014/main" val="791242199"/>
                    </a:ext>
                  </a:extLst>
                </a:gridCol>
              </a:tblGrid>
              <a:tr h="411480">
                <a:tc>
                  <a:txBody>
                    <a:bodyPr/>
                    <a:lstStyle/>
                    <a:p>
                      <a:pPr algn="ctr"/>
                      <a:r>
                        <a:rPr lang="en-US" b="1" dirty="0">
                          <a:solidFill>
                            <a:schemeClr val="tx1"/>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Tuple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Sets</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Dictionaries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immutable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Square braces.[]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Parenthesis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{key : value}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pPr algn="ctr"/>
                      <a:r>
                        <a:rPr lang="en-US" sz="1900" dirty="0"/>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elements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key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pPr algn="ctr"/>
                      <a:r>
                        <a:rPr lang="en-US" sz="1900" dirty="0"/>
                        <a:t>append()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dirty="0">
                          <a:solidFill>
                            <a:schemeClr val="dk1"/>
                          </a:solidFill>
                          <a:effectLst/>
                          <a:latin typeface="+mn-lt"/>
                          <a:ea typeface="+mn-ea"/>
                          <a:cs typeface="+mn-cs"/>
                        </a:rPr>
                        <a:t>Element cannot be added</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add()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6884803"/>
                  </a:ext>
                </a:extLst>
              </a:tr>
              <a:tr h="411480">
                <a:tc>
                  <a:txBody>
                    <a:bodyPr/>
                    <a:lstStyle/>
                    <a:p>
                      <a:pPr algn="ctr"/>
                      <a:r>
                        <a:rPr lang="en-US" sz="1900" dirty="0"/>
                        <a:t>We can create a list using the list()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tuple using the tuple()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set using the set()function.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dictionary using the </a:t>
                      </a:r>
                      <a:r>
                        <a:rPr lang="en-US" sz="2000" dirty="0" err="1">
                          <a:solidFill>
                            <a:schemeClr val="tx1"/>
                          </a:solidFill>
                        </a:rPr>
                        <a:t>dict</a:t>
                      </a:r>
                      <a:r>
                        <a:rPr lang="en-US" sz="2000" dirty="0">
                          <a:solidFill>
                            <a:schemeClr val="tx1"/>
                          </a:solidFill>
                        </a:rPr>
                        <a: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687269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kern="1200" dirty="0" err="1">
                          <a:solidFill>
                            <a:schemeClr val="dk1"/>
                          </a:solidFill>
                          <a:effectLst/>
                          <a:latin typeface="+mn-lt"/>
                          <a:ea typeface="+mn-ea"/>
                          <a:cs typeface="+mn-cs"/>
                        </a:rPr>
                        <a:t>my_list</a:t>
                      </a:r>
                      <a:r>
                        <a:rPr lang="en-IN" sz="1800" b="0" kern="1200" dirty="0">
                          <a:solidFill>
                            <a:schemeClr val="dk1"/>
                          </a:solidFill>
                          <a:effectLst/>
                          <a:latin typeface="+mn-lt"/>
                          <a:ea typeface="+mn-ea"/>
                          <a:cs typeface="+mn-cs"/>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my_tuple</a:t>
                      </a:r>
                      <a:r>
                        <a:rPr lang="en-US" sz="2000" dirty="0">
                          <a:solidFill>
                            <a:schemeClr val="tx1"/>
                          </a:solidFill>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my_sets</a:t>
                      </a:r>
                      <a:r>
                        <a:rPr lang="en-US" sz="2000" dirty="0">
                          <a:solidFill>
                            <a:schemeClr val="tx1"/>
                          </a:solidFill>
                        </a:rPr>
                        <a:t> = {3,4,5,6}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my_dictionaries</a:t>
                      </a:r>
                      <a:r>
                        <a:rPr lang="en-US" sz="2000" dirty="0">
                          <a:solidFill>
                            <a:schemeClr val="tx1"/>
                          </a:solidFill>
                        </a:rPr>
                        <a:t> = {"name" : "XYZ", "</a:t>
                      </a:r>
                      <a:r>
                        <a:rPr lang="en-US" sz="2000" dirty="0" err="1">
                          <a:solidFill>
                            <a:schemeClr val="tx1"/>
                          </a:solidFill>
                        </a:rPr>
                        <a:t>rollno</a:t>
                      </a:r>
                      <a:r>
                        <a:rPr lang="en-US" sz="2000" dirty="0">
                          <a:solidFill>
                            <a:schemeClr val="tx1"/>
                          </a:solidFill>
                        </a:rPr>
                        <a:t>." : "101"}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6552788"/>
                  </a:ext>
                </a:extLst>
              </a:tr>
            </a:tbl>
          </a:graphicData>
        </a:graphic>
      </p:graphicFrame>
    </p:spTree>
    <p:extLst>
      <p:ext uri="{BB962C8B-B14F-4D97-AF65-F5344CB8AC3E}">
        <p14:creationId xmlns:p14="http://schemas.microsoft.com/office/powerpoint/2010/main" val="376461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9D4-58AB-124C-8E12-3E529DB83EA2}"/>
              </a:ext>
            </a:extLst>
          </p:cNvPr>
          <p:cNvSpPr>
            <a:spLocks noGrp="1"/>
          </p:cNvSpPr>
          <p:nvPr>
            <p:ph type="title"/>
          </p:nvPr>
        </p:nvSpPr>
        <p:spPr/>
        <p:txBody>
          <a:bodyPr/>
          <a:lstStyle/>
          <a:p>
            <a:r>
              <a:rPr lang="en-US" dirty="0"/>
              <a:t>Magic Command</a:t>
            </a:r>
          </a:p>
        </p:txBody>
      </p:sp>
      <p:sp>
        <p:nvSpPr>
          <p:cNvPr id="3" name="Content Placeholder 2">
            <a:extLst>
              <a:ext uri="{FF2B5EF4-FFF2-40B4-BE49-F238E27FC236}">
                <a16:creationId xmlns:a16="http://schemas.microsoft.com/office/drawing/2014/main" id="{59CEFEF4-CF56-174E-95A6-0D059BCBC318}"/>
              </a:ext>
            </a:extLst>
          </p:cNvPr>
          <p:cNvSpPr>
            <a:spLocks noGrp="1"/>
          </p:cNvSpPr>
          <p:nvPr>
            <p:ph idx="1"/>
          </p:nvPr>
        </p:nvSpPr>
        <p:spPr/>
        <p:txBody>
          <a:bodyPr/>
          <a:lstStyle/>
          <a:p>
            <a:r>
              <a:rPr lang="en-IN" dirty="0" err="1"/>
              <a:t>IPython’s</a:t>
            </a:r>
            <a:r>
              <a:rPr lang="en-IN" dirty="0"/>
              <a:t> special commands (which are not built into Python itself) are known as “magic” commands. </a:t>
            </a:r>
          </a:p>
          <a:p>
            <a:r>
              <a:rPr lang="en-IN" dirty="0"/>
              <a:t>These are designed to facilitate common tasks and enable you to easily control the </a:t>
            </a:r>
            <a:r>
              <a:rPr lang="en-IN" dirty="0" err="1"/>
              <a:t>behavior</a:t>
            </a:r>
            <a:r>
              <a:rPr lang="en-IN" dirty="0"/>
              <a:t> of the </a:t>
            </a:r>
            <a:r>
              <a:rPr lang="en-IN" dirty="0" err="1"/>
              <a:t>IPython</a:t>
            </a:r>
            <a:r>
              <a:rPr lang="en-IN" dirty="0"/>
              <a:t> system. </a:t>
            </a:r>
          </a:p>
          <a:p>
            <a:r>
              <a:rPr lang="en-IN" dirty="0"/>
              <a:t>magic command is any command prefixed by the percent symbol % </a:t>
            </a:r>
          </a:p>
          <a:p>
            <a:r>
              <a:rPr lang="en-IN" dirty="0"/>
              <a:t>For example, you can check the execution time of any Python statement, such as a matrix multiplication, using the %</a:t>
            </a:r>
            <a:r>
              <a:rPr lang="en-IN" dirty="0" err="1"/>
              <a:t>timeit</a:t>
            </a:r>
            <a:r>
              <a:rPr lang="en-IN" dirty="0"/>
              <a:t> magic function (which will be discussed in more detail later): </a:t>
            </a:r>
          </a:p>
          <a:p>
            <a:r>
              <a:rPr lang="en-IN" dirty="0"/>
              <a:t>Magic commands come in two type: </a:t>
            </a:r>
          </a:p>
          <a:p>
            <a:pPr lvl="1"/>
            <a:r>
              <a:rPr lang="en-IN" dirty="0">
                <a:solidFill>
                  <a:srgbClr val="C00000"/>
                </a:solidFill>
              </a:rPr>
              <a:t>line magics</a:t>
            </a:r>
            <a:r>
              <a:rPr lang="en-IN" dirty="0"/>
              <a:t>, which are denoted by a single % prefix and operate on a single line of input,</a:t>
            </a:r>
          </a:p>
          <a:p>
            <a:pPr lvl="1"/>
            <a:r>
              <a:rPr lang="en-IN" dirty="0">
                <a:solidFill>
                  <a:srgbClr val="C00000"/>
                </a:solidFill>
              </a:rPr>
              <a:t>cell magics</a:t>
            </a:r>
            <a:r>
              <a:rPr lang="en-IN" dirty="0"/>
              <a:t>, which are denoted by a double %% prefix and operate on multiple lines of input. </a:t>
            </a:r>
          </a:p>
          <a:p>
            <a:endParaRPr lang="en-IN" dirty="0"/>
          </a:p>
          <a:p>
            <a:endParaRPr lang="en-US" dirty="0"/>
          </a:p>
        </p:txBody>
      </p:sp>
    </p:spTree>
    <p:extLst>
      <p:ext uri="{BB962C8B-B14F-4D97-AF65-F5344CB8AC3E}">
        <p14:creationId xmlns:p14="http://schemas.microsoft.com/office/powerpoint/2010/main" val="30532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5CFC-1EEB-8D4D-80E5-BD09791F6610}"/>
              </a:ext>
            </a:extLst>
          </p:cNvPr>
          <p:cNvSpPr>
            <a:spLocks noGrp="1"/>
          </p:cNvSpPr>
          <p:nvPr>
            <p:ph type="title"/>
          </p:nvPr>
        </p:nvSpPr>
        <p:spPr/>
        <p:txBody>
          <a:bodyPr/>
          <a:lstStyle/>
          <a:p>
            <a:r>
              <a:rPr lang="en-US" dirty="0"/>
              <a:t>Magic Command</a:t>
            </a:r>
          </a:p>
        </p:txBody>
      </p:sp>
      <p:graphicFrame>
        <p:nvGraphicFramePr>
          <p:cNvPr id="5" name="Table 5">
            <a:extLst>
              <a:ext uri="{FF2B5EF4-FFF2-40B4-BE49-F238E27FC236}">
                <a16:creationId xmlns:a16="http://schemas.microsoft.com/office/drawing/2014/main" id="{48BA38E3-46B6-4646-A9C8-44DE122E5C0F}"/>
              </a:ext>
            </a:extLst>
          </p:cNvPr>
          <p:cNvGraphicFramePr>
            <a:graphicFrameLocks noGrp="1"/>
          </p:cNvGraphicFramePr>
          <p:nvPr>
            <p:extLst>
              <p:ext uri="{D42A27DB-BD31-4B8C-83A1-F6EECF244321}">
                <p14:modId xmlns:p14="http://schemas.microsoft.com/office/powerpoint/2010/main" val="3269763978"/>
              </p:ext>
            </p:extLst>
          </p:nvPr>
        </p:nvGraphicFramePr>
        <p:xfrm>
          <a:off x="370467" y="886934"/>
          <a:ext cx="11583640" cy="5359400"/>
        </p:xfrm>
        <a:graphic>
          <a:graphicData uri="http://schemas.openxmlformats.org/drawingml/2006/table">
            <a:tbl>
              <a:tblPr firstRow="1" bandRow="1">
                <a:tableStyleId>{5C22544A-7EE6-4342-B048-85BDC9FD1C3A}</a:tableStyleId>
              </a:tblPr>
              <a:tblGrid>
                <a:gridCol w="1926684">
                  <a:extLst>
                    <a:ext uri="{9D8B030D-6E8A-4147-A177-3AD203B41FA5}">
                      <a16:colId xmlns:a16="http://schemas.microsoft.com/office/drawing/2014/main" val="1163265020"/>
                    </a:ext>
                  </a:extLst>
                </a:gridCol>
                <a:gridCol w="9656956">
                  <a:extLst>
                    <a:ext uri="{9D8B030D-6E8A-4147-A177-3AD203B41FA5}">
                      <a16:colId xmlns:a16="http://schemas.microsoft.com/office/drawing/2014/main" val="876783068"/>
                    </a:ext>
                  </a:extLst>
                </a:gridCol>
              </a:tblGrid>
              <a:tr h="370840">
                <a:tc>
                  <a:txBody>
                    <a:bodyPr/>
                    <a:lstStyle/>
                    <a:p>
                      <a:r>
                        <a:rPr lang="en-US" dirty="0"/>
                        <a:t>Command </a:t>
                      </a:r>
                    </a:p>
                  </a:txBody>
                  <a:tcPr/>
                </a:tc>
                <a:tc>
                  <a:txBody>
                    <a:bodyPr/>
                    <a:lstStyle/>
                    <a:p>
                      <a:r>
                        <a:rPr lang="en-US" dirty="0"/>
                        <a:t>Description</a:t>
                      </a:r>
                    </a:p>
                  </a:txBody>
                  <a:tcPr/>
                </a:tc>
                <a:extLst>
                  <a:ext uri="{0D108BD9-81ED-4DB2-BD59-A6C34878D82A}">
                    <a16:rowId xmlns:a16="http://schemas.microsoft.com/office/drawing/2014/main" val="1437165024"/>
                  </a:ext>
                </a:extLst>
              </a:tr>
              <a:tr h="370840">
                <a:tc>
                  <a:txBody>
                    <a:bodyPr/>
                    <a:lstStyle/>
                    <a:p>
                      <a:r>
                        <a:rPr lang="en-US" dirty="0"/>
                        <a:t>%</a:t>
                      </a:r>
                      <a:r>
                        <a:rPr lang="en-US" dirty="0" err="1"/>
                        <a:t>quickref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the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Quick Reference Card </a:t>
                      </a:r>
                      <a:endParaRPr lang="en-IN" dirty="0"/>
                    </a:p>
                  </a:txBody>
                  <a:tcPr/>
                </a:tc>
                <a:extLst>
                  <a:ext uri="{0D108BD9-81ED-4DB2-BD59-A6C34878D82A}">
                    <a16:rowId xmlns:a16="http://schemas.microsoft.com/office/drawing/2014/main" val="2199992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%magic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detailed documentation for all of the available magic commands </a:t>
                      </a:r>
                    </a:p>
                  </a:txBody>
                  <a:tcPr/>
                </a:tc>
                <a:extLst>
                  <a:ext uri="{0D108BD9-81ED-4DB2-BD59-A6C34878D82A}">
                    <a16:rowId xmlns:a16="http://schemas.microsoft.com/office/drawing/2014/main" val="4048143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%who, %</a:t>
                      </a:r>
                      <a:r>
                        <a:rPr lang="en-IN" sz="1800" b="0" i="0" u="none" strike="noStrike" kern="1200" dirty="0" err="1">
                          <a:solidFill>
                            <a:schemeClr val="dk1"/>
                          </a:solidFill>
                          <a:effectLst/>
                          <a:latin typeface="+mn-lt"/>
                          <a:ea typeface="+mn-ea"/>
                          <a:cs typeface="+mn-cs"/>
                        </a:rPr>
                        <a:t>whos</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who_ls</a:t>
                      </a:r>
                      <a:endParaRPr lang="en-IN"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all information related to interactive variables.</a:t>
                      </a:r>
                      <a:endParaRPr lang="en-IN" dirty="0"/>
                    </a:p>
                  </a:txBody>
                  <a:tcPr/>
                </a:tc>
                <a:extLst>
                  <a:ext uri="{0D108BD9-81ED-4DB2-BD59-A6C34878D82A}">
                    <a16:rowId xmlns:a16="http://schemas.microsoft.com/office/drawing/2014/main" val="22440031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%hist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command input (and optionally output) history </a:t>
                      </a:r>
                      <a:endParaRPr lang="en-IN" dirty="0"/>
                    </a:p>
                  </a:txBody>
                  <a:tcPr/>
                </a:tc>
                <a:extLst>
                  <a:ext uri="{0D108BD9-81ED-4DB2-BD59-A6C34878D82A}">
                    <a16:rowId xmlns:a16="http://schemas.microsoft.com/office/drawing/2014/main" val="1505910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a:solidFill>
                            <a:schemeClr val="dk1"/>
                          </a:solidFill>
                          <a:effectLst/>
                          <a:latin typeface="+mn-lt"/>
                          <a:ea typeface="+mn-ea"/>
                          <a:cs typeface="+mn-cs"/>
                        </a:rPr>
                        <a:t>Change the current working directory.</a:t>
                      </a:r>
                      <a:endParaRPr lang="en-IN" dirty="0"/>
                    </a:p>
                  </a:txBody>
                  <a:tcPr/>
                </a:tc>
                <a:extLst>
                  <a:ext uri="{0D108BD9-81ED-4DB2-BD59-A6C34878D82A}">
                    <a16:rowId xmlns:a16="http://schemas.microsoft.com/office/drawing/2014/main" val="38680185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Execute preformatted Python code from clipboard </a:t>
                      </a:r>
                      <a:endParaRPr lang="en-IN" dirty="0"/>
                    </a:p>
                  </a:txBody>
                  <a:tcPr/>
                </a:tc>
                <a:extLst>
                  <a:ext uri="{0D108BD9-81ED-4DB2-BD59-A6C34878D82A}">
                    <a16:rowId xmlns:a16="http://schemas.microsoft.com/office/drawing/2014/main" val="9274314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cpaste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Open a special prompt for manually pasting Python code to be executed </a:t>
                      </a:r>
                      <a:endParaRPr lang="en-IN" dirty="0"/>
                    </a:p>
                  </a:txBody>
                  <a:tcPr/>
                </a:tc>
                <a:extLst>
                  <a:ext uri="{0D108BD9-81ED-4DB2-BD59-A6C34878D82A}">
                    <a16:rowId xmlns:a16="http://schemas.microsoft.com/office/drawing/2014/main" val="3434378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%reset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Delete all variables/names defined in interactive namespace </a:t>
                      </a:r>
                      <a:endParaRPr lang="en-IN" dirty="0"/>
                    </a:p>
                  </a:txBody>
                  <a:tcPr/>
                </a:tc>
                <a:extLst>
                  <a:ext uri="{0D108BD9-81ED-4DB2-BD59-A6C34878D82A}">
                    <a16:rowId xmlns:a16="http://schemas.microsoft.com/office/drawing/2014/main" val="261104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%page </a:t>
                      </a:r>
                      <a:r>
                        <a:rPr lang="en-IN" sz="1800" i="1" kern="1200" dirty="0">
                          <a:solidFill>
                            <a:schemeClr val="dk1"/>
                          </a:solidFill>
                          <a:effectLst/>
                          <a:latin typeface="+mn-lt"/>
                          <a:ea typeface="+mn-ea"/>
                          <a:cs typeface="+mn-cs"/>
                        </a:rPr>
                        <a:t>OBJECT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Pretty-print the object and display it through a pager </a:t>
                      </a:r>
                      <a:endParaRPr lang="en-IN" dirty="0"/>
                    </a:p>
                  </a:txBody>
                  <a:tcPr/>
                </a:tc>
                <a:extLst>
                  <a:ext uri="{0D108BD9-81ED-4DB2-BD59-A6C34878D82A}">
                    <a16:rowId xmlns:a16="http://schemas.microsoft.com/office/drawing/2014/main" val="4202670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t>
                      </a:r>
                      <a:r>
                        <a:rPr lang="en-IN" sz="1800" i="1" kern="1200" dirty="0" err="1">
                          <a:solidFill>
                            <a:schemeClr val="dk1"/>
                          </a:solidFill>
                          <a:effectLst/>
                          <a:latin typeface="+mn-lt"/>
                          <a:ea typeface="+mn-ea"/>
                          <a:cs typeface="+mn-cs"/>
                        </a:rPr>
                        <a:t>script.py</a:t>
                      </a:r>
                      <a:r>
                        <a:rPr lang="en-IN" sz="1800" i="1" kern="1200" dirty="0">
                          <a:solidFill>
                            <a:schemeClr val="dk1"/>
                          </a:solidFill>
                          <a:effectLst/>
                          <a:latin typeface="+mn-lt"/>
                          <a:ea typeface="+mn-ea"/>
                          <a:cs typeface="+mn-cs"/>
                        </a:rPr>
                        <a: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Python script inside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a:t>
                      </a:r>
                      <a:endParaRPr lang="en-IN" dirty="0"/>
                    </a:p>
                  </a:txBody>
                  <a:tcPr/>
                </a:tc>
                <a:extLst>
                  <a:ext uri="{0D108BD9-81ED-4DB2-BD59-A6C34878D82A}">
                    <a16:rowId xmlns:a16="http://schemas.microsoft.com/office/drawing/2014/main" val="3616626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%time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Report the execution time of a single statement </a:t>
                      </a:r>
                      <a:endParaRPr lang="en-IN" dirty="0"/>
                    </a:p>
                  </a:txBody>
                  <a:tcPr/>
                </a:tc>
                <a:extLst>
                  <a:ext uri="{0D108BD9-81ED-4DB2-BD59-A6C34878D82A}">
                    <a16:rowId xmlns:a16="http://schemas.microsoft.com/office/drawing/2014/main" val="1367643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timeit</a:t>
                      </a:r>
                      <a:r>
                        <a:rPr lang="en-IN" sz="1800" kern="1200" dirty="0">
                          <a:solidFill>
                            <a:schemeClr val="dk1"/>
                          </a:solidFill>
                          <a:effectLst/>
                          <a:latin typeface="+mn-lt"/>
                          <a:ea typeface="+mn-ea"/>
                          <a:cs typeface="+mn-cs"/>
                        </a:rPr>
                        <a:t>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statement multiple times to compute an ensemble average execution time; useful for timing code with very short execution time </a:t>
                      </a:r>
                      <a:endParaRPr lang="en-IN" dirty="0"/>
                    </a:p>
                  </a:txBody>
                  <a:tcPr/>
                </a:tc>
                <a:extLst>
                  <a:ext uri="{0D108BD9-81ED-4DB2-BD59-A6C34878D82A}">
                    <a16:rowId xmlns:a16="http://schemas.microsoft.com/office/drawing/2014/main" val="3077696001"/>
                  </a:ext>
                </a:extLst>
              </a:tr>
            </a:tbl>
          </a:graphicData>
        </a:graphic>
      </p:graphicFrame>
    </p:spTree>
    <p:extLst>
      <p:ext uri="{BB962C8B-B14F-4D97-AF65-F5344CB8AC3E}">
        <p14:creationId xmlns:p14="http://schemas.microsoft.com/office/powerpoint/2010/main" val="52629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a:t>
            </a:r>
            <a:endParaRPr lang="en-US" dirty="0"/>
          </a:p>
        </p:txBody>
      </p:sp>
      <p:sp>
        <p:nvSpPr>
          <p:cNvPr id="3" name="Content Placeholder 2"/>
          <p:cNvSpPr>
            <a:spLocks noGrp="1"/>
          </p:cNvSpPr>
          <p:nvPr>
            <p:ph idx="1"/>
          </p:nvPr>
        </p:nvSpPr>
        <p:spPr/>
        <p:txBody>
          <a:bodyPr/>
          <a:lstStyle/>
          <a:p>
            <a:r>
              <a:rPr lang="en-IN" b="1" dirty="0">
                <a:solidFill>
                  <a:srgbClr val="C00000"/>
                </a:solidFill>
              </a:rPr>
              <a:t>Installation for Windows &amp; Mac </a:t>
            </a:r>
          </a:p>
          <a:p>
            <a:pPr lvl="1"/>
            <a:r>
              <a:rPr lang="en-IN" dirty="0"/>
              <a:t>To install python in windows you need to download installable file from </a:t>
            </a:r>
            <a:r>
              <a:rPr lang="en-US" dirty="0">
                <a:hlinkClick r:id="rId2"/>
              </a:rPr>
              <a:t>https://www.python.org/downloads/</a:t>
            </a:r>
            <a:r>
              <a:rPr lang="en-US" dirty="0"/>
              <a:t> </a:t>
            </a:r>
          </a:p>
          <a:p>
            <a:pPr lvl="1"/>
            <a:r>
              <a:rPr lang="en-IN" dirty="0"/>
              <a:t>After downloading the installable file you need to execute the file.</a:t>
            </a:r>
          </a:p>
          <a:p>
            <a:r>
              <a:rPr lang="en-IN" b="1" dirty="0">
                <a:solidFill>
                  <a:srgbClr val="C00000"/>
                </a:solidFill>
              </a:rPr>
              <a:t>Installation for Linux </a:t>
            </a:r>
          </a:p>
          <a:p>
            <a:pPr lvl="1"/>
            <a:r>
              <a:rPr lang="en-IN" dirty="0"/>
              <a:t>For </a:t>
            </a:r>
            <a:r>
              <a:rPr lang="en-IN" dirty="0" err="1"/>
              <a:t>ubuntu</a:t>
            </a:r>
            <a:r>
              <a:rPr lang="en-IN" dirty="0"/>
              <a:t> 16.10 or newer </a:t>
            </a:r>
          </a:p>
          <a:p>
            <a:pPr lvl="2"/>
            <a:r>
              <a:rPr lang="en-US" dirty="0" err="1"/>
              <a:t>sudo</a:t>
            </a:r>
            <a:r>
              <a:rPr lang="en-US" dirty="0"/>
              <a:t> apt-get update </a:t>
            </a:r>
          </a:p>
          <a:p>
            <a:pPr lvl="2"/>
            <a:r>
              <a:rPr lang="en-US" dirty="0" err="1"/>
              <a:t>sudo</a:t>
            </a:r>
            <a:r>
              <a:rPr lang="en-US" dirty="0"/>
              <a:t> apt-get install python3</a:t>
            </a:r>
            <a:endParaRPr lang="en-IN" dirty="0"/>
          </a:p>
          <a:p>
            <a:r>
              <a:rPr lang="en-IN" b="1" dirty="0">
                <a:solidFill>
                  <a:srgbClr val="C00000"/>
                </a:solidFill>
              </a:rPr>
              <a:t>To verify the installation </a:t>
            </a:r>
          </a:p>
          <a:p>
            <a:pPr lvl="1"/>
            <a:r>
              <a:rPr lang="en-IN" dirty="0"/>
              <a:t>Windows: </a:t>
            </a:r>
          </a:p>
          <a:p>
            <a:pPr lvl="2"/>
            <a:r>
              <a:rPr lang="en-IN" dirty="0"/>
              <a:t>python –version (in command prompt)</a:t>
            </a:r>
          </a:p>
          <a:p>
            <a:pPr lvl="1"/>
            <a:r>
              <a:rPr lang="en-IN" dirty="0"/>
              <a:t>Linux: </a:t>
            </a:r>
          </a:p>
          <a:p>
            <a:pPr lvl="2"/>
            <a:r>
              <a:rPr lang="en-IN" b="1" dirty="0"/>
              <a:t>python</a:t>
            </a:r>
            <a:r>
              <a:rPr lang="en-IN" b="1" dirty="0">
                <a:solidFill>
                  <a:srgbClr val="FF0000"/>
                </a:solidFill>
              </a:rPr>
              <a:t>3</a:t>
            </a:r>
            <a:r>
              <a:rPr lang="en-IN" dirty="0"/>
              <a:t> --version (in terminal)</a:t>
            </a:r>
          </a:p>
          <a:p>
            <a:r>
              <a:rPr lang="en-IN" b="1" dirty="0">
                <a:solidFill>
                  <a:srgbClr val="C00000"/>
                </a:solidFill>
              </a:rPr>
              <a:t>Alternatively we can use anaconda distribution for the python installation</a:t>
            </a:r>
          </a:p>
          <a:p>
            <a:pPr lvl="1"/>
            <a:r>
              <a:rPr lang="en-US" dirty="0">
                <a:hlinkClick r:id="rId3"/>
              </a:rPr>
              <a:t>http://anaconda.com/downloads</a:t>
            </a:r>
            <a:endParaRPr lang="en-US" dirty="0"/>
          </a:p>
          <a:p>
            <a:pPr lvl="1"/>
            <a:r>
              <a:rPr lang="en-IN" dirty="0"/>
              <a:t>Anaconda comes with many useful inbuilt libraries.</a:t>
            </a:r>
            <a:endParaRPr lang="en-US" dirty="0"/>
          </a:p>
        </p:txBody>
      </p:sp>
    </p:spTree>
    <p:extLst>
      <p:ext uri="{BB962C8B-B14F-4D97-AF65-F5344CB8AC3E}">
        <p14:creationId xmlns:p14="http://schemas.microsoft.com/office/powerpoint/2010/main" val="3118990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80D6-B8FB-FC44-89AD-A158D64D0869}"/>
              </a:ext>
            </a:extLst>
          </p:cNvPr>
          <p:cNvSpPr>
            <a:spLocks noGrp="1"/>
          </p:cNvSpPr>
          <p:nvPr>
            <p:ph type="title"/>
          </p:nvPr>
        </p:nvSpPr>
        <p:spPr/>
        <p:txBody>
          <a:bodyPr>
            <a:normAutofit/>
          </a:bodyPr>
          <a:lstStyle/>
          <a:p>
            <a:r>
              <a:rPr lang="en-IN" dirty="0"/>
              <a:t>Introspection</a:t>
            </a:r>
            <a:endParaRPr lang="en-US" dirty="0"/>
          </a:p>
        </p:txBody>
      </p:sp>
      <p:sp>
        <p:nvSpPr>
          <p:cNvPr id="3" name="Content Placeholder 2">
            <a:extLst>
              <a:ext uri="{FF2B5EF4-FFF2-40B4-BE49-F238E27FC236}">
                <a16:creationId xmlns:a16="http://schemas.microsoft.com/office/drawing/2014/main" id="{34F635F8-F54A-9248-B7AA-7D60596C10E0}"/>
              </a:ext>
            </a:extLst>
          </p:cNvPr>
          <p:cNvSpPr>
            <a:spLocks noGrp="1"/>
          </p:cNvSpPr>
          <p:nvPr>
            <p:ph idx="1"/>
          </p:nvPr>
        </p:nvSpPr>
        <p:spPr/>
        <p:txBody>
          <a:bodyPr/>
          <a:lstStyle/>
          <a:p>
            <a:r>
              <a:rPr lang="en-IN" dirty="0"/>
              <a:t>Using a question mark (?) before or after a variable will display some general </a:t>
            </a:r>
            <a:r>
              <a:rPr lang="en-IN" dirty="0" err="1"/>
              <a:t>infor</a:t>
            </a:r>
            <a:r>
              <a:rPr lang="en-IN" dirty="0"/>
              <a:t>‐ </a:t>
            </a:r>
            <a:r>
              <a:rPr lang="en-IN" dirty="0" err="1"/>
              <a:t>mation</a:t>
            </a:r>
            <a:r>
              <a:rPr lang="en-IN" dirty="0"/>
              <a:t> about the object:</a:t>
            </a:r>
          </a:p>
          <a:p>
            <a:endParaRPr lang="en-US" dirty="0"/>
          </a:p>
          <a:p>
            <a:endParaRPr lang="en-US" dirty="0"/>
          </a:p>
          <a:p>
            <a:endParaRPr lang="en-US" dirty="0"/>
          </a:p>
          <a:p>
            <a:endParaRPr lang="en-US" dirty="0"/>
          </a:p>
          <a:p>
            <a:endParaRPr lang="en-US" dirty="0"/>
          </a:p>
          <a:p>
            <a:endParaRPr lang="en-US" dirty="0"/>
          </a:p>
          <a:p>
            <a:endParaRPr lang="en-US" dirty="0"/>
          </a:p>
          <a:p>
            <a:r>
              <a:rPr lang="en-IN" dirty="0"/>
              <a:t>Then using ? shows us the docstring if defined.</a:t>
            </a:r>
          </a:p>
          <a:p>
            <a:r>
              <a:rPr lang="en-IN" dirty="0"/>
              <a:t>Using ?? will also show the function’s source code if possible: </a:t>
            </a:r>
          </a:p>
          <a:p>
            <a:endParaRPr lang="en-US" dirty="0"/>
          </a:p>
        </p:txBody>
      </p:sp>
      <p:sp>
        <p:nvSpPr>
          <p:cNvPr id="4" name="Rectangle 3">
            <a:extLst>
              <a:ext uri="{FF2B5EF4-FFF2-40B4-BE49-F238E27FC236}">
                <a16:creationId xmlns:a16="http://schemas.microsoft.com/office/drawing/2014/main" id="{0170C5FC-638E-4342-A189-96E2E1AE56C6}"/>
              </a:ext>
            </a:extLst>
          </p:cNvPr>
          <p:cNvSpPr/>
          <p:nvPr/>
        </p:nvSpPr>
        <p:spPr>
          <a:xfrm>
            <a:off x="1449659" y="2001867"/>
            <a:ext cx="3880624" cy="255454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b=[1,2,3] </a:t>
            </a:r>
          </a:p>
          <a:p>
            <a:r>
              <a:rPr lang="en-US" sz="1600" dirty="0">
                <a:solidFill>
                  <a:srgbClr val="000000"/>
                </a:solidFill>
                <a:latin typeface="Consolas"/>
              </a:rPr>
              <a:t>b?</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Type: list</a:t>
            </a:r>
            <a:br>
              <a:rPr lang="en-US" sz="1600" dirty="0">
                <a:solidFill>
                  <a:srgbClr val="000000"/>
                </a:solidFill>
                <a:latin typeface="Consolas"/>
              </a:rPr>
            </a:br>
            <a:r>
              <a:rPr lang="en-US" sz="1600" dirty="0">
                <a:solidFill>
                  <a:srgbClr val="000000"/>
                </a:solidFill>
                <a:latin typeface="Consolas"/>
              </a:rPr>
              <a:t>String Form:[1, 2, 3]</a:t>
            </a:r>
            <a:br>
              <a:rPr lang="en-US" sz="1600" dirty="0">
                <a:solidFill>
                  <a:srgbClr val="000000"/>
                </a:solidFill>
                <a:latin typeface="Consolas"/>
              </a:rPr>
            </a:br>
            <a:r>
              <a:rPr lang="en-US" sz="1600" dirty="0">
                <a:solidFill>
                  <a:srgbClr val="000000"/>
                </a:solidFill>
                <a:latin typeface="Consolas"/>
              </a:rPr>
              <a:t>Length: 3</a:t>
            </a:r>
            <a:br>
              <a:rPr lang="en-US" sz="1600" dirty="0">
                <a:solidFill>
                  <a:srgbClr val="000000"/>
                </a:solidFill>
                <a:latin typeface="Consolas"/>
              </a:rPr>
            </a:br>
            <a:r>
              <a:rPr lang="en-US" sz="1600" dirty="0">
                <a:solidFill>
                  <a:srgbClr val="000000"/>
                </a:solidFill>
                <a:latin typeface="Consolas"/>
              </a:rPr>
              <a:t>Docstring:</a:t>
            </a:r>
            <a:br>
              <a:rPr lang="en-US" sz="1600" dirty="0">
                <a:solidFill>
                  <a:srgbClr val="000000"/>
                </a:solidFill>
                <a:latin typeface="Consolas"/>
              </a:rPr>
            </a:br>
            <a:r>
              <a:rPr lang="en-US" sz="1600" dirty="0">
                <a:solidFill>
                  <a:srgbClr val="000000"/>
                </a:solidFill>
                <a:latin typeface="Consolas"/>
              </a:rPr>
              <a:t>list() -&gt; new empty list</a:t>
            </a:r>
            <a:br>
              <a:rPr lang="en-US" sz="1600" dirty="0">
                <a:solidFill>
                  <a:srgbClr val="000000"/>
                </a:solidFill>
                <a:latin typeface="Consolas"/>
              </a:rPr>
            </a:br>
            <a:r>
              <a:rPr lang="en-US" sz="1600" dirty="0">
                <a:solidFill>
                  <a:srgbClr val="000000"/>
                </a:solidFill>
                <a:latin typeface="Consolas"/>
              </a:rPr>
              <a:t>list(</a:t>
            </a:r>
            <a:r>
              <a:rPr lang="en-US" sz="1600" dirty="0" err="1">
                <a:solidFill>
                  <a:srgbClr val="000000"/>
                </a:solidFill>
                <a:latin typeface="Consolas"/>
              </a:rPr>
              <a:t>iterable</a:t>
            </a:r>
            <a:r>
              <a:rPr lang="en-US" sz="1600" dirty="0">
                <a:solidFill>
                  <a:srgbClr val="000000"/>
                </a:solidFill>
                <a:latin typeface="Consolas"/>
              </a:rPr>
              <a:t>) -&gt; new list initialized from </a:t>
            </a:r>
            <a:r>
              <a:rPr lang="en-US" sz="1600" dirty="0" err="1">
                <a:solidFill>
                  <a:srgbClr val="000000"/>
                </a:solidFill>
                <a:latin typeface="Consolas"/>
              </a:rPr>
              <a:t>iterable's</a:t>
            </a:r>
            <a:r>
              <a:rPr lang="en-US" sz="1600" dirty="0">
                <a:solidFill>
                  <a:srgbClr val="000000"/>
                </a:solidFill>
                <a:latin typeface="Consolas"/>
              </a:rPr>
              <a:t> items </a:t>
            </a:r>
          </a:p>
        </p:txBody>
      </p:sp>
      <p:sp>
        <p:nvSpPr>
          <p:cNvPr id="5" name="Rectangle 4">
            <a:extLst>
              <a:ext uri="{FF2B5EF4-FFF2-40B4-BE49-F238E27FC236}">
                <a16:creationId xmlns:a16="http://schemas.microsoft.com/office/drawing/2014/main" id="{B96D18DF-BA82-F949-B215-565C61CB2B21}"/>
              </a:ext>
            </a:extLst>
          </p:cNvPr>
          <p:cNvSpPr/>
          <p:nvPr/>
        </p:nvSpPr>
        <p:spPr>
          <a:xfrm>
            <a:off x="512302" y="2001867"/>
            <a:ext cx="937357" cy="2554545"/>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 In[2]: </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id="{9883D395-E79A-B040-B245-8088506BBD63}"/>
              </a:ext>
            </a:extLst>
          </p:cNvPr>
          <p:cNvSpPr/>
          <p:nvPr/>
        </p:nvSpPr>
        <p:spPr>
          <a:xfrm>
            <a:off x="512302"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
        <p:nvSpPr>
          <p:cNvPr id="7" name="Rectangle 6">
            <a:extLst>
              <a:ext uri="{FF2B5EF4-FFF2-40B4-BE49-F238E27FC236}">
                <a16:creationId xmlns:a16="http://schemas.microsoft.com/office/drawing/2014/main" id="{94AD5B75-241F-934C-A0FF-7C42A96FA371}"/>
              </a:ext>
            </a:extLst>
          </p:cNvPr>
          <p:cNvSpPr/>
          <p:nvPr/>
        </p:nvSpPr>
        <p:spPr>
          <a:xfrm>
            <a:off x="6720468" y="2001867"/>
            <a:ext cx="4959230" cy="304698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add_numbers</a:t>
            </a:r>
            <a:r>
              <a:rPr lang="en-US" sz="1600" dirty="0">
                <a:solidFill>
                  <a:srgbClr val="000000"/>
                </a:solidFill>
                <a:latin typeface="Consolas"/>
              </a:rPr>
              <a:t>?? </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Signature: </a:t>
            </a:r>
            <a:r>
              <a:rPr lang="en-US" sz="1600" dirty="0" err="1">
                <a:solidFill>
                  <a:srgbClr val="000000"/>
                </a:solidFill>
                <a:latin typeface="Consolas"/>
              </a:rPr>
              <a:t>add_numbers</a:t>
            </a:r>
            <a:r>
              <a:rPr lang="en-US" sz="1600" dirty="0">
                <a:solidFill>
                  <a:srgbClr val="000000"/>
                </a:solidFill>
                <a:latin typeface="Consolas"/>
              </a:rPr>
              <a:t>(a, b) Source:</a:t>
            </a:r>
            <a:br>
              <a:rPr lang="en-US" sz="1600" dirty="0">
                <a:solidFill>
                  <a:srgbClr val="000000"/>
                </a:solidFill>
                <a:latin typeface="Consolas"/>
              </a:rPr>
            </a:br>
            <a:r>
              <a:rPr lang="en-US" sz="1600" dirty="0">
                <a:solidFill>
                  <a:srgbClr val="000000"/>
                </a:solidFill>
                <a:latin typeface="Consolas"/>
              </a:rPr>
              <a:t>def </a:t>
            </a:r>
            <a:r>
              <a:rPr lang="en-US" sz="1600" dirty="0" err="1">
                <a:solidFill>
                  <a:srgbClr val="000000"/>
                </a:solidFill>
                <a:latin typeface="Consolas"/>
              </a:rPr>
              <a:t>add_numbers</a:t>
            </a:r>
            <a:r>
              <a:rPr lang="en-US" sz="1600" dirty="0">
                <a:solidFill>
                  <a:srgbClr val="000000"/>
                </a:solidFill>
                <a:latin typeface="Consolas"/>
              </a:rPr>
              <a:t>(a, b): </a:t>
            </a:r>
          </a:p>
          <a:p>
            <a:pPr lvl="1"/>
            <a:r>
              <a:rPr lang="en-US" sz="1600" dirty="0">
                <a:solidFill>
                  <a:srgbClr val="000000"/>
                </a:solidFill>
                <a:latin typeface="Consolas"/>
              </a:rPr>
              <a:t>""" </a:t>
            </a:r>
          </a:p>
          <a:p>
            <a:pPr lvl="1"/>
            <a:r>
              <a:rPr lang="en-US" sz="1600" dirty="0">
                <a:solidFill>
                  <a:srgbClr val="000000"/>
                </a:solidFill>
                <a:latin typeface="Consolas"/>
              </a:rPr>
              <a:t>Add two numbers together Returns</a:t>
            </a:r>
            <a:br>
              <a:rPr lang="en-US" sz="1600" dirty="0">
                <a:solidFill>
                  <a:srgbClr val="000000"/>
                </a:solidFill>
                <a:latin typeface="Consolas"/>
              </a:rPr>
            </a:br>
            <a:r>
              <a:rPr lang="en-US" sz="1600" dirty="0">
                <a:solidFill>
                  <a:srgbClr val="000000"/>
                </a:solidFill>
                <a:latin typeface="Consolas"/>
              </a:rPr>
              <a:t>-------</a:t>
            </a:r>
            <a:br>
              <a:rPr lang="en-US" sz="1600" dirty="0">
                <a:solidFill>
                  <a:srgbClr val="000000"/>
                </a:solidFill>
                <a:latin typeface="Consolas"/>
              </a:rPr>
            </a:br>
            <a:r>
              <a:rPr lang="en-US" sz="1600" dirty="0" err="1">
                <a:solidFill>
                  <a:srgbClr val="000000"/>
                </a:solidFill>
                <a:latin typeface="Consolas"/>
              </a:rPr>
              <a:t>the_sum</a:t>
            </a:r>
            <a:r>
              <a:rPr lang="en-US" sz="1600" dirty="0">
                <a:solidFill>
                  <a:srgbClr val="000000"/>
                </a:solidFill>
                <a:latin typeface="Consolas"/>
              </a:rPr>
              <a:t> : type of arguments </a:t>
            </a:r>
          </a:p>
          <a:p>
            <a:pPr lvl="1"/>
            <a:r>
              <a:rPr lang="en-US" sz="1600" dirty="0">
                <a:solidFill>
                  <a:srgbClr val="000000"/>
                </a:solidFill>
                <a:latin typeface="Consolas"/>
              </a:rPr>
              <a:t>"""</a:t>
            </a:r>
            <a:br>
              <a:rPr lang="en-US" sz="1600" dirty="0">
                <a:solidFill>
                  <a:srgbClr val="000000"/>
                </a:solidFill>
                <a:latin typeface="Consolas"/>
              </a:rPr>
            </a:br>
            <a:r>
              <a:rPr lang="en-US" sz="1600" dirty="0">
                <a:solidFill>
                  <a:srgbClr val="000000"/>
                </a:solidFill>
                <a:latin typeface="Consolas"/>
              </a:rPr>
              <a:t>return </a:t>
            </a:r>
            <a:r>
              <a:rPr lang="en-US" sz="1600" dirty="0" err="1">
                <a:solidFill>
                  <a:srgbClr val="000000"/>
                </a:solidFill>
                <a:latin typeface="Consolas"/>
              </a:rPr>
              <a:t>a+b</a:t>
            </a:r>
            <a:r>
              <a:rPr lang="en-US" sz="1600" dirty="0">
                <a:solidFill>
                  <a:srgbClr val="000000"/>
                </a:solidFill>
                <a:latin typeface="Consolas"/>
              </a:rPr>
              <a:t> </a:t>
            </a:r>
          </a:p>
          <a:p>
            <a:r>
              <a:rPr lang="en-US" sz="1600" dirty="0">
                <a:solidFill>
                  <a:srgbClr val="000000"/>
                </a:solidFill>
                <a:latin typeface="Consolas"/>
              </a:rPr>
              <a:t>File: &lt;ipython-input-9-6a548a216e27&gt; Type: function </a:t>
            </a:r>
          </a:p>
        </p:txBody>
      </p:sp>
      <p:sp>
        <p:nvSpPr>
          <p:cNvPr id="8" name="Rectangle 7">
            <a:extLst>
              <a:ext uri="{FF2B5EF4-FFF2-40B4-BE49-F238E27FC236}">
                <a16:creationId xmlns:a16="http://schemas.microsoft.com/office/drawing/2014/main" id="{797A8872-79DB-0448-9F3A-6BC19F9B2981}"/>
              </a:ext>
            </a:extLst>
          </p:cNvPr>
          <p:cNvSpPr/>
          <p:nvPr/>
        </p:nvSpPr>
        <p:spPr>
          <a:xfrm>
            <a:off x="5783111" y="2001867"/>
            <a:ext cx="937357" cy="2308324"/>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9" name="Rectangle: Top Corners Rounded 6">
            <a:extLst>
              <a:ext uri="{FF2B5EF4-FFF2-40B4-BE49-F238E27FC236}">
                <a16:creationId xmlns:a16="http://schemas.microsoft.com/office/drawing/2014/main" id="{9B6CA047-794D-CE4F-A2C3-BE6A63136D16}"/>
              </a:ext>
            </a:extLst>
          </p:cNvPr>
          <p:cNvSpPr/>
          <p:nvPr/>
        </p:nvSpPr>
        <p:spPr>
          <a:xfrm>
            <a:off x="5783111"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Tree>
    <p:extLst>
      <p:ext uri="{BB962C8B-B14F-4D97-AF65-F5344CB8AC3E}">
        <p14:creationId xmlns:p14="http://schemas.microsoft.com/office/powerpoint/2010/main" val="24626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EFB0-8191-974B-ABA2-FD17218AB647}"/>
              </a:ext>
            </a:extLst>
          </p:cNvPr>
          <p:cNvSpPr>
            <a:spLocks noGrp="1"/>
          </p:cNvSpPr>
          <p:nvPr>
            <p:ph type="title"/>
          </p:nvPr>
        </p:nvSpPr>
        <p:spPr/>
        <p:txBody>
          <a:bodyPr/>
          <a:lstStyle/>
          <a:p>
            <a:r>
              <a:rPr lang="en-IN" dirty="0"/>
              <a:t>The %run Command </a:t>
            </a:r>
          </a:p>
        </p:txBody>
      </p:sp>
      <p:sp>
        <p:nvSpPr>
          <p:cNvPr id="3" name="Content Placeholder 2">
            <a:extLst>
              <a:ext uri="{FF2B5EF4-FFF2-40B4-BE49-F238E27FC236}">
                <a16:creationId xmlns:a16="http://schemas.microsoft.com/office/drawing/2014/main" id="{A8DF8714-A3C0-7A48-9A2E-9D163BB10BA6}"/>
              </a:ext>
            </a:extLst>
          </p:cNvPr>
          <p:cNvSpPr>
            <a:spLocks noGrp="1"/>
          </p:cNvSpPr>
          <p:nvPr>
            <p:ph idx="1"/>
          </p:nvPr>
        </p:nvSpPr>
        <p:spPr/>
        <p:txBody>
          <a:bodyPr/>
          <a:lstStyle/>
          <a:p>
            <a:r>
              <a:rPr lang="en-IN" dirty="0"/>
              <a:t>You can run any file as a Python program inside the environment of your </a:t>
            </a:r>
            <a:r>
              <a:rPr lang="en-IN" dirty="0" err="1"/>
              <a:t>IPython</a:t>
            </a:r>
            <a:r>
              <a:rPr lang="en-IN" dirty="0"/>
              <a:t> session using the %run command. </a:t>
            </a:r>
          </a:p>
          <a:p>
            <a:endParaRPr lang="en-US" dirty="0"/>
          </a:p>
          <a:p>
            <a:endParaRPr lang="en-US" dirty="0"/>
          </a:p>
          <a:p>
            <a:endParaRPr lang="en-US" dirty="0"/>
          </a:p>
          <a:p>
            <a:endParaRPr lang="en-US" dirty="0"/>
          </a:p>
          <a:p>
            <a:endParaRPr lang="en-US" dirty="0"/>
          </a:p>
          <a:p>
            <a:endParaRPr lang="en-US" dirty="0"/>
          </a:p>
          <a:p>
            <a:endParaRPr lang="en-US" dirty="0"/>
          </a:p>
          <a:p>
            <a:r>
              <a:rPr lang="en-US" dirty="0"/>
              <a:t>All of the variables (imports, functions, and </a:t>
            </a:r>
            <a:r>
              <a:rPr lang="en-US" dirty="0" err="1"/>
              <a:t>globals</a:t>
            </a:r>
            <a:r>
              <a:rPr lang="en-US" dirty="0"/>
              <a:t>) defined in the file (up until an exception, if any, is raised) will then be accessible in the </a:t>
            </a:r>
            <a:r>
              <a:rPr lang="en-US" dirty="0" err="1"/>
              <a:t>IPython</a:t>
            </a:r>
            <a:r>
              <a:rPr lang="en-US" dirty="0"/>
              <a:t> shell:</a:t>
            </a:r>
          </a:p>
          <a:p>
            <a:pPr marL="0" indent="0">
              <a:buNone/>
            </a:pPr>
            <a:endParaRPr lang="en-US" dirty="0"/>
          </a:p>
          <a:p>
            <a:endParaRPr lang="en-US" dirty="0"/>
          </a:p>
        </p:txBody>
      </p:sp>
      <p:sp>
        <p:nvSpPr>
          <p:cNvPr id="4" name="Rectangle 3">
            <a:extLst>
              <a:ext uri="{FF2B5EF4-FFF2-40B4-BE49-F238E27FC236}">
                <a16:creationId xmlns:a16="http://schemas.microsoft.com/office/drawing/2014/main" id="{F1BAFF25-3CFD-D543-9D3B-44126B06CF88}"/>
              </a:ext>
            </a:extLst>
          </p:cNvPr>
          <p:cNvSpPr/>
          <p:nvPr/>
        </p:nvSpPr>
        <p:spPr>
          <a:xfrm>
            <a:off x="911934" y="2318771"/>
            <a:ext cx="3280925" cy="2062103"/>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f(x, y, z): </a:t>
            </a:r>
          </a:p>
          <a:p>
            <a:r>
              <a:rPr lang="en-IN" sz="1600" dirty="0">
                <a:solidFill>
                  <a:srgbClr val="0000FF"/>
                </a:solidFill>
                <a:latin typeface="Menlo" panose="020B0609030804020204" pitchFamily="49" charset="0"/>
              </a:rPr>
              <a:t>	return</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x+y</a:t>
            </a:r>
            <a:r>
              <a:rPr lang="en-IN" sz="1600" dirty="0">
                <a:solidFill>
                  <a:srgbClr val="000000"/>
                </a:solidFill>
                <a:latin typeface="Menlo" panose="020B0609030804020204" pitchFamily="49" charset="0"/>
              </a:rPr>
              <a:t>)/z</a:t>
            </a:r>
          </a:p>
          <a:p>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a=</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b=</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c=</a:t>
            </a:r>
            <a:r>
              <a:rPr lang="en-IN" sz="1600" dirty="0">
                <a:solidFill>
                  <a:srgbClr val="098658"/>
                </a:solidFill>
                <a:latin typeface="Menlo" panose="020B0609030804020204" pitchFamily="49" charset="0"/>
              </a:rPr>
              <a:t>7.5</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result = f(a, b, c)</a:t>
            </a:r>
          </a:p>
        </p:txBody>
      </p:sp>
      <p:sp>
        <p:nvSpPr>
          <p:cNvPr id="5" name="Rectangle 4">
            <a:extLst>
              <a:ext uri="{FF2B5EF4-FFF2-40B4-BE49-F238E27FC236}">
                <a16:creationId xmlns:a16="http://schemas.microsoft.com/office/drawing/2014/main" id="{BD84C16F-E448-874F-91A5-7BB4A5BEF1C8}"/>
              </a:ext>
            </a:extLst>
          </p:cNvPr>
          <p:cNvSpPr/>
          <p:nvPr/>
        </p:nvSpPr>
        <p:spPr>
          <a:xfrm>
            <a:off x="411941" y="2318771"/>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6" name="Rectangle: Top Corners Rounded 6">
            <a:extLst>
              <a:ext uri="{FF2B5EF4-FFF2-40B4-BE49-F238E27FC236}">
                <a16:creationId xmlns:a16="http://schemas.microsoft.com/office/drawing/2014/main" id="{5A550B39-7BC2-B84C-ADDB-BF9548376E90}"/>
              </a:ext>
            </a:extLst>
          </p:cNvPr>
          <p:cNvSpPr/>
          <p:nvPr/>
        </p:nvSpPr>
        <p:spPr>
          <a:xfrm>
            <a:off x="411941" y="19895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9" name="Rectangle 8">
            <a:extLst>
              <a:ext uri="{FF2B5EF4-FFF2-40B4-BE49-F238E27FC236}">
                <a16:creationId xmlns:a16="http://schemas.microsoft.com/office/drawing/2014/main" id="{1742CB78-A93A-8E45-B184-145C5A65F53C}"/>
              </a:ext>
            </a:extLst>
          </p:cNvPr>
          <p:cNvSpPr/>
          <p:nvPr/>
        </p:nvSpPr>
        <p:spPr>
          <a:xfrm>
            <a:off x="5999355" y="1819848"/>
            <a:ext cx="3880624" cy="1938992"/>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%run </a:t>
            </a:r>
            <a:r>
              <a:rPr lang="en-US" sz="1600" dirty="0" err="1">
                <a:solidFill>
                  <a:srgbClr val="000000"/>
                </a:solidFill>
                <a:latin typeface="Consolas"/>
              </a:rPr>
              <a:t>demo.py</a:t>
            </a:r>
            <a:r>
              <a:rPr lang="en-US" sz="1600" dirty="0">
                <a:solidFill>
                  <a:srgbClr val="000000"/>
                </a:solidFill>
                <a:latin typeface="Consolas"/>
              </a:rPr>
              <a:t> </a:t>
            </a:r>
          </a:p>
          <a:p>
            <a:endParaRPr lang="en-IN" dirty="0"/>
          </a:p>
          <a:p>
            <a:r>
              <a:rPr lang="en-IN" dirty="0"/>
              <a:t>c</a:t>
            </a:r>
          </a:p>
          <a:p>
            <a:r>
              <a:rPr lang="en-IN" dirty="0"/>
              <a:t>7.5 </a:t>
            </a:r>
          </a:p>
          <a:p>
            <a:r>
              <a:rPr lang="en-IN" dirty="0"/>
              <a:t> </a:t>
            </a:r>
            <a:endParaRPr lang="en-US" sz="1600" dirty="0">
              <a:solidFill>
                <a:srgbClr val="000000"/>
              </a:solidFill>
              <a:latin typeface="Consolas"/>
            </a:endParaRPr>
          </a:p>
          <a:p>
            <a:r>
              <a:rPr lang="en-US" sz="1600" dirty="0">
                <a:solidFill>
                  <a:srgbClr val="000000"/>
                </a:solidFill>
                <a:latin typeface="Consolas"/>
              </a:rPr>
              <a:t>result </a:t>
            </a:r>
          </a:p>
          <a:p>
            <a:r>
              <a:rPr lang="en-US" sz="1600" dirty="0">
                <a:solidFill>
                  <a:srgbClr val="000000"/>
                </a:solidFill>
                <a:latin typeface="Consolas"/>
              </a:rPr>
              <a:t>1.4666666666666666 </a:t>
            </a:r>
          </a:p>
        </p:txBody>
      </p:sp>
      <p:sp>
        <p:nvSpPr>
          <p:cNvPr id="10" name="Rectangle 9">
            <a:extLst>
              <a:ext uri="{FF2B5EF4-FFF2-40B4-BE49-F238E27FC236}">
                <a16:creationId xmlns:a16="http://schemas.microsoft.com/office/drawing/2014/main" id="{A1342FEE-3DC2-7947-876E-0F19CEB2034D}"/>
              </a:ext>
            </a:extLst>
          </p:cNvPr>
          <p:cNvSpPr/>
          <p:nvPr/>
        </p:nvSpPr>
        <p:spPr>
          <a:xfrm>
            <a:off x="4780492" y="1819848"/>
            <a:ext cx="1218863" cy="2031325"/>
          </a:xfrm>
          <a:prstGeom prst="rect">
            <a:avLst/>
          </a:prstGeom>
          <a:solidFill>
            <a:schemeClr val="bg1">
              <a:lumMod val="85000"/>
            </a:schemeClr>
          </a:solidFill>
          <a:ln>
            <a:noFill/>
          </a:ln>
        </p:spPr>
        <p:txBody>
          <a:bodyPr wrap="square">
            <a:spAutoFit/>
          </a:bodyPr>
          <a:lstStyle/>
          <a:p>
            <a:pPr algn="r"/>
            <a:r>
              <a:rPr lang="en-US" dirty="0">
                <a:solidFill>
                  <a:srgbClr val="000000"/>
                </a:solidFill>
                <a:latin typeface="Consolas"/>
              </a:rPr>
              <a:t>In[1]:</a:t>
            </a:r>
          </a:p>
          <a:p>
            <a:pPr algn="r"/>
            <a:endParaRPr lang="en-US" dirty="0">
              <a:solidFill>
                <a:srgbClr val="000000"/>
              </a:solidFill>
              <a:latin typeface="Consolas"/>
            </a:endParaRPr>
          </a:p>
          <a:p>
            <a:pPr algn="r"/>
            <a:r>
              <a:rPr lang="en-US" dirty="0">
                <a:solidFill>
                  <a:srgbClr val="000000"/>
                </a:solidFill>
                <a:latin typeface="Consolas"/>
              </a:rPr>
              <a:t>In[2]:</a:t>
            </a:r>
          </a:p>
          <a:p>
            <a:pPr algn="r"/>
            <a:r>
              <a:rPr lang="en-US" dirty="0">
                <a:solidFill>
                  <a:srgbClr val="000000"/>
                </a:solidFill>
                <a:latin typeface="Consolas"/>
              </a:rPr>
              <a:t>Out[2]:</a:t>
            </a:r>
          </a:p>
          <a:p>
            <a:pPr algn="r"/>
            <a:endParaRPr lang="en-US" dirty="0">
              <a:solidFill>
                <a:srgbClr val="000000"/>
              </a:solidFill>
              <a:latin typeface="Consolas"/>
            </a:endParaRPr>
          </a:p>
          <a:p>
            <a:pPr algn="r"/>
            <a:r>
              <a:rPr lang="en-US" dirty="0">
                <a:solidFill>
                  <a:srgbClr val="000000"/>
                </a:solidFill>
                <a:latin typeface="Consolas"/>
              </a:rPr>
              <a:t>In[3]:</a:t>
            </a:r>
          </a:p>
          <a:p>
            <a:pPr algn="r"/>
            <a:r>
              <a:rPr lang="en-US" dirty="0">
                <a:solidFill>
                  <a:srgbClr val="000000"/>
                </a:solidFill>
                <a:latin typeface="Consolas"/>
              </a:rPr>
              <a:t>Out[3]: </a:t>
            </a:r>
            <a:endParaRPr lang="en-US" sz="1600" dirty="0">
              <a:solidFill>
                <a:srgbClr val="000000"/>
              </a:solidFill>
              <a:latin typeface="Consolas"/>
            </a:endParaRPr>
          </a:p>
        </p:txBody>
      </p:sp>
      <p:sp>
        <p:nvSpPr>
          <p:cNvPr id="11" name="Rectangle: Top Corners Rounded 6">
            <a:extLst>
              <a:ext uri="{FF2B5EF4-FFF2-40B4-BE49-F238E27FC236}">
                <a16:creationId xmlns:a16="http://schemas.microsoft.com/office/drawing/2014/main" id="{2E0AC7E9-6E7B-A44E-BF58-D6C0A2B0B7C8}"/>
              </a:ext>
            </a:extLst>
          </p:cNvPr>
          <p:cNvSpPr/>
          <p:nvPr/>
        </p:nvSpPr>
        <p:spPr>
          <a:xfrm>
            <a:off x="4780492" y="149066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err="1"/>
              <a:t>lPython</a:t>
            </a:r>
            <a:endParaRPr lang="en-US" sz="1600" dirty="0">
              <a:solidFill>
                <a:schemeClr val="bg1"/>
              </a:solidFill>
            </a:endParaRPr>
          </a:p>
        </p:txBody>
      </p:sp>
    </p:spTree>
    <p:extLst>
      <p:ext uri="{BB962C8B-B14F-4D97-AF65-F5344CB8AC3E}">
        <p14:creationId xmlns:p14="http://schemas.microsoft.com/office/powerpoint/2010/main" val="33516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9" grpId="0" build="p" animBg="1"/>
      <p:bldP spid="10"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timeit</a:t>
            </a:r>
            <a:r>
              <a:rPr lang="en-US" dirty="0"/>
              <a:t> (Magic Command in </a:t>
            </a:r>
            <a:r>
              <a:rPr lang="en-US" dirty="0" err="1"/>
              <a:t>Jupyter</a:t>
            </a:r>
            <a:r>
              <a:rPr lang="en-US" dirty="0"/>
              <a:t> Notebook)</a:t>
            </a:r>
          </a:p>
        </p:txBody>
      </p:sp>
      <p:sp>
        <p:nvSpPr>
          <p:cNvPr id="3" name="Content Placeholder 2"/>
          <p:cNvSpPr>
            <a:spLocks noGrp="1"/>
          </p:cNvSpPr>
          <p:nvPr>
            <p:ph idx="1"/>
          </p:nvPr>
        </p:nvSpPr>
        <p:spPr/>
        <p:txBody>
          <a:bodyPr/>
          <a:lstStyle/>
          <a:p>
            <a:r>
              <a:rPr lang="en-US" dirty="0"/>
              <a:t>We can find the time taken to execute a statement or a cell in a </a:t>
            </a:r>
            <a:r>
              <a:rPr lang="en-US" dirty="0" err="1"/>
              <a:t>Jupyter</a:t>
            </a:r>
            <a:r>
              <a:rPr lang="en-US" dirty="0"/>
              <a:t> Notebook with the help of </a:t>
            </a:r>
            <a:r>
              <a:rPr lang="en-US" dirty="0" err="1"/>
              <a:t>timeit</a:t>
            </a:r>
            <a:r>
              <a:rPr lang="en-US" dirty="0"/>
              <a:t> magic command.</a:t>
            </a:r>
          </a:p>
          <a:p>
            <a:r>
              <a:rPr lang="en-US" dirty="0"/>
              <a:t>This command can be used both as a line and cell magic:</a:t>
            </a:r>
          </a:p>
          <a:p>
            <a:pPr lvl="1"/>
            <a:r>
              <a:rPr lang="en-US" dirty="0"/>
              <a:t>In line mode you can time a single-line statement (though multiple ones can be chained with using semicolons).</a:t>
            </a:r>
          </a:p>
          <a:p>
            <a:pPr lvl="1"/>
            <a:r>
              <a:rPr lang="en-US" dirty="0"/>
              <a:t>In cell mode, the statement in the first line is used as setup code (executed but not timed) and the body of the cell is timed. The cell body has access to any variables created in the setup code.</a:t>
            </a:r>
          </a:p>
          <a:p>
            <a:r>
              <a:rPr lang="en-US" dirty="0"/>
              <a:t>Syntax : </a:t>
            </a:r>
          </a:p>
          <a:p>
            <a:pPr lvl="1"/>
            <a:r>
              <a:rPr lang="en-US" dirty="0"/>
              <a:t>Line : </a:t>
            </a:r>
            <a:r>
              <a:rPr lang="pt-BR" dirty="0"/>
              <a:t>%timeit [-n&lt;N&gt; -r&lt;R&gt; [-t|-c] -q -p&lt;P&gt; -o]</a:t>
            </a:r>
          </a:p>
          <a:p>
            <a:pPr lvl="1"/>
            <a:r>
              <a:rPr lang="pt-BR" dirty="0"/>
              <a:t>Cell : %%timeit [-n&lt;N&gt; -r&lt;R&gt; [-t|-c] -q -p&lt;P&gt; -o]</a:t>
            </a:r>
            <a:endParaRPr lang="en-US" dirty="0"/>
          </a:p>
          <a:p>
            <a:pPr marL="457200" lvl="1" indent="0">
              <a:buNone/>
            </a:pPr>
            <a:r>
              <a:rPr lang="en-US" dirty="0"/>
              <a:t>Here, -n flag represents the number of loops and –r flag represents the number of repeats</a:t>
            </a:r>
          </a:p>
          <a:p>
            <a:pPr marL="255588" indent="-342900"/>
            <a:r>
              <a:rPr lang="en-US" dirty="0"/>
              <a:t>Example :</a:t>
            </a:r>
            <a:endParaRPr lang="pt-BR" dirty="0"/>
          </a:p>
        </p:txBody>
      </p:sp>
      <p:pic>
        <p:nvPicPr>
          <p:cNvPr id="4" name="Picture 3"/>
          <p:cNvPicPr>
            <a:picLocks noChangeAspect="1"/>
          </p:cNvPicPr>
          <p:nvPr/>
        </p:nvPicPr>
        <p:blipFill>
          <a:blip r:embed="rId2"/>
          <a:stretch>
            <a:fillRect/>
          </a:stretch>
        </p:blipFill>
        <p:spPr>
          <a:xfrm>
            <a:off x="553586" y="5207723"/>
            <a:ext cx="8917585" cy="1062424"/>
          </a:xfrm>
          <a:prstGeom prst="rect">
            <a:avLst/>
          </a:prstGeom>
        </p:spPr>
      </p:pic>
    </p:spTree>
    <p:extLst>
      <p:ext uri="{BB962C8B-B14F-4D97-AF65-F5344CB8AC3E}">
        <p14:creationId xmlns:p14="http://schemas.microsoft.com/office/powerpoint/2010/main" val="13574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shruti.maniar@darshan.ac.in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US" dirty="0"/>
              <a:t>(O) 9727747317</a:t>
            </a:r>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Shruti R. Maniar</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Python For Data Science(</a:t>
            </a:r>
            <a:r>
              <a:rPr lang="en-IN" dirty="0">
                <a:latin typeface="Roboto Condensed" panose="02000000000000000000" pitchFamily="2" charset="0"/>
              </a:rPr>
              <a:t>2305CS303</a:t>
            </a:r>
            <a:r>
              <a:rPr lang="en-IN" dirty="0"/>
              <a:t>)</a:t>
            </a:r>
            <a:endParaRPr lang="en-US" dirty="0"/>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3886532"/>
          </a:xfrm>
        </p:spPr>
        <p:txBody>
          <a:bodyPr/>
          <a:lstStyle/>
          <a:p>
            <a:r>
              <a:rPr lang="en-US" sz="4800" b="0" dirty="0">
                <a:latin typeface="Roboto Condensed Light" panose="02000000000000000000" pitchFamily="2" charset="0"/>
                <a:ea typeface="Roboto Condensed Light" panose="02000000000000000000" pitchFamily="2" charset="0"/>
              </a:rPr>
              <a:t>Unit-02.2</a:t>
            </a:r>
            <a:r>
              <a:rPr lang="en-US" dirty="0"/>
              <a:t> </a:t>
            </a:r>
            <a:br>
              <a:rPr lang="en-US" dirty="0"/>
            </a:br>
            <a:r>
              <a:rPr lang="en-US" sz="5400" dirty="0"/>
              <a:t>Functions</a:t>
            </a:r>
            <a:endParaRPr lang="en-US" dirty="0"/>
          </a:p>
        </p:txBody>
      </p:sp>
      <p:pic>
        <p:nvPicPr>
          <p:cNvPr id="5" name="Picture Placeholder 4">
            <a:extLst>
              <a:ext uri="{FF2B5EF4-FFF2-40B4-BE49-F238E27FC236}">
                <a16:creationId xmlns:a16="http://schemas.microsoft.com/office/drawing/2014/main" id="{A161DE45-276D-7849-BC99-BAB0D00EC1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066901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2954655"/>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dirty="0"/>
              <a:t>Creating function </a:t>
            </a:r>
          </a:p>
          <a:p>
            <a:pPr indent="446088">
              <a:buFont typeface="Wingdings" pitchFamily="2" charset="2"/>
              <a:buChar char="ü"/>
            </a:pPr>
            <a:r>
              <a:rPr lang="en-US" dirty="0"/>
              <a:t>DOCSTRING </a:t>
            </a:r>
          </a:p>
          <a:p>
            <a:pPr indent="446088">
              <a:buFont typeface="Wingdings" pitchFamily="2" charset="2"/>
              <a:buChar char="ü"/>
            </a:pPr>
            <a:r>
              <a:rPr lang="en-US" dirty="0"/>
              <a:t>Types of arguments </a:t>
            </a:r>
          </a:p>
          <a:p>
            <a:pPr indent="446088">
              <a:buFont typeface="Wingdings" pitchFamily="2" charset="2"/>
              <a:buChar char="ü"/>
            </a:pPr>
            <a:r>
              <a:rPr lang="en-US" dirty="0"/>
              <a:t>Calling function </a:t>
            </a:r>
          </a:p>
          <a:p>
            <a:pPr indent="446088">
              <a:buFont typeface="Wingdings" pitchFamily="2" charset="2"/>
              <a:buChar char="ü"/>
            </a:pPr>
            <a:r>
              <a:rPr lang="en-US" dirty="0"/>
              <a:t>return statement</a:t>
            </a:r>
          </a:p>
          <a:p>
            <a:pPr indent="446088">
              <a:buFont typeface="Wingdings" pitchFamily="2" charset="2"/>
              <a:buChar char="ü"/>
            </a:pPr>
            <a:r>
              <a:rPr lang="en-US" dirty="0"/>
              <a:t>Scope of Variables</a:t>
            </a:r>
          </a:p>
          <a:p>
            <a:pPr indent="446088">
              <a:buFont typeface="Wingdings" pitchFamily="2" charset="2"/>
              <a:buChar char="ü"/>
            </a:pPr>
            <a:r>
              <a:rPr lang="en-US" dirty="0"/>
              <a:t>Lambda expression </a:t>
            </a:r>
          </a:p>
          <a:p>
            <a:pPr indent="446088">
              <a:buFont typeface="Wingdings" pitchFamily="2" charset="2"/>
              <a:buChar char="ü"/>
            </a:pPr>
            <a:r>
              <a:rPr lang="en-US" dirty="0"/>
              <a:t>Recursion </a:t>
            </a:r>
          </a:p>
        </p:txBody>
      </p:sp>
    </p:spTree>
    <p:extLst>
      <p:ext uri="{BB962C8B-B14F-4D97-AF65-F5344CB8AC3E}">
        <p14:creationId xmlns:p14="http://schemas.microsoft.com/office/powerpoint/2010/main" val="407614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in python</a:t>
            </a:r>
            <a:endParaRPr lang="en-US" dirty="0"/>
          </a:p>
        </p:txBody>
      </p:sp>
      <p:sp>
        <p:nvSpPr>
          <p:cNvPr id="3" name="Content Placeholder 2"/>
          <p:cNvSpPr>
            <a:spLocks noGrp="1"/>
          </p:cNvSpPr>
          <p:nvPr>
            <p:ph idx="1"/>
          </p:nvPr>
        </p:nvSpPr>
        <p:spPr/>
        <p:txBody>
          <a:bodyPr/>
          <a:lstStyle/>
          <a:p>
            <a:r>
              <a:rPr lang="en-IN" dirty="0"/>
              <a:t>Creating </a:t>
            </a:r>
            <a:r>
              <a:rPr lang="en-IN" dirty="0">
                <a:solidFill>
                  <a:srgbClr val="C00000"/>
                </a:solidFill>
              </a:rPr>
              <a:t>clean repeatable code </a:t>
            </a:r>
            <a:r>
              <a:rPr lang="en-IN" dirty="0"/>
              <a:t>is a key part of becoming an effective programmer.</a:t>
            </a:r>
          </a:p>
          <a:p>
            <a:r>
              <a:rPr lang="en-US" dirty="0"/>
              <a:t>A function is a block of code which only </a:t>
            </a:r>
            <a:r>
              <a:rPr lang="en-US" dirty="0">
                <a:solidFill>
                  <a:srgbClr val="C00000"/>
                </a:solidFill>
              </a:rPr>
              <a:t>runs when it is called</a:t>
            </a:r>
            <a:r>
              <a:rPr lang="en-US" dirty="0"/>
              <a:t>.</a:t>
            </a:r>
          </a:p>
          <a:p>
            <a:r>
              <a:rPr lang="en-US" dirty="0"/>
              <a:t>In Python a function is defined using the </a:t>
            </a:r>
            <a:r>
              <a:rPr lang="en-US" dirty="0">
                <a:solidFill>
                  <a:srgbClr val="C00000"/>
                </a:solidFill>
              </a:rPr>
              <a:t>def</a:t>
            </a:r>
            <a:r>
              <a:rPr lang="en-US" dirty="0"/>
              <a:t> keyword:</a:t>
            </a:r>
          </a:p>
        </p:txBody>
      </p:sp>
      <p:sp>
        <p:nvSpPr>
          <p:cNvPr id="4" name="Rectangle 3">
            <a:extLst>
              <a:ext uri="{FF2B5EF4-FFF2-40B4-BE49-F238E27FC236}">
                <a16:creationId xmlns:a16="http://schemas.microsoft.com/office/drawing/2014/main" id="{D456EBDA-49A4-A843-A786-6989C63A54AA}"/>
              </a:ext>
            </a:extLst>
          </p:cNvPr>
          <p:cNvSpPr/>
          <p:nvPr/>
        </p:nvSpPr>
        <p:spPr>
          <a:xfrm>
            <a:off x="583716" y="2582681"/>
            <a:ext cx="8952136" cy="584775"/>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function_name</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008000"/>
                </a:solidFill>
                <a:latin typeface="Consolas"/>
              </a:rPr>
              <a:t>#code to execute when function is called</a:t>
            </a:r>
            <a:endParaRPr lang="en-US" sz="1600" b="0" dirty="0">
              <a:solidFill>
                <a:srgbClr val="000000"/>
              </a:solidFill>
              <a:latin typeface="Consolas"/>
            </a:endParaRPr>
          </a:p>
        </p:txBody>
      </p:sp>
      <p:sp>
        <p:nvSpPr>
          <p:cNvPr id="6" name="Rectangle: Top Corners Rounded 6">
            <a:extLst>
              <a:ext uri="{FF2B5EF4-FFF2-40B4-BE49-F238E27FC236}">
                <a16:creationId xmlns:a16="http://schemas.microsoft.com/office/drawing/2014/main" id="{0336C271-A2A3-9445-9946-5006F0A250F4}"/>
              </a:ext>
            </a:extLst>
          </p:cNvPr>
          <p:cNvSpPr/>
          <p:nvPr/>
        </p:nvSpPr>
        <p:spPr>
          <a:xfrm>
            <a:off x="583716" y="2253497"/>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7" name="Line Callout 1 6"/>
          <p:cNvSpPr/>
          <p:nvPr/>
        </p:nvSpPr>
        <p:spPr>
          <a:xfrm>
            <a:off x="5675650" y="2184112"/>
            <a:ext cx="4495800" cy="626533"/>
          </a:xfrm>
          <a:prstGeom prst="borderCallout1">
            <a:avLst>
              <a:gd name="adj1" fmla="val 53885"/>
              <a:gd name="adj2" fmla="val -612"/>
              <a:gd name="adj3" fmla="val 95034"/>
              <a:gd name="adj4" fmla="val -5815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ends with </a:t>
            </a:r>
            <a:r>
              <a:rPr lang="en-IN" b="1" dirty="0">
                <a:solidFill>
                  <a:srgbClr val="FF0000"/>
                </a:solidFill>
              </a:rPr>
              <a:t>: </a:t>
            </a:r>
            <a:endParaRPr lang="en-US" b="1" dirty="0">
              <a:solidFill>
                <a:srgbClr val="FF0000"/>
              </a:solidFill>
            </a:endParaRPr>
          </a:p>
        </p:txBody>
      </p:sp>
      <p:sp>
        <p:nvSpPr>
          <p:cNvPr id="8" name="Line Callout 1 7"/>
          <p:cNvSpPr/>
          <p:nvPr/>
        </p:nvSpPr>
        <p:spPr>
          <a:xfrm>
            <a:off x="2245569" y="3199542"/>
            <a:ext cx="4495800" cy="626533"/>
          </a:xfrm>
          <a:prstGeom prst="borderCallout1">
            <a:avLst>
              <a:gd name="adj1" fmla="val 53885"/>
              <a:gd name="adj2" fmla="val -612"/>
              <a:gd name="adj3" fmla="val -22245"/>
              <a:gd name="adj4" fmla="val -3028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Indentation (tab/whitespace) at the beginning</a:t>
            </a:r>
            <a:endParaRPr lang="en-US" b="1" dirty="0">
              <a:solidFill>
                <a:srgbClr val="FF0000"/>
              </a:solidFill>
            </a:endParaRPr>
          </a:p>
        </p:txBody>
      </p:sp>
      <p:sp>
        <p:nvSpPr>
          <p:cNvPr id="9" name="Rectangle 8">
            <a:extLst>
              <a:ext uri="{FF2B5EF4-FFF2-40B4-BE49-F238E27FC236}">
                <a16:creationId xmlns:a16="http://schemas.microsoft.com/office/drawing/2014/main" id="{D456EBDA-49A4-A843-A786-6989C63A54AA}"/>
              </a:ext>
            </a:extLst>
          </p:cNvPr>
          <p:cNvSpPr/>
          <p:nvPr/>
        </p:nvSpPr>
        <p:spPr>
          <a:xfrm>
            <a:off x="1079186" y="4394787"/>
            <a:ext cx="5649418" cy="2062103"/>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seperator</a:t>
            </a:r>
            <a:r>
              <a:rPr lang="en-US" sz="1600" dirty="0">
                <a:solidFill>
                  <a:srgbClr val="000000"/>
                </a:solidFill>
                <a:latin typeface="Consolas"/>
              </a:rPr>
              <a:t>() :</a:t>
            </a:r>
          </a:p>
          <a:p>
            <a:r>
              <a:rPr lang="en-US" sz="1600" dirty="0">
                <a:solidFill>
                  <a:srgbClr val="000000"/>
                </a:solidFill>
                <a:latin typeface="Consolas"/>
              </a:rPr>
              <a:t>    print(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print(</a:t>
            </a:r>
            <a:r>
              <a:rPr lang="en-US" sz="1600" dirty="0">
                <a:solidFill>
                  <a:srgbClr val="A31515"/>
                </a:solidFill>
                <a:latin typeface="Consolas"/>
              </a:rPr>
              <a:t>"hello world"</a:t>
            </a:r>
            <a:r>
              <a:rPr lang="en-US" sz="1600" dirty="0">
                <a:solidFill>
                  <a:srgbClr val="000000"/>
                </a:solidFill>
                <a:latin typeface="Consolas"/>
              </a:rPr>
              <a:t>)</a:t>
            </a:r>
          </a:p>
          <a:p>
            <a:r>
              <a:rPr lang="en-US" sz="1600" dirty="0" err="1">
                <a:solidFill>
                  <a:srgbClr val="000000"/>
                </a:solidFill>
                <a:latin typeface="Consolas"/>
              </a:rPr>
              <a:t>seperator</a:t>
            </a:r>
            <a:r>
              <a:rPr lang="en-US" sz="1600" dirty="0">
                <a:solidFill>
                  <a:srgbClr val="000000"/>
                </a:solidFill>
                <a:latin typeface="Consolas"/>
              </a:rPr>
              <a:t>()</a:t>
            </a:r>
          </a:p>
          <a:p>
            <a:r>
              <a:rPr lang="en-US" sz="1600" dirty="0">
                <a:solidFill>
                  <a:srgbClr val="000000"/>
                </a:solidFill>
                <a:latin typeface="Consolas"/>
              </a:rPr>
              <a:t>print(</a:t>
            </a:r>
            <a:r>
              <a:rPr lang="en-US" sz="1600" dirty="0">
                <a:solidFill>
                  <a:srgbClr val="A31515"/>
                </a:solidFill>
                <a:latin typeface="Consolas"/>
              </a:rPr>
              <a:t>"from </a:t>
            </a:r>
            <a:r>
              <a:rPr lang="en-US" sz="1600" dirty="0" err="1">
                <a:solidFill>
                  <a:srgbClr val="A31515"/>
                </a:solidFill>
                <a:latin typeface="Consolas"/>
              </a:rPr>
              <a:t>darshan</a:t>
            </a:r>
            <a:r>
              <a:rPr lang="en-US" sz="1600" dirty="0">
                <a:solidFill>
                  <a:srgbClr val="A31515"/>
                </a:solidFill>
                <a:latin typeface="Consolas"/>
              </a:rPr>
              <a:t> college"</a:t>
            </a:r>
            <a:r>
              <a:rPr lang="en-US" sz="1600" dirty="0">
                <a:solidFill>
                  <a:srgbClr val="000000"/>
                </a:solidFill>
                <a:latin typeface="Consolas"/>
              </a:rPr>
              <a:t>)</a:t>
            </a:r>
          </a:p>
          <a:p>
            <a:r>
              <a:rPr lang="en-US" sz="1600" dirty="0" err="1">
                <a:solidFill>
                  <a:srgbClr val="000000"/>
                </a:solidFill>
                <a:latin typeface="Consolas"/>
              </a:rPr>
              <a:t>seperator</a:t>
            </a:r>
            <a:r>
              <a:rPr lang="en-US" sz="1600" dirty="0">
                <a:solidFill>
                  <a:srgbClr val="000000"/>
                </a:solidFill>
                <a:latin typeface="Consolas"/>
              </a:rPr>
              <a:t>()</a:t>
            </a:r>
          </a:p>
          <a:p>
            <a:r>
              <a:rPr lang="en-US" sz="1600" dirty="0">
                <a:solidFill>
                  <a:srgbClr val="000000"/>
                </a:solidFill>
                <a:latin typeface="Consolas"/>
              </a:rPr>
              <a:t>print(</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id="{35F9F4A0-4592-C04D-B2D0-0BF66A3BFA20}"/>
              </a:ext>
            </a:extLst>
          </p:cNvPr>
          <p:cNvSpPr/>
          <p:nvPr/>
        </p:nvSpPr>
        <p:spPr>
          <a:xfrm>
            <a:off x="579193" y="4394787"/>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11" name="Rectangle: Top Corners Rounded 6">
            <a:extLst>
              <a:ext uri="{FF2B5EF4-FFF2-40B4-BE49-F238E27FC236}">
                <a16:creationId xmlns:a16="http://schemas.microsoft.com/office/drawing/2014/main" id="{0336C271-A2A3-9445-9946-5006F0A250F4}"/>
              </a:ext>
            </a:extLst>
          </p:cNvPr>
          <p:cNvSpPr/>
          <p:nvPr/>
        </p:nvSpPr>
        <p:spPr>
          <a:xfrm>
            <a:off x="579193" y="4065603"/>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Functiondemo.py</a:t>
            </a:r>
            <a:endParaRPr lang="en-US" sz="1600" dirty="0">
              <a:solidFill>
                <a:schemeClr val="bg1"/>
              </a:solidFill>
            </a:endParaRPr>
          </a:p>
        </p:txBody>
      </p:sp>
      <p:sp>
        <p:nvSpPr>
          <p:cNvPr id="12" name="Line Callout 1 11"/>
          <p:cNvSpPr/>
          <p:nvPr/>
        </p:nvSpPr>
        <p:spPr>
          <a:xfrm>
            <a:off x="7228404" y="3778370"/>
            <a:ext cx="4365497" cy="1811547"/>
          </a:xfrm>
          <a:prstGeom prst="borderCallout1">
            <a:avLst>
              <a:gd name="adj1" fmla="val 53885"/>
              <a:gd name="adj2" fmla="val -612"/>
              <a:gd name="adj3" fmla="val 109646"/>
              <a:gd name="adj4" fmla="val -4966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Output :</a:t>
            </a:r>
          </a:p>
          <a:p>
            <a:pPr algn="ctr"/>
            <a:r>
              <a:rPr lang="en-US" dirty="0">
                <a:solidFill>
                  <a:schemeClr val="tx1"/>
                </a:solidFill>
              </a:rPr>
              <a:t>hello world</a:t>
            </a:r>
          </a:p>
          <a:p>
            <a:pPr algn="ctr"/>
            <a:r>
              <a:rPr lang="en-US" dirty="0">
                <a:solidFill>
                  <a:schemeClr val="tx1"/>
                </a:solidFill>
              </a:rPr>
              <a:t>==============================</a:t>
            </a:r>
          </a:p>
          <a:p>
            <a:pPr algn="ctr"/>
            <a:r>
              <a:rPr lang="en-US" dirty="0">
                <a:solidFill>
                  <a:schemeClr val="tx1"/>
                </a:solidFill>
              </a:rPr>
              <a:t>from </a:t>
            </a:r>
            <a:r>
              <a:rPr lang="en-US" dirty="0" err="1">
                <a:solidFill>
                  <a:schemeClr val="tx1"/>
                </a:solidFill>
              </a:rPr>
              <a:t>darshan</a:t>
            </a:r>
            <a:r>
              <a:rPr lang="en-US" dirty="0">
                <a:solidFill>
                  <a:schemeClr val="tx1"/>
                </a:solidFill>
              </a:rPr>
              <a:t> college</a:t>
            </a:r>
          </a:p>
          <a:p>
            <a:pPr algn="ctr"/>
            <a:r>
              <a:rPr lang="en-US" dirty="0">
                <a:solidFill>
                  <a:schemeClr val="tx1"/>
                </a:solidFill>
              </a:rPr>
              <a:t>==============================</a:t>
            </a:r>
          </a:p>
          <a:p>
            <a:pPr algn="ctr"/>
            <a:r>
              <a:rPr lang="en-US" dirty="0" err="1">
                <a:solidFill>
                  <a:schemeClr val="tx1"/>
                </a:solidFill>
              </a:rPr>
              <a:t>rajkot</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P spid="6" grpId="0" animBg="1"/>
      <p:bldP spid="7" grpId="0" animBg="1"/>
      <p:bldP spid="7" grpId="1" animBg="1"/>
      <p:bldP spid="8" grpId="0" animBg="1"/>
      <p:bldP spid="8" grpId="1" animBg="1"/>
      <p:bldP spid="9" grpId="0" build="p" animBg="1"/>
      <p:bldP spid="10" grpId="0" animBg="1"/>
      <p:bldP spid="11" grpId="0" animBg="1"/>
      <p:bldP spid="12" grpId="0" animBg="1"/>
      <p:bldP spid="12"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D844-36DB-9F42-ABAF-47FD5970938B}"/>
              </a:ext>
            </a:extLst>
          </p:cNvPr>
          <p:cNvSpPr>
            <a:spLocks noGrp="1"/>
          </p:cNvSpPr>
          <p:nvPr>
            <p:ph type="title"/>
          </p:nvPr>
        </p:nvSpPr>
        <p:spPr/>
        <p:txBody>
          <a:bodyPr/>
          <a:lstStyle/>
          <a:p>
            <a:r>
              <a:rPr lang="en-IN" dirty="0"/>
              <a:t>Function (cont.)</a:t>
            </a:r>
            <a:endParaRPr lang="en-US" dirty="0"/>
          </a:p>
        </p:txBody>
      </p:sp>
      <p:sp>
        <p:nvSpPr>
          <p:cNvPr id="3" name="Content Placeholder 2">
            <a:extLst>
              <a:ext uri="{FF2B5EF4-FFF2-40B4-BE49-F238E27FC236}">
                <a16:creationId xmlns:a16="http://schemas.microsoft.com/office/drawing/2014/main" id="{75F3429F-0D54-7C46-9ED8-1CD650809417}"/>
              </a:ext>
            </a:extLst>
          </p:cNvPr>
          <p:cNvSpPr>
            <a:spLocks noGrp="1"/>
          </p:cNvSpPr>
          <p:nvPr>
            <p:ph idx="1"/>
          </p:nvPr>
        </p:nvSpPr>
        <p:spPr/>
        <p:txBody>
          <a:bodyPr/>
          <a:lstStyle/>
          <a:p>
            <a:r>
              <a:rPr lang="en-US" dirty="0"/>
              <a:t>There are two kinds of functions in Python.</a:t>
            </a:r>
          </a:p>
          <a:p>
            <a:r>
              <a:rPr lang="en-US" dirty="0">
                <a:solidFill>
                  <a:srgbClr val="C00000"/>
                </a:solidFill>
              </a:rPr>
              <a:t>Built-in functions </a:t>
            </a:r>
            <a:r>
              <a:rPr lang="en-US" dirty="0"/>
              <a:t>that are provided as part of Python - input(), print()...</a:t>
            </a:r>
          </a:p>
          <a:p>
            <a:r>
              <a:rPr lang="en-US" dirty="0"/>
              <a:t>Functions that we define ourselves and then use</a:t>
            </a:r>
          </a:p>
          <a:p>
            <a:r>
              <a:rPr lang="en-US" dirty="0"/>
              <a:t>We treat the of the built-in function names as </a:t>
            </a:r>
            <a:r>
              <a:rPr lang="en-US" dirty="0">
                <a:solidFill>
                  <a:srgbClr val="C00000"/>
                </a:solidFill>
              </a:rPr>
              <a:t>"new" reserved </a:t>
            </a:r>
            <a:r>
              <a:rPr lang="en-US" dirty="0"/>
              <a:t>words (i.e. we avoid them as variable names)</a:t>
            </a:r>
          </a:p>
          <a:p>
            <a:r>
              <a:rPr lang="en-US" dirty="0"/>
              <a:t>In Python a function is some </a:t>
            </a:r>
            <a:r>
              <a:rPr lang="en-US" dirty="0">
                <a:solidFill>
                  <a:srgbClr val="C00000"/>
                </a:solidFill>
              </a:rPr>
              <a:t>reusable code </a:t>
            </a:r>
            <a:r>
              <a:rPr lang="en-US" dirty="0"/>
              <a:t>that takes </a:t>
            </a:r>
            <a:r>
              <a:rPr lang="en-US" dirty="0">
                <a:solidFill>
                  <a:srgbClr val="C00000"/>
                </a:solidFill>
              </a:rPr>
              <a:t>arguments(s)</a:t>
            </a:r>
            <a:r>
              <a:rPr lang="en-US" dirty="0"/>
              <a:t> as input does some computation and </a:t>
            </a:r>
            <a:r>
              <a:rPr lang="en-US" dirty="0">
                <a:solidFill>
                  <a:srgbClr val="C00000"/>
                </a:solidFill>
              </a:rPr>
              <a:t>then returns a result(s)</a:t>
            </a:r>
          </a:p>
          <a:p>
            <a:r>
              <a:rPr lang="en-US" dirty="0"/>
              <a:t>We call/invoke the function by using the function name, parenthesis and arguments in an expression </a:t>
            </a:r>
          </a:p>
          <a:p>
            <a:endParaRPr lang="en-US" dirty="0"/>
          </a:p>
          <a:p>
            <a:endParaRPr lang="en-US" dirty="0"/>
          </a:p>
        </p:txBody>
      </p:sp>
      <p:sp>
        <p:nvSpPr>
          <p:cNvPr id="13" name="Rectangle 12">
            <a:extLst>
              <a:ext uri="{FF2B5EF4-FFF2-40B4-BE49-F238E27FC236}">
                <a16:creationId xmlns:a16="http://schemas.microsoft.com/office/drawing/2014/main" id="{B9D26724-DBBF-5A4E-8D4B-6216B8FB911A}"/>
              </a:ext>
            </a:extLst>
          </p:cNvPr>
          <p:cNvSpPr/>
          <p:nvPr/>
        </p:nvSpPr>
        <p:spPr>
          <a:xfrm>
            <a:off x="4773816" y="5409781"/>
            <a:ext cx="1976248" cy="584775"/>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a = max(</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90</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a:t>
            </a:r>
          </a:p>
        </p:txBody>
      </p:sp>
      <p:sp>
        <p:nvSpPr>
          <p:cNvPr id="14" name="Rectangle 13">
            <a:extLst>
              <a:ext uri="{FF2B5EF4-FFF2-40B4-BE49-F238E27FC236}">
                <a16:creationId xmlns:a16="http://schemas.microsoft.com/office/drawing/2014/main" id="{EFAFB02A-DC1A-3D4E-AFDA-07E237A8836C}"/>
              </a:ext>
            </a:extLst>
          </p:cNvPr>
          <p:cNvSpPr/>
          <p:nvPr/>
        </p:nvSpPr>
        <p:spPr>
          <a:xfrm>
            <a:off x="4273823" y="540978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5" name="Rectangle: Top Corners Rounded 6">
            <a:extLst>
              <a:ext uri="{FF2B5EF4-FFF2-40B4-BE49-F238E27FC236}">
                <a16:creationId xmlns:a16="http://schemas.microsoft.com/office/drawing/2014/main" id="{AAD17209-3736-D040-AE60-224D505578FC}"/>
              </a:ext>
            </a:extLst>
          </p:cNvPr>
          <p:cNvSpPr/>
          <p:nvPr/>
        </p:nvSpPr>
        <p:spPr>
          <a:xfrm>
            <a:off x="4273823" y="5080597"/>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Functiondemo.py</a:t>
            </a:r>
            <a:endParaRPr lang="en-US" sz="1600" dirty="0">
              <a:solidFill>
                <a:schemeClr val="bg1"/>
              </a:solidFill>
            </a:endParaRPr>
          </a:p>
        </p:txBody>
      </p:sp>
      <p:sp>
        <p:nvSpPr>
          <p:cNvPr id="16" name="Line Callout 1 15">
            <a:extLst>
              <a:ext uri="{FF2B5EF4-FFF2-40B4-BE49-F238E27FC236}">
                <a16:creationId xmlns:a16="http://schemas.microsoft.com/office/drawing/2014/main" id="{CC3F3C64-2E92-BF41-8723-C12A592B2152}"/>
              </a:ext>
            </a:extLst>
          </p:cNvPr>
          <p:cNvSpPr/>
          <p:nvPr/>
        </p:nvSpPr>
        <p:spPr>
          <a:xfrm>
            <a:off x="8375092" y="4993652"/>
            <a:ext cx="1265387" cy="416129"/>
          </a:xfrm>
          <a:prstGeom prst="borderCallout1">
            <a:avLst>
              <a:gd name="adj1" fmla="val 53885"/>
              <a:gd name="adj2" fmla="val -612"/>
              <a:gd name="adj3" fmla="val 118408"/>
              <a:gd name="adj4" fmla="val -19058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Arguments</a:t>
            </a:r>
          </a:p>
        </p:txBody>
      </p:sp>
      <p:sp>
        <p:nvSpPr>
          <p:cNvPr id="17" name="Line Callout 1 16">
            <a:extLst>
              <a:ext uri="{FF2B5EF4-FFF2-40B4-BE49-F238E27FC236}">
                <a16:creationId xmlns:a16="http://schemas.microsoft.com/office/drawing/2014/main" id="{1ADBEBC2-BDB6-8944-988E-87740C66E255}"/>
              </a:ext>
            </a:extLst>
          </p:cNvPr>
          <p:cNvSpPr/>
          <p:nvPr/>
        </p:nvSpPr>
        <p:spPr>
          <a:xfrm>
            <a:off x="2062976" y="5130450"/>
            <a:ext cx="1557467" cy="416129"/>
          </a:xfrm>
          <a:prstGeom prst="borderCallout1">
            <a:avLst>
              <a:gd name="adj1" fmla="val 51205"/>
              <a:gd name="adj2" fmla="val 100732"/>
              <a:gd name="adj3" fmla="val 102329"/>
              <a:gd name="adj4" fmla="val 22443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 name</a:t>
            </a:r>
          </a:p>
        </p:txBody>
      </p:sp>
    </p:spTree>
    <p:extLst>
      <p:ext uri="{BB962C8B-B14F-4D97-AF65-F5344CB8AC3E}">
        <p14:creationId xmlns:p14="http://schemas.microsoft.com/office/powerpoint/2010/main" val="928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bg/>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P spid="14" grpId="0" animBg="1"/>
      <p:bldP spid="15" grpId="0" animBg="1"/>
      <p:bldP spid="16" grpId="0" animBg="1"/>
      <p:bldP spid="16" grpId="1" animBg="1"/>
      <p:bldP spid="17" grpId="0" animBg="1"/>
      <p:bldP spid="17"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6102-78E5-C54E-8ABD-6D7BA2DA51A1}"/>
              </a:ext>
            </a:extLst>
          </p:cNvPr>
          <p:cNvSpPr>
            <a:spLocks noGrp="1"/>
          </p:cNvSpPr>
          <p:nvPr>
            <p:ph type="title"/>
          </p:nvPr>
        </p:nvSpPr>
        <p:spPr/>
        <p:txBody>
          <a:bodyPr/>
          <a:lstStyle/>
          <a:p>
            <a:r>
              <a:rPr lang="en-US" dirty="0"/>
              <a:t>Function Names</a:t>
            </a:r>
          </a:p>
        </p:txBody>
      </p:sp>
      <p:sp>
        <p:nvSpPr>
          <p:cNvPr id="3" name="Content Placeholder 2">
            <a:extLst>
              <a:ext uri="{FF2B5EF4-FFF2-40B4-BE49-F238E27FC236}">
                <a16:creationId xmlns:a16="http://schemas.microsoft.com/office/drawing/2014/main" id="{3EAF26FE-A373-6145-84C2-7D30F33BBDD9}"/>
              </a:ext>
            </a:extLst>
          </p:cNvPr>
          <p:cNvSpPr>
            <a:spLocks noGrp="1"/>
          </p:cNvSpPr>
          <p:nvPr>
            <p:ph idx="1"/>
          </p:nvPr>
        </p:nvSpPr>
        <p:spPr/>
        <p:txBody>
          <a:bodyPr/>
          <a:lstStyle/>
          <a:p>
            <a:r>
              <a:rPr lang="en-US" dirty="0"/>
              <a:t>Use a </a:t>
            </a:r>
            <a:r>
              <a:rPr lang="en-US" dirty="0">
                <a:solidFill>
                  <a:srgbClr val="C00000"/>
                </a:solidFill>
              </a:rPr>
              <a:t>naming scheme</a:t>
            </a:r>
            <a:r>
              <a:rPr lang="en-US" dirty="0"/>
              <a:t>, and use it </a:t>
            </a:r>
            <a:r>
              <a:rPr lang="en-US" dirty="0">
                <a:solidFill>
                  <a:srgbClr val="C00000"/>
                </a:solidFill>
              </a:rPr>
              <a:t>consistently</a:t>
            </a:r>
            <a:r>
              <a:rPr lang="en-US" dirty="0"/>
              <a:t> (camel case syntax).</a:t>
            </a:r>
          </a:p>
          <a:p>
            <a:r>
              <a:rPr lang="en-US" dirty="0"/>
              <a:t>For all names, avoid </a:t>
            </a:r>
            <a:r>
              <a:rPr lang="en-US" dirty="0">
                <a:solidFill>
                  <a:srgbClr val="C00000"/>
                </a:solidFill>
              </a:rPr>
              <a:t>abbreviations</a:t>
            </a:r>
            <a:r>
              <a:rPr lang="en-US" dirty="0"/>
              <a:t>, unless they are both standardized and widely used. </a:t>
            </a:r>
          </a:p>
          <a:p>
            <a:r>
              <a:rPr lang="en-US" dirty="0"/>
              <a:t>The name should describe the </a:t>
            </a:r>
            <a:r>
              <a:rPr lang="en-US" dirty="0">
                <a:solidFill>
                  <a:srgbClr val="C00000"/>
                </a:solidFill>
              </a:rPr>
              <a:t>data’s meaning </a:t>
            </a:r>
            <a:r>
              <a:rPr lang="en-US" dirty="0"/>
              <a:t>rather than its </a:t>
            </a:r>
            <a:r>
              <a:rPr lang="en-US" dirty="0">
                <a:solidFill>
                  <a:srgbClr val="C00000"/>
                </a:solidFill>
              </a:rPr>
              <a:t>type</a:t>
            </a:r>
            <a:r>
              <a:rPr lang="en-US" dirty="0"/>
              <a:t> (e.g., </a:t>
            </a:r>
            <a:r>
              <a:rPr lang="en-US" dirty="0" err="1"/>
              <a:t>amount_due</a:t>
            </a:r>
            <a:r>
              <a:rPr lang="en-US" dirty="0"/>
              <a:t> rather than money), </a:t>
            </a:r>
          </a:p>
          <a:p>
            <a:r>
              <a:rPr lang="en-US" dirty="0"/>
              <a:t>Functions and methods should have names that </a:t>
            </a:r>
            <a:r>
              <a:rPr lang="en-US" dirty="0">
                <a:solidFill>
                  <a:srgbClr val="C00000"/>
                </a:solidFill>
              </a:rPr>
              <a:t>say what they do </a:t>
            </a:r>
            <a:r>
              <a:rPr lang="en-US" dirty="0"/>
              <a:t>or what they return (depending on their emphasis), but never how they do it—since that might change. </a:t>
            </a:r>
          </a:p>
          <a:p>
            <a:r>
              <a:rPr lang="en-IN" dirty="0"/>
              <a:t>All three functions below return the index position of the first occurrence of a name in a list of names, starting from the given starting index and using an algorithm that assumes the list is already sorted. </a:t>
            </a:r>
          </a:p>
          <a:p>
            <a:pPr marL="0" indent="0">
              <a:buNone/>
            </a:pPr>
            <a:endParaRPr lang="en-US" dirty="0"/>
          </a:p>
        </p:txBody>
      </p:sp>
      <p:sp>
        <p:nvSpPr>
          <p:cNvPr id="7" name="Rectangle 6">
            <a:extLst>
              <a:ext uri="{FF2B5EF4-FFF2-40B4-BE49-F238E27FC236}">
                <a16:creationId xmlns:a16="http://schemas.microsoft.com/office/drawing/2014/main" id="{BAFE4B03-A26A-FC46-936B-AA6C718C608F}"/>
              </a:ext>
            </a:extLst>
          </p:cNvPr>
          <p:cNvSpPr/>
          <p:nvPr/>
        </p:nvSpPr>
        <p:spPr>
          <a:xfrm>
            <a:off x="1012279" y="5163559"/>
            <a:ext cx="7518404" cy="830997"/>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find(l, s, </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0</a:t>
            </a:r>
            <a:r>
              <a:rPr lang="en-IN" sz="1600" dirty="0">
                <a:solidFill>
                  <a:srgbClr val="000000"/>
                </a:solidFill>
                <a:latin typeface="Menlo" panose="020B0609030804020204" pitchFamily="49" charset="0"/>
              </a:rPr>
              <a:t>): </a:t>
            </a:r>
            <a:r>
              <a:rPr lang="en-IN" sz="1600" dirty="0">
                <a:solidFill>
                  <a:srgbClr val="008000"/>
                </a:solidFill>
                <a:latin typeface="Menlo" panose="020B0609030804020204" pitchFamily="49" charset="0"/>
              </a:rPr>
              <a:t># BAD </a:t>
            </a:r>
            <a:endParaRPr lang="en-IN" sz="1600" dirty="0">
              <a:solidFill>
                <a:srgbClr val="000000"/>
              </a:solidFill>
              <a:latin typeface="Menlo" panose="020B0609030804020204" pitchFamily="49" charset="0"/>
            </a:endParaRPr>
          </a:p>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linear_search</a:t>
            </a:r>
            <a:r>
              <a:rPr lang="en-IN" sz="1600" dirty="0">
                <a:solidFill>
                  <a:srgbClr val="000000"/>
                </a:solidFill>
                <a:latin typeface="Menlo" panose="020B0609030804020204" pitchFamily="49" charset="0"/>
              </a:rPr>
              <a:t>(l, s, </a:t>
            </a:r>
            <a:r>
              <a:rPr lang="en-IN" sz="1600" dirty="0" err="1">
                <a:solidFill>
                  <a:srgbClr val="000000"/>
                </a:solidFill>
                <a:latin typeface="Menlo" panose="020B0609030804020204" pitchFamily="49" charset="0"/>
              </a:rPr>
              <a:t>i</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0</a:t>
            </a:r>
            <a:r>
              <a:rPr lang="en-IN" sz="1600" dirty="0">
                <a:solidFill>
                  <a:srgbClr val="000000"/>
                </a:solidFill>
                <a:latin typeface="Menlo" panose="020B0609030804020204" pitchFamily="49" charset="0"/>
              </a:rPr>
              <a:t>): </a:t>
            </a:r>
            <a:r>
              <a:rPr lang="en-IN" sz="1600" dirty="0">
                <a:solidFill>
                  <a:srgbClr val="008000"/>
                </a:solidFill>
                <a:latin typeface="Menlo" panose="020B0609030804020204" pitchFamily="49" charset="0"/>
              </a:rPr>
              <a:t># BAD </a:t>
            </a:r>
            <a:endParaRPr lang="en-IN" sz="1600" dirty="0">
              <a:solidFill>
                <a:srgbClr val="000000"/>
              </a:solidFill>
              <a:latin typeface="Menlo" panose="020B0609030804020204" pitchFamily="49" charset="0"/>
            </a:endParaRPr>
          </a:p>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first_index_of</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sorted_name_list</a:t>
            </a:r>
            <a:r>
              <a:rPr lang="en-IN" sz="1600" dirty="0">
                <a:solidFill>
                  <a:srgbClr val="000000"/>
                </a:solidFill>
                <a:latin typeface="Menlo" panose="020B0609030804020204" pitchFamily="49" charset="0"/>
              </a:rPr>
              <a:t>, name, start=</a:t>
            </a:r>
            <a:r>
              <a:rPr lang="en-IN" sz="1600" dirty="0">
                <a:solidFill>
                  <a:srgbClr val="098658"/>
                </a:solidFill>
                <a:latin typeface="Menlo" panose="020B0609030804020204" pitchFamily="49" charset="0"/>
              </a:rPr>
              <a:t>0</a:t>
            </a:r>
            <a:r>
              <a:rPr lang="en-IN" sz="1600" dirty="0">
                <a:solidFill>
                  <a:srgbClr val="000000"/>
                </a:solidFill>
                <a:latin typeface="Menlo" panose="020B0609030804020204" pitchFamily="49" charset="0"/>
              </a:rPr>
              <a:t>): </a:t>
            </a:r>
            <a:r>
              <a:rPr lang="en-IN" sz="1600" dirty="0">
                <a:solidFill>
                  <a:srgbClr val="008000"/>
                </a:solidFill>
                <a:latin typeface="Menlo" panose="020B0609030804020204" pitchFamily="49" charset="0"/>
              </a:rPr>
              <a:t># GOOD</a:t>
            </a:r>
            <a:endParaRPr lang="en-IN" sz="1600" dirty="0">
              <a:solidFill>
                <a:srgbClr val="000000"/>
              </a:solidFill>
              <a:latin typeface="Menlo" panose="020B0609030804020204" pitchFamily="49" charset="0"/>
            </a:endParaRPr>
          </a:p>
        </p:txBody>
      </p:sp>
      <p:sp>
        <p:nvSpPr>
          <p:cNvPr id="8" name="Rectangle 7">
            <a:extLst>
              <a:ext uri="{FF2B5EF4-FFF2-40B4-BE49-F238E27FC236}">
                <a16:creationId xmlns:a16="http://schemas.microsoft.com/office/drawing/2014/main" id="{80AEAEBD-D882-2B41-9523-9C2AB1C5CBA6}"/>
              </a:ext>
            </a:extLst>
          </p:cNvPr>
          <p:cNvSpPr/>
          <p:nvPr/>
        </p:nvSpPr>
        <p:spPr>
          <a:xfrm>
            <a:off x="512286" y="516355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9" name="Rectangle: Top Corners Rounded 6">
            <a:extLst>
              <a:ext uri="{FF2B5EF4-FFF2-40B4-BE49-F238E27FC236}">
                <a16:creationId xmlns:a16="http://schemas.microsoft.com/office/drawing/2014/main" id="{A92F2A29-3DB0-8E40-80C3-0D33919FFC3A}"/>
              </a:ext>
            </a:extLst>
          </p:cNvPr>
          <p:cNvSpPr/>
          <p:nvPr/>
        </p:nvSpPr>
        <p:spPr>
          <a:xfrm>
            <a:off x="512286" y="4834375"/>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Functiondemo.py</a:t>
            </a:r>
            <a:endParaRPr lang="en-US" sz="1600" dirty="0">
              <a:solidFill>
                <a:schemeClr val="bg1"/>
              </a:solidFill>
            </a:endParaRPr>
          </a:p>
        </p:txBody>
      </p:sp>
    </p:spTree>
    <p:extLst>
      <p:ext uri="{BB962C8B-B14F-4D97-AF65-F5344CB8AC3E}">
        <p14:creationId xmlns:p14="http://schemas.microsoft.com/office/powerpoint/2010/main" val="20507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 (cont.) (DOCSTRING &amp; return)</a:t>
            </a:r>
            <a:endParaRPr lang="en-US" dirty="0"/>
          </a:p>
        </p:txBody>
      </p:sp>
      <p:sp>
        <p:nvSpPr>
          <p:cNvPr id="3" name="Content Placeholder 2"/>
          <p:cNvSpPr>
            <a:spLocks noGrp="1"/>
          </p:cNvSpPr>
          <p:nvPr>
            <p:ph idx="1"/>
          </p:nvPr>
        </p:nvSpPr>
        <p:spPr/>
        <p:txBody>
          <a:bodyPr/>
          <a:lstStyle/>
          <a:p>
            <a:r>
              <a:rPr lang="en-IN" dirty="0"/>
              <a:t>Doc string helps us to define the documentation about the function within the function itself.</a:t>
            </a:r>
          </a:p>
          <a:p>
            <a:endParaRPr lang="en-IN" dirty="0"/>
          </a:p>
          <a:p>
            <a:endParaRPr lang="en-IN" dirty="0"/>
          </a:p>
          <a:p>
            <a:endParaRPr lang="en-IN" dirty="0"/>
          </a:p>
          <a:p>
            <a:pPr>
              <a:buNone/>
            </a:pPr>
            <a:endParaRPr lang="en-IN" dirty="0"/>
          </a:p>
          <a:p>
            <a:endParaRPr lang="en-IN" b="1" dirty="0"/>
          </a:p>
          <a:p>
            <a:r>
              <a:rPr lang="en-IN" dirty="0"/>
              <a:t>Unlike conventional source code comments, the docstring should describe what the function does, not how.</a:t>
            </a:r>
          </a:p>
          <a:p>
            <a:r>
              <a:rPr lang="en-IN" dirty="0"/>
              <a:t>The docstrings can be accessed using the __doc__ method of the object or using the help function.</a:t>
            </a:r>
          </a:p>
          <a:p>
            <a:endParaRPr lang="en-IN" b="1" dirty="0"/>
          </a:p>
        </p:txBody>
      </p:sp>
      <p:sp>
        <p:nvSpPr>
          <p:cNvPr id="18" name="Rectangle 17">
            <a:extLst>
              <a:ext uri="{FF2B5EF4-FFF2-40B4-BE49-F238E27FC236}">
                <a16:creationId xmlns:a16="http://schemas.microsoft.com/office/drawing/2014/main" id="{8433BD42-6377-914D-AD67-7AB7F65EC799}"/>
              </a:ext>
            </a:extLst>
          </p:cNvPr>
          <p:cNvSpPr/>
          <p:nvPr/>
        </p:nvSpPr>
        <p:spPr>
          <a:xfrm>
            <a:off x="583715" y="1651036"/>
            <a:ext cx="5377137" cy="1815882"/>
          </a:xfrm>
          <a:prstGeom prst="rect">
            <a:avLst/>
          </a:prstGeom>
          <a:solidFill>
            <a:schemeClr val="bg1">
              <a:lumMod val="95000"/>
            </a:schemeClr>
          </a:solidFill>
          <a:ln>
            <a:noFill/>
          </a:ln>
        </p:spPr>
        <p:txBody>
          <a:bodyPr wrap="square">
            <a:spAutoFit/>
          </a:bodyPr>
          <a:lstStyle/>
          <a:p>
            <a:r>
              <a:rPr lang="en-US" sz="1600" dirty="0">
                <a:solidFill>
                  <a:srgbClr val="0000FF"/>
                </a:solidFill>
                <a:latin typeface="Consolas"/>
              </a:rPr>
              <a:t>def</a:t>
            </a:r>
            <a:r>
              <a:rPr lang="en-US" sz="1600" dirty="0">
                <a:solidFill>
                  <a:srgbClr val="000000"/>
                </a:solidFill>
                <a:latin typeface="Consolas"/>
              </a:rPr>
              <a:t> </a:t>
            </a:r>
            <a:r>
              <a:rPr lang="en-US" sz="1600" dirty="0" err="1">
                <a:solidFill>
                  <a:srgbClr val="000000"/>
                </a:solidFill>
                <a:latin typeface="Consolas"/>
              </a:rPr>
              <a:t>function_name</a:t>
            </a:r>
            <a:r>
              <a:rPr lang="en-US" sz="1600" dirty="0">
                <a:solidFill>
                  <a:srgbClr val="000000"/>
                </a:solidFill>
                <a:latin typeface="Consolas"/>
              </a:rPr>
              <a:t>() :</a:t>
            </a:r>
          </a:p>
          <a:p>
            <a:r>
              <a:rPr lang="en-US" sz="1600" dirty="0">
                <a:solidFill>
                  <a:srgbClr val="000000"/>
                </a:solidFill>
                <a:latin typeface="Consolas"/>
              </a:rPr>
              <a:t>    </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A31515"/>
                </a:solidFill>
                <a:latin typeface="Consolas"/>
              </a:rPr>
              <a:t>        DOCSTRING: explains the function</a:t>
            </a:r>
          </a:p>
          <a:p>
            <a:r>
              <a:rPr lang="en-IN" sz="1600" dirty="0">
                <a:solidFill>
                  <a:srgbClr val="A31515"/>
                </a:solidFill>
                <a:latin typeface="Consolas"/>
              </a:rPr>
              <a:t>	INPUT: explains input</a:t>
            </a:r>
          </a:p>
          <a:p>
            <a:r>
              <a:rPr lang="en-IN" sz="1600" dirty="0">
                <a:solidFill>
                  <a:srgbClr val="A31515"/>
                </a:solidFill>
                <a:latin typeface="Consolas"/>
              </a:rPr>
              <a:t>	OUTPUT: explains output</a:t>
            </a:r>
            <a:endParaRPr lang="en-US" sz="1600" dirty="0">
              <a:solidFill>
                <a:srgbClr val="000000"/>
              </a:solidFill>
              <a:latin typeface="Consolas"/>
            </a:endParaRPr>
          </a:p>
          <a:p>
            <a:r>
              <a:rPr lang="en-US" sz="1600" dirty="0">
                <a:solidFill>
                  <a:srgbClr val="A31515"/>
                </a:solidFill>
                <a:latin typeface="Consolas"/>
              </a:rPr>
              <a:t>    '''</a:t>
            </a:r>
            <a:endParaRPr lang="en-US" sz="1600" dirty="0">
              <a:solidFill>
                <a:srgbClr val="000000"/>
              </a:solidFill>
              <a:latin typeface="Consolas"/>
            </a:endParaRPr>
          </a:p>
          <a:p>
            <a:r>
              <a:rPr lang="en-US" sz="1600" dirty="0">
                <a:solidFill>
                  <a:srgbClr val="000000"/>
                </a:solidFill>
                <a:latin typeface="Consolas"/>
              </a:rPr>
              <a:t>    </a:t>
            </a:r>
            <a:r>
              <a:rPr lang="en-US" sz="1600" dirty="0">
                <a:solidFill>
                  <a:srgbClr val="008000"/>
                </a:solidFill>
                <a:latin typeface="Consolas"/>
              </a:rPr>
              <a:t>#code to execute when function is called</a:t>
            </a:r>
            <a:endParaRPr lang="en-US" sz="1600" b="0" dirty="0">
              <a:solidFill>
                <a:srgbClr val="000000"/>
              </a:solidFill>
              <a:latin typeface="Consolas"/>
            </a:endParaRPr>
          </a:p>
        </p:txBody>
      </p:sp>
      <p:sp>
        <p:nvSpPr>
          <p:cNvPr id="19" name="Rectangle: Top Corners Rounded 6">
            <a:extLst>
              <a:ext uri="{FF2B5EF4-FFF2-40B4-BE49-F238E27FC236}">
                <a16:creationId xmlns:a16="http://schemas.microsoft.com/office/drawing/2014/main" id="{0BD9A95C-320C-4E48-950F-BF49C7998E71}"/>
              </a:ext>
            </a:extLst>
          </p:cNvPr>
          <p:cNvSpPr/>
          <p:nvPr/>
        </p:nvSpPr>
        <p:spPr>
          <a:xfrm>
            <a:off x="583716" y="1321852"/>
            <a:ext cx="1286181"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0" name="Line Callout 1 19">
            <a:extLst>
              <a:ext uri="{FF2B5EF4-FFF2-40B4-BE49-F238E27FC236}">
                <a16:creationId xmlns:a16="http://schemas.microsoft.com/office/drawing/2014/main" id="{5CB0AFA4-596C-FA45-99FC-B22A3595EE5E}"/>
              </a:ext>
            </a:extLst>
          </p:cNvPr>
          <p:cNvSpPr/>
          <p:nvPr/>
        </p:nvSpPr>
        <p:spPr>
          <a:xfrm>
            <a:off x="5675650" y="1252467"/>
            <a:ext cx="4495800" cy="626533"/>
          </a:xfrm>
          <a:prstGeom prst="borderCallout1">
            <a:avLst>
              <a:gd name="adj1" fmla="val 53885"/>
              <a:gd name="adj2" fmla="val -612"/>
              <a:gd name="adj3" fmla="val 128078"/>
              <a:gd name="adj4" fmla="val -930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Enclosed within triple quotes</a:t>
            </a:r>
            <a:endParaRPr lang="en-US" b="1" dirty="0">
              <a:solidFill>
                <a:srgbClr val="FF0000"/>
              </a:solidFill>
            </a:endParaRPr>
          </a:p>
        </p:txBody>
      </p:sp>
      <p:sp>
        <p:nvSpPr>
          <p:cNvPr id="10" name="Rectangle 9">
            <a:extLst>
              <a:ext uri="{FF2B5EF4-FFF2-40B4-BE49-F238E27FC236}">
                <a16:creationId xmlns:a16="http://schemas.microsoft.com/office/drawing/2014/main" id="{32DD3D11-7461-AF44-BA3B-E212C77E9A19}"/>
              </a:ext>
            </a:extLst>
          </p:cNvPr>
          <p:cNvSpPr/>
          <p:nvPr/>
        </p:nvSpPr>
        <p:spPr>
          <a:xfrm>
            <a:off x="1083708" y="5700740"/>
            <a:ext cx="3321024" cy="369332"/>
          </a:xfrm>
          <a:prstGeom prst="rect">
            <a:avLst/>
          </a:prstGeom>
          <a:solidFill>
            <a:schemeClr val="bg1">
              <a:lumMod val="95000"/>
            </a:schemeClr>
          </a:solidFill>
          <a:ln>
            <a:noFill/>
          </a:ln>
        </p:spPr>
        <p:txBody>
          <a:bodyPr wrap="square">
            <a:spAutoFit/>
          </a:bodyPr>
          <a:lstStyle/>
          <a:p>
            <a:r>
              <a:rPr lang="en-IN" sz="1600" dirty="0" err="1">
                <a:solidFill>
                  <a:srgbClr val="000000"/>
                </a:solidFill>
                <a:latin typeface="Consolas" panose="020B0609020204030204" pitchFamily="49" charset="0"/>
                <a:cs typeface="Consolas" panose="020B0609020204030204" pitchFamily="49" charset="0"/>
              </a:rPr>
              <a:t>Function_name</a:t>
            </a:r>
            <a:r>
              <a:rPr lang="en-IN" sz="1600" dirty="0">
                <a:solidFill>
                  <a:srgbClr val="000000"/>
                </a:solidFill>
                <a:latin typeface="Consolas" panose="020B0609020204030204" pitchFamily="49" charset="0"/>
                <a:cs typeface="Consolas" panose="020B0609020204030204" pitchFamily="49" charset="0"/>
              </a:rPr>
              <a:t>.</a:t>
            </a:r>
            <a:r>
              <a:rPr lang="en-IN" dirty="0">
                <a:latin typeface="Consolas" panose="020B0609020204030204" pitchFamily="49" charset="0"/>
                <a:cs typeface="Consolas" panose="020B0609020204030204" pitchFamily="49" charset="0"/>
              </a:rPr>
              <a:t> __doc__</a:t>
            </a:r>
          </a:p>
        </p:txBody>
      </p:sp>
      <p:sp>
        <p:nvSpPr>
          <p:cNvPr id="12" name="Rectangle 11">
            <a:extLst>
              <a:ext uri="{FF2B5EF4-FFF2-40B4-BE49-F238E27FC236}">
                <a16:creationId xmlns:a16="http://schemas.microsoft.com/office/drawing/2014/main" id="{2E3ACF25-EFAA-FD4B-B02E-7A911997F6DA}"/>
              </a:ext>
            </a:extLst>
          </p:cNvPr>
          <p:cNvSpPr/>
          <p:nvPr/>
        </p:nvSpPr>
        <p:spPr>
          <a:xfrm>
            <a:off x="583715" y="5700740"/>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3" name="Rectangle: Top Corners Rounded 6">
            <a:extLst>
              <a:ext uri="{FF2B5EF4-FFF2-40B4-BE49-F238E27FC236}">
                <a16:creationId xmlns:a16="http://schemas.microsoft.com/office/drawing/2014/main" id="{6B3F7925-1761-B84D-8E39-182CD6641873}"/>
              </a:ext>
            </a:extLst>
          </p:cNvPr>
          <p:cNvSpPr/>
          <p:nvPr/>
        </p:nvSpPr>
        <p:spPr>
          <a:xfrm>
            <a:off x="583715" y="5371556"/>
            <a:ext cx="168092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Help.py</a:t>
            </a:r>
            <a:endParaRPr lang="en-US" sz="1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bg/>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build="p" animBg="1"/>
      <p:bldP spid="19" grpId="0" animBg="1"/>
      <p:bldP spid="20" grpId="0" animBg="1"/>
      <p:bldP spid="20" grpId="1" animBg="1"/>
      <p:bldP spid="10" grpId="0" uiExpand="1" build="p" animBg="1"/>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2BC3-73B7-6649-9A0E-6897E7B0014C}"/>
              </a:ext>
            </a:extLst>
          </p:cNvPr>
          <p:cNvSpPr>
            <a:spLocks noGrp="1"/>
          </p:cNvSpPr>
          <p:nvPr>
            <p:ph type="title"/>
          </p:nvPr>
        </p:nvSpPr>
        <p:spPr/>
        <p:txBody>
          <a:bodyPr>
            <a:normAutofit/>
          </a:bodyPr>
          <a:lstStyle/>
          <a:p>
            <a:r>
              <a:rPr lang="en-US" dirty="0"/>
              <a:t>Function Types</a:t>
            </a:r>
          </a:p>
        </p:txBody>
      </p:sp>
      <p:sp>
        <p:nvSpPr>
          <p:cNvPr id="5" name="Content Placeholder 2">
            <a:extLst>
              <a:ext uri="{FF2B5EF4-FFF2-40B4-BE49-F238E27FC236}">
                <a16:creationId xmlns:a16="http://schemas.microsoft.com/office/drawing/2014/main" id="{24B29E9C-E58E-F946-8EC2-FA0A59B95158}"/>
              </a:ext>
            </a:extLst>
          </p:cNvPr>
          <p:cNvSpPr>
            <a:spLocks noGrp="1"/>
          </p:cNvSpPr>
          <p:nvPr>
            <p:ph idx="1"/>
          </p:nvPr>
        </p:nvSpPr>
        <p:spPr>
          <a:xfrm>
            <a:off x="131180" y="863444"/>
            <a:ext cx="11929641" cy="5488801"/>
          </a:xfrm>
        </p:spPr>
        <p:txBody>
          <a:bodyPr/>
          <a:lstStyle/>
          <a:p>
            <a:r>
              <a:rPr lang="en-IN" dirty="0"/>
              <a:t>Four kinds of functions can be created in Python: </a:t>
            </a:r>
            <a:r>
              <a:rPr lang="en-IN" dirty="0">
                <a:solidFill>
                  <a:srgbClr val="C00000"/>
                </a:solidFill>
              </a:rPr>
              <a:t>global functions, local functions, lambda functions, and methods</a:t>
            </a:r>
            <a:r>
              <a:rPr lang="en-IN" dirty="0"/>
              <a:t>. </a:t>
            </a:r>
          </a:p>
          <a:p>
            <a:r>
              <a:rPr lang="en-IN" dirty="0">
                <a:solidFill>
                  <a:srgbClr val="C00000"/>
                </a:solidFill>
              </a:rPr>
              <a:t>Global function </a:t>
            </a:r>
          </a:p>
          <a:p>
            <a:pPr lvl="1"/>
            <a:r>
              <a:rPr lang="en-IN" dirty="0"/>
              <a:t>Global objects (including functions) are </a:t>
            </a:r>
            <a:r>
              <a:rPr lang="en-IN" dirty="0">
                <a:solidFill>
                  <a:srgbClr val="C00000"/>
                </a:solidFill>
              </a:rPr>
              <a:t>accessible to any code in the same module </a:t>
            </a:r>
            <a:r>
              <a:rPr lang="en-IN" dirty="0"/>
              <a:t>(i.e., the same .</a:t>
            </a:r>
            <a:r>
              <a:rPr lang="en-IN" dirty="0" err="1"/>
              <a:t>py</a:t>
            </a:r>
            <a:r>
              <a:rPr lang="en-IN" dirty="0"/>
              <a:t> file) in which the object is created. </a:t>
            </a:r>
          </a:p>
          <a:p>
            <a:r>
              <a:rPr lang="en-IN" dirty="0">
                <a:solidFill>
                  <a:srgbClr val="C00000"/>
                </a:solidFill>
              </a:rPr>
              <a:t>Local functions </a:t>
            </a:r>
          </a:p>
          <a:p>
            <a:pPr lvl="1"/>
            <a:r>
              <a:rPr lang="en-IN" dirty="0"/>
              <a:t>(also called </a:t>
            </a:r>
            <a:r>
              <a:rPr lang="en-IN" dirty="0">
                <a:solidFill>
                  <a:srgbClr val="C00000"/>
                </a:solidFill>
              </a:rPr>
              <a:t>nested functions</a:t>
            </a:r>
            <a:r>
              <a:rPr lang="en-IN" dirty="0"/>
              <a:t>) are functions that are </a:t>
            </a:r>
            <a:r>
              <a:rPr lang="en-IN" dirty="0">
                <a:solidFill>
                  <a:srgbClr val="C00000"/>
                </a:solidFill>
              </a:rPr>
              <a:t>defined inside </a:t>
            </a:r>
            <a:r>
              <a:rPr lang="en-IN" dirty="0"/>
              <a:t>other functions. These functions are visible only to the function where they are defined;</a:t>
            </a:r>
          </a:p>
          <a:p>
            <a:pPr lvl="1"/>
            <a:r>
              <a:rPr lang="en-IN" dirty="0"/>
              <a:t>They are especially useful for </a:t>
            </a:r>
            <a:r>
              <a:rPr lang="en-IN" dirty="0">
                <a:solidFill>
                  <a:srgbClr val="C00000"/>
                </a:solidFill>
              </a:rPr>
              <a:t>creating small helper </a:t>
            </a:r>
            <a:r>
              <a:rPr lang="en-IN" dirty="0"/>
              <a:t>functions that have no use elsewhere. </a:t>
            </a:r>
          </a:p>
          <a:p>
            <a:r>
              <a:rPr lang="en-IN" dirty="0">
                <a:solidFill>
                  <a:srgbClr val="C00000"/>
                </a:solidFill>
              </a:rPr>
              <a:t>Lambda functions</a:t>
            </a:r>
          </a:p>
          <a:p>
            <a:pPr lvl="1"/>
            <a:r>
              <a:rPr lang="en-IN" dirty="0"/>
              <a:t>Lambda functions are expressions, so they can be created at their point of use; </a:t>
            </a:r>
          </a:p>
          <a:p>
            <a:pPr lvl="1"/>
            <a:r>
              <a:rPr lang="en-IN" dirty="0"/>
              <a:t>however, they are much more limited than normal functions. </a:t>
            </a:r>
          </a:p>
          <a:p>
            <a:r>
              <a:rPr lang="en-IN" dirty="0">
                <a:solidFill>
                  <a:srgbClr val="C00000"/>
                </a:solidFill>
              </a:rPr>
              <a:t>Methods </a:t>
            </a:r>
          </a:p>
          <a:p>
            <a:pPr lvl="1"/>
            <a:r>
              <a:rPr lang="en-IN" i="1" dirty="0"/>
              <a:t>Methods </a:t>
            </a:r>
            <a:r>
              <a:rPr lang="en-IN" dirty="0"/>
              <a:t>are functions that are associated with a particular </a:t>
            </a:r>
            <a:r>
              <a:rPr lang="en-IN" dirty="0">
                <a:solidFill>
                  <a:srgbClr val="C00000"/>
                </a:solidFill>
              </a:rPr>
              <a:t>data type </a:t>
            </a:r>
            <a:r>
              <a:rPr lang="en-IN" dirty="0"/>
              <a:t>and can be used only in conjunction with the data type (when we cover object-oriented programming. )</a:t>
            </a:r>
          </a:p>
          <a:p>
            <a:pPr lvl="1"/>
            <a:endParaRPr lang="en-IN" dirty="0"/>
          </a:p>
          <a:p>
            <a:endParaRPr lang="en-IN" dirty="0"/>
          </a:p>
          <a:p>
            <a:pPr marL="457200" lvl="1" indent="0">
              <a:buNone/>
            </a:pPr>
            <a:r>
              <a:rPr lang="en-IN" dirty="0"/>
              <a:t> </a:t>
            </a:r>
          </a:p>
          <a:p>
            <a:pPr lvl="1"/>
            <a:endParaRPr lang="en-IN" dirty="0"/>
          </a:p>
          <a:p>
            <a:pPr lvl="1"/>
            <a:endParaRPr lang="en-IN" dirty="0"/>
          </a:p>
          <a:p>
            <a:pPr marL="457200" lvl="1" indent="0">
              <a:buNone/>
            </a:pPr>
            <a:endParaRPr lang="en-IN" dirty="0"/>
          </a:p>
          <a:p>
            <a:pPr marL="457200" lvl="1" indent="0">
              <a:buNone/>
            </a:pPr>
            <a:endParaRPr lang="en-IN" dirty="0"/>
          </a:p>
          <a:p>
            <a:pPr lvl="1"/>
            <a:endParaRPr lang="en-IN" dirty="0"/>
          </a:p>
          <a:p>
            <a:endParaRPr lang="en-IN" dirty="0"/>
          </a:p>
          <a:p>
            <a:pPr lvl="1"/>
            <a:endParaRPr lang="en-IN" dirty="0"/>
          </a:p>
          <a:p>
            <a:endParaRPr lang="en-IN" dirty="0"/>
          </a:p>
          <a:p>
            <a:endParaRPr lang="en-IN" dirty="0"/>
          </a:p>
        </p:txBody>
      </p:sp>
    </p:spTree>
    <p:extLst>
      <p:ext uri="{BB962C8B-B14F-4D97-AF65-F5344CB8AC3E}">
        <p14:creationId xmlns:p14="http://schemas.microsoft.com/office/powerpoint/2010/main" val="32318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3753</TotalTime>
  <Words>10425</Words>
  <Application>Microsoft Office PowerPoint</Application>
  <PresentationFormat>Widescreen</PresentationFormat>
  <Paragraphs>2928</Paragraphs>
  <Slides>127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127</vt:i4>
      </vt:variant>
    </vt:vector>
  </HeadingPairs>
  <TitlesOfParts>
    <vt:vector size="143" baseType="lpstr">
      <vt:lpstr>Menlo</vt:lpstr>
      <vt:lpstr>Segoe UI Black</vt:lpstr>
      <vt:lpstr>Wingdings 2</vt:lpstr>
      <vt:lpstr>Roboto Condensed Light</vt:lpstr>
      <vt:lpstr>Courier New</vt:lpstr>
      <vt:lpstr>Roboto Condensed</vt:lpstr>
      <vt:lpstr>Times New Roman</vt:lpstr>
      <vt:lpstr>Wingdings</vt:lpstr>
      <vt:lpstr>Calibri</vt:lpstr>
      <vt:lpstr>LM Roman 12</vt:lpstr>
      <vt:lpstr>Consolas</vt:lpstr>
      <vt:lpstr>Arial</vt:lpstr>
      <vt:lpstr>Arial Rounded MT Bold</vt:lpstr>
      <vt:lpstr>Ebrima</vt:lpstr>
      <vt:lpstr>Wingdings 3</vt:lpstr>
      <vt:lpstr>Office Theme</vt:lpstr>
      <vt:lpstr>Unit-01  Introduction to Python  </vt:lpstr>
      <vt:lpstr>PowerPoint Presentation</vt:lpstr>
      <vt:lpstr>Syllabus</vt:lpstr>
      <vt:lpstr>Introduction to Python</vt:lpstr>
      <vt:lpstr>Advantages of Python</vt:lpstr>
      <vt:lpstr>Advantages of Python (cont.)</vt:lpstr>
      <vt:lpstr>Advantages of Python (cont.)</vt:lpstr>
      <vt:lpstr>Advantages of Python(cont.)</vt:lpstr>
      <vt:lpstr>Installing Python</vt:lpstr>
      <vt:lpstr>Installing Python-Windows</vt:lpstr>
      <vt:lpstr>Installing Python-Windows (cont.)</vt:lpstr>
      <vt:lpstr>Installing Python-Windows (cont.) </vt:lpstr>
      <vt:lpstr>Installing Python-Windows (cont.) </vt:lpstr>
      <vt:lpstr>Installing Python-Windows (cont.) </vt:lpstr>
      <vt:lpstr>User Interface and IDE (Integrated Development Environment)</vt:lpstr>
      <vt:lpstr>User Interface and IDE (cont.)</vt:lpstr>
      <vt:lpstr>Anaconda for Python</vt:lpstr>
      <vt:lpstr>Installing Anaconda</vt:lpstr>
      <vt:lpstr>Installing Anaconda (cont.)</vt:lpstr>
      <vt:lpstr>Working with Jupyter Notebook</vt:lpstr>
      <vt:lpstr>Indentation</vt:lpstr>
      <vt:lpstr>Comments</vt:lpstr>
      <vt:lpstr>Reding input</vt:lpstr>
      <vt:lpstr>Print output</vt:lpstr>
      <vt:lpstr>Example</vt:lpstr>
      <vt:lpstr>Program 1</vt:lpstr>
      <vt:lpstr>Program 2</vt:lpstr>
      <vt:lpstr>Program 3</vt:lpstr>
      <vt:lpstr>Unit-01.2  Python Object and Data Structure  </vt:lpstr>
      <vt:lpstr>PowerPoint Presentation</vt:lpstr>
      <vt:lpstr>Variable in Python</vt:lpstr>
      <vt:lpstr>Example of Python variable</vt:lpstr>
      <vt:lpstr>PowerPoint Presentation</vt:lpstr>
      <vt:lpstr>Tokens</vt:lpstr>
      <vt:lpstr>Tokens</vt:lpstr>
      <vt:lpstr>Operators in Python</vt:lpstr>
      <vt:lpstr>Arithmetic Operators</vt:lpstr>
      <vt:lpstr>Assignment Operators</vt:lpstr>
      <vt:lpstr>Relational Operators</vt:lpstr>
      <vt:lpstr>Logical Operators</vt:lpstr>
      <vt:lpstr>Bitwise Operators</vt:lpstr>
      <vt:lpstr>Example</vt:lpstr>
      <vt:lpstr>Conditional and Looping Statements</vt:lpstr>
      <vt:lpstr>If statement</vt:lpstr>
      <vt:lpstr>If else statement</vt:lpstr>
      <vt:lpstr>Example of if else</vt:lpstr>
      <vt:lpstr>Nested if statement</vt:lpstr>
      <vt:lpstr>Example</vt:lpstr>
      <vt:lpstr>If, elif and else statement</vt:lpstr>
      <vt:lpstr>If, elif and else statement</vt:lpstr>
      <vt:lpstr>Example</vt:lpstr>
      <vt:lpstr>For loop in python</vt:lpstr>
      <vt:lpstr>range() function</vt:lpstr>
      <vt:lpstr>For loop (tuple unpacking)</vt:lpstr>
      <vt:lpstr>For loop with else</vt:lpstr>
      <vt:lpstr>Example</vt:lpstr>
      <vt:lpstr>Example</vt:lpstr>
      <vt:lpstr>While loop</vt:lpstr>
      <vt:lpstr>Example</vt:lpstr>
      <vt:lpstr>Exercise programs</vt:lpstr>
      <vt:lpstr>break keyword</vt:lpstr>
      <vt:lpstr>continue keyword</vt:lpstr>
      <vt:lpstr>pass keyword</vt:lpstr>
      <vt:lpstr>String in python</vt:lpstr>
      <vt:lpstr>String Slicing </vt:lpstr>
      <vt:lpstr>String functions in python </vt:lpstr>
      <vt:lpstr>String methods (cont.)</vt:lpstr>
      <vt:lpstr>String methods (cont.)</vt:lpstr>
      <vt:lpstr>String methods (cont.)</vt:lpstr>
      <vt:lpstr>String methods (cont.)</vt:lpstr>
      <vt:lpstr>String methods (cont.)</vt:lpstr>
      <vt:lpstr>String print format</vt:lpstr>
      <vt:lpstr>String print format (cont.)</vt:lpstr>
      <vt:lpstr>Identity &amp; Member Operators</vt:lpstr>
      <vt:lpstr>Example</vt:lpstr>
      <vt:lpstr>Data structures in python</vt:lpstr>
      <vt:lpstr>List </vt:lpstr>
      <vt:lpstr>List methods</vt:lpstr>
      <vt:lpstr>List methods (cont.)</vt:lpstr>
      <vt:lpstr>List methods (cont.)</vt:lpstr>
      <vt:lpstr>List Comprehension</vt:lpstr>
      <vt:lpstr>List Comprehension (cont.)</vt:lpstr>
      <vt:lpstr>Tuple</vt:lpstr>
      <vt:lpstr>Set</vt:lpstr>
      <vt:lpstr>Dictionary </vt:lpstr>
      <vt:lpstr>Dictionary methods</vt:lpstr>
      <vt:lpstr>List vs. tuple vs. set vs. dictionary</vt:lpstr>
      <vt:lpstr>Magic Command</vt:lpstr>
      <vt:lpstr>Magic Command</vt:lpstr>
      <vt:lpstr>Introspection</vt:lpstr>
      <vt:lpstr>The %run Command </vt:lpstr>
      <vt:lpstr>timeit (Magic Command in Jupyter Notebook)</vt:lpstr>
      <vt:lpstr>Unit-02.2  Functions</vt:lpstr>
      <vt:lpstr>PowerPoint Presentation</vt:lpstr>
      <vt:lpstr>Functions in python</vt:lpstr>
      <vt:lpstr>Function (cont.)</vt:lpstr>
      <vt:lpstr>Function Names</vt:lpstr>
      <vt:lpstr>Function (cont.) (DOCSTRING &amp; return)</vt:lpstr>
      <vt:lpstr>Function Types</vt:lpstr>
      <vt:lpstr>Exercise</vt:lpstr>
      <vt:lpstr>Function Arguments</vt:lpstr>
      <vt:lpstr>Function Arguments(cont.)</vt:lpstr>
      <vt:lpstr>Function Arguments(cont.)</vt:lpstr>
      <vt:lpstr>Function Arguments(cont.)</vt:lpstr>
      <vt:lpstr>Function Arguments(cont.)</vt:lpstr>
      <vt:lpstr>Function Arguments(cont.)</vt:lpstr>
      <vt:lpstr>Pass by reference vs value</vt:lpstr>
      <vt:lpstr>Pass by reference vs value</vt:lpstr>
      <vt:lpstr>Pass by reference vs value</vt:lpstr>
      <vt:lpstr>return Statement</vt:lpstr>
      <vt:lpstr>return Multiple values</vt:lpstr>
      <vt:lpstr>Exercise</vt:lpstr>
      <vt:lpstr>Scope of Variables</vt:lpstr>
      <vt:lpstr>Scope of Variables (cont.)</vt:lpstr>
      <vt:lpstr>Lambda Function</vt:lpstr>
      <vt:lpstr>Lambda Function (cont.)</vt:lpstr>
      <vt:lpstr>Lambda Function (cont.)</vt:lpstr>
      <vt:lpstr>Exercise</vt:lpstr>
      <vt:lpstr>Map</vt:lpstr>
      <vt:lpstr>Functional Programming Tools: filter and reduce </vt:lpstr>
      <vt:lpstr>Functional Programming Tools: filter and reduce </vt:lpstr>
      <vt:lpstr>Recursion</vt:lpstr>
      <vt:lpstr>Properties of Recursion</vt:lpstr>
      <vt:lpstr>Recursion - factorial example</vt:lpstr>
      <vt:lpstr>Examples</vt:lpstr>
      <vt:lpstr>Exercise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694</cp:revision>
  <dcterms:created xsi:type="dcterms:W3CDTF">2020-05-01T05:09:15Z</dcterms:created>
  <dcterms:modified xsi:type="dcterms:W3CDTF">2025-06-12T16:03:10Z</dcterms:modified>
</cp:coreProperties>
</file>